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8"/>
  </p:notesMasterIdLst>
  <p:sldIdLst>
    <p:sldId id="788" r:id="rId3"/>
    <p:sldId id="631" r:id="rId4"/>
    <p:sldId id="467" r:id="rId5"/>
    <p:sldId id="466" r:id="rId6"/>
    <p:sldId id="429" r:id="rId7"/>
    <p:sldId id="465" r:id="rId8"/>
    <p:sldId id="633" r:id="rId9"/>
    <p:sldId id="503" r:id="rId10"/>
    <p:sldId id="464" r:id="rId11"/>
    <p:sldId id="506" r:id="rId12"/>
    <p:sldId id="751" r:id="rId13"/>
    <p:sldId id="505" r:id="rId14"/>
    <p:sldId id="689" r:id="rId15"/>
    <p:sldId id="750" r:id="rId16"/>
    <p:sldId id="461" r:id="rId17"/>
    <p:sldId id="460" r:id="rId18"/>
    <p:sldId id="459" r:id="rId19"/>
    <p:sldId id="458" r:id="rId20"/>
    <p:sldId id="457" r:id="rId21"/>
    <p:sldId id="619" r:id="rId22"/>
    <p:sldId id="646" r:id="rId23"/>
    <p:sldId id="647" r:id="rId24"/>
    <p:sldId id="648" r:id="rId25"/>
    <p:sldId id="649" r:id="rId26"/>
    <p:sldId id="665" r:id="rId27"/>
    <p:sldId id="597" r:id="rId28"/>
    <p:sldId id="789" r:id="rId29"/>
    <p:sldId id="790" r:id="rId30"/>
    <p:sldId id="791" r:id="rId31"/>
    <p:sldId id="792" r:id="rId32"/>
    <p:sldId id="793" r:id="rId33"/>
    <p:sldId id="794" r:id="rId34"/>
    <p:sldId id="795" r:id="rId35"/>
    <p:sldId id="796" r:id="rId36"/>
    <p:sldId id="797" r:id="rId37"/>
    <p:sldId id="798" r:id="rId38"/>
    <p:sldId id="764" r:id="rId39"/>
    <p:sldId id="470" r:id="rId40"/>
    <p:sldId id="393" r:id="rId41"/>
    <p:sldId id="471" r:id="rId42"/>
    <p:sldId id="472" r:id="rId43"/>
    <p:sldId id="624" r:id="rId44"/>
    <p:sldId id="474" r:id="rId45"/>
    <p:sldId id="475" r:id="rId46"/>
    <p:sldId id="756" r:id="rId47"/>
    <p:sldId id="476" r:id="rId48"/>
    <p:sldId id="477" r:id="rId49"/>
    <p:sldId id="478" r:id="rId50"/>
    <p:sldId id="479" r:id="rId51"/>
    <p:sldId id="634" r:id="rId52"/>
    <p:sldId id="650" r:id="rId53"/>
    <p:sldId id="708" r:id="rId54"/>
    <p:sldId id="709" r:id="rId55"/>
    <p:sldId id="598" r:id="rId56"/>
    <p:sldId id="510" r:id="rId57"/>
    <p:sldId id="620" r:id="rId58"/>
    <p:sldId id="512" r:id="rId59"/>
    <p:sldId id="513" r:id="rId60"/>
    <p:sldId id="678" r:id="rId61"/>
    <p:sldId id="679" r:id="rId62"/>
    <p:sldId id="680" r:id="rId63"/>
    <p:sldId id="681" r:id="rId64"/>
    <p:sldId id="691" r:id="rId65"/>
    <p:sldId id="599" r:id="rId66"/>
    <p:sldId id="514" r:id="rId67"/>
    <p:sldId id="515" r:id="rId68"/>
    <p:sldId id="516" r:id="rId69"/>
    <p:sldId id="625" r:id="rId70"/>
    <p:sldId id="517" r:id="rId71"/>
    <p:sldId id="600" r:id="rId72"/>
    <p:sldId id="520" r:id="rId73"/>
    <p:sldId id="521" r:id="rId74"/>
    <p:sldId id="757" r:id="rId75"/>
    <p:sldId id="626" r:id="rId76"/>
    <p:sldId id="686" r:id="rId77"/>
    <p:sldId id="524" r:id="rId78"/>
    <p:sldId id="652" r:id="rId79"/>
    <p:sldId id="758" r:id="rId80"/>
    <p:sldId id="715" r:id="rId81"/>
    <p:sldId id="759" r:id="rId82"/>
    <p:sldId id="716" r:id="rId83"/>
    <p:sldId id="602" r:id="rId84"/>
    <p:sldId id="526" r:id="rId85"/>
    <p:sldId id="527" r:id="rId86"/>
    <p:sldId id="682" r:id="rId87"/>
    <p:sldId id="683" r:id="rId88"/>
    <p:sldId id="684" r:id="rId89"/>
    <p:sldId id="687" r:id="rId90"/>
    <p:sldId id="799" r:id="rId91"/>
    <p:sldId id="800" r:id="rId92"/>
    <p:sldId id="801" r:id="rId93"/>
    <p:sldId id="802" r:id="rId94"/>
    <p:sldId id="803" r:id="rId95"/>
    <p:sldId id="804" r:id="rId96"/>
    <p:sldId id="805" r:id="rId97"/>
    <p:sldId id="806" r:id="rId98"/>
    <p:sldId id="775" r:id="rId99"/>
    <p:sldId id="533" r:id="rId100"/>
    <p:sldId id="534" r:id="rId101"/>
    <p:sldId id="637" r:id="rId102"/>
    <p:sldId id="535" r:id="rId103"/>
    <p:sldId id="608" r:id="rId104"/>
    <p:sldId id="552" r:id="rId105"/>
    <p:sldId id="553" r:id="rId106"/>
    <p:sldId id="554" r:id="rId107"/>
    <p:sldId id="555" r:id="rId108"/>
    <p:sldId id="556" r:id="rId109"/>
    <p:sldId id="609" r:id="rId110"/>
    <p:sldId id="557" r:id="rId111"/>
    <p:sldId id="558" r:id="rId112"/>
    <p:sldId id="721" r:id="rId113"/>
    <p:sldId id="722" r:id="rId114"/>
    <p:sldId id="723" r:id="rId115"/>
    <p:sldId id="610" r:id="rId116"/>
    <p:sldId id="566" r:id="rId117"/>
    <p:sldId id="567" r:id="rId118"/>
    <p:sldId id="568" r:id="rId119"/>
    <p:sldId id="569" r:id="rId120"/>
    <p:sldId id="570" r:id="rId121"/>
    <p:sldId id="761" r:id="rId122"/>
    <p:sldId id="738" r:id="rId123"/>
    <p:sldId id="739" r:id="rId124"/>
    <p:sldId id="740" r:id="rId125"/>
    <p:sldId id="741" r:id="rId126"/>
    <p:sldId id="742" r:id="rId127"/>
    <p:sldId id="762" r:id="rId128"/>
    <p:sldId id="613" r:id="rId129"/>
    <p:sldId id="807" r:id="rId130"/>
    <p:sldId id="808" r:id="rId131"/>
    <p:sldId id="809" r:id="rId132"/>
    <p:sldId id="784" r:id="rId133"/>
    <p:sldId id="583" r:id="rId134"/>
    <p:sldId id="584" r:id="rId135"/>
    <p:sldId id="585" r:id="rId136"/>
    <p:sldId id="586" r:id="rId137"/>
    <p:sldId id="587" r:id="rId138"/>
    <p:sldId id="662" r:id="rId139"/>
    <p:sldId id="696" r:id="rId140"/>
    <p:sldId id="697" r:id="rId141"/>
    <p:sldId id="698" r:id="rId142"/>
    <p:sldId id="699" r:id="rId143"/>
    <p:sldId id="700" r:id="rId144"/>
    <p:sldId id="701" r:id="rId145"/>
    <p:sldId id="763" r:id="rId146"/>
    <p:sldId id="688" r:id="rId147"/>
    <p:sldId id="588" r:id="rId148"/>
    <p:sldId id="589" r:id="rId149"/>
    <p:sldId id="590" r:id="rId150"/>
    <p:sldId id="591" r:id="rId151"/>
    <p:sldId id="702" r:id="rId152"/>
    <p:sldId id="703" r:id="rId153"/>
    <p:sldId id="705" r:id="rId154"/>
    <p:sldId id="706" r:id="rId155"/>
    <p:sldId id="732" r:id="rId156"/>
    <p:sldId id="733" r:id="rId157"/>
    <p:sldId id="734" r:id="rId158"/>
    <p:sldId id="735" r:id="rId159"/>
    <p:sldId id="736" r:id="rId160"/>
    <p:sldId id="737" r:id="rId161"/>
    <p:sldId id="694" r:id="rId162"/>
    <p:sldId id="695" r:id="rId163"/>
    <p:sldId id="747" r:id="rId164"/>
    <p:sldId id="749" r:id="rId165"/>
    <p:sldId id="743" r:id="rId166"/>
    <p:sldId id="744" r:id="rId167"/>
    <p:sldId id="745" r:id="rId168"/>
    <p:sldId id="607" r:id="rId169"/>
    <p:sldId id="548" r:id="rId170"/>
    <p:sldId id="549" r:id="rId171"/>
    <p:sldId id="630" r:id="rId172"/>
    <p:sldId id="550" r:id="rId173"/>
    <p:sldId id="551" r:id="rId174"/>
    <p:sldId id="760" r:id="rId175"/>
    <p:sldId id="811" r:id="rId176"/>
    <p:sldId id="595" r:id="rId17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guide id="3" pos="325" userDrawn="1">
          <p15:clr>
            <a:srgbClr val="A4A3A4"/>
          </p15:clr>
        </p15:guide>
        <p15:guide id="4" pos="73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D508"/>
    <a:srgbClr val="295D8B"/>
    <a:srgbClr val="1B3568"/>
    <a:srgbClr val="F44601"/>
    <a:srgbClr val="8ED513"/>
    <a:srgbClr val="418FDE"/>
    <a:srgbClr val="45B2FB"/>
    <a:srgbClr val="FFCF00"/>
    <a:srgbClr val="006699"/>
    <a:srgbClr val="FFB4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429" autoAdjust="0"/>
    <p:restoredTop sz="94428"/>
  </p:normalViewPr>
  <p:slideViewPr>
    <p:cSldViewPr snapToGrid="0" showGuides="1">
      <p:cViewPr varScale="1">
        <p:scale>
          <a:sx n="140" d="100"/>
          <a:sy n="140" d="100"/>
        </p:scale>
        <p:origin x="174" y="120"/>
      </p:cViewPr>
      <p:guideLst>
        <p:guide orient="horz" pos="2184"/>
        <p:guide pos="3840"/>
        <p:guide pos="325"/>
        <p:guide pos="7378"/>
      </p:guideLst>
    </p:cSldViewPr>
  </p:slideViewPr>
  <p:notesTextViewPr>
    <p:cViewPr>
      <p:scale>
        <a:sx n="33" d="100"/>
        <a:sy n="33" d="100"/>
      </p:scale>
      <p:origin x="0" y="0"/>
    </p:cViewPr>
  </p:notesTextViewPr>
  <p:sorterViewPr>
    <p:cViewPr>
      <p:scale>
        <a:sx n="30" d="100"/>
        <a:sy n="3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75" Type="http://schemas.openxmlformats.org/officeDocument/2006/relationships/slide" Target="slides/slide173.xml"/><Relationship Id="rId170" Type="http://schemas.openxmlformats.org/officeDocument/2006/relationships/slide" Target="slides/slide168.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181" Type="http://schemas.openxmlformats.org/officeDocument/2006/relationships/theme" Target="theme/theme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4" Type="http://schemas.openxmlformats.org/officeDocument/2006/relationships/slide" Target="slides/slide2.xml"/><Relationship Id="rId9" Type="http://schemas.openxmlformats.org/officeDocument/2006/relationships/slide" Target="slides/slide7.xml"/><Relationship Id="rId172" Type="http://schemas.openxmlformats.org/officeDocument/2006/relationships/slide" Target="slides/slide170.xml"/><Relationship Id="rId180" Type="http://schemas.openxmlformats.org/officeDocument/2006/relationships/viewProps" Target="view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notesMaster" Target="notesMasters/notesMaster1.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presProps" Target="presProp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074E4B-5458-4AB8-A95A-C314A9CB73B1}" type="datetimeFigureOut">
              <a:rPr lang="en-IN" smtClean="0"/>
              <a:t>10-01-2025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3EB927-0C01-4305-9ECD-6580BA363BFA}" type="slidenum">
              <a:rPr lang="en-IN" smtClean="0"/>
              <a:t>‹#›</a:t>
            </a:fld>
            <a:endParaRPr lang="en-IN"/>
          </a:p>
        </p:txBody>
      </p:sp>
    </p:spTree>
    <p:extLst>
      <p:ext uri="{BB962C8B-B14F-4D97-AF65-F5344CB8AC3E}">
        <p14:creationId xmlns:p14="http://schemas.microsoft.com/office/powerpoint/2010/main" val="2554868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3EB927-0C01-4305-9ECD-6580BA363BFA}" type="slidenum">
              <a:rPr lang="en-IN" smtClean="0"/>
              <a:t>1</a:t>
            </a:fld>
            <a:endParaRPr lang="en-IN"/>
          </a:p>
        </p:txBody>
      </p:sp>
    </p:spTree>
    <p:extLst>
      <p:ext uri="{BB962C8B-B14F-4D97-AF65-F5344CB8AC3E}">
        <p14:creationId xmlns:p14="http://schemas.microsoft.com/office/powerpoint/2010/main" val="34210804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3EB927-0C01-4305-9ECD-6580BA363BFA}" type="slidenum">
              <a:rPr lang="en-IN" smtClean="0"/>
              <a:t>119</a:t>
            </a:fld>
            <a:endParaRPr lang="en-IN"/>
          </a:p>
        </p:txBody>
      </p:sp>
    </p:spTree>
    <p:extLst>
      <p:ext uri="{BB962C8B-B14F-4D97-AF65-F5344CB8AC3E}">
        <p14:creationId xmlns:p14="http://schemas.microsoft.com/office/powerpoint/2010/main" val="1064318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3EB927-0C01-4305-9ECD-6580BA363BFA}" type="slidenum">
              <a:rPr lang="en-IN" smtClean="0"/>
              <a:t>120</a:t>
            </a:fld>
            <a:endParaRPr lang="en-IN"/>
          </a:p>
        </p:txBody>
      </p:sp>
    </p:spTree>
    <p:extLst>
      <p:ext uri="{BB962C8B-B14F-4D97-AF65-F5344CB8AC3E}">
        <p14:creationId xmlns:p14="http://schemas.microsoft.com/office/powerpoint/2010/main" val="14211410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3EB927-0C01-4305-9ECD-6580BA363BFA}" type="slidenum">
              <a:rPr lang="en-IN" smtClean="0"/>
              <a:t>124</a:t>
            </a:fld>
            <a:endParaRPr lang="en-IN"/>
          </a:p>
        </p:txBody>
      </p:sp>
    </p:spTree>
    <p:extLst>
      <p:ext uri="{BB962C8B-B14F-4D97-AF65-F5344CB8AC3E}">
        <p14:creationId xmlns:p14="http://schemas.microsoft.com/office/powerpoint/2010/main" val="964455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3EB927-0C01-4305-9ECD-6580BA363BFA}" type="slidenum">
              <a:rPr lang="en-IN" smtClean="0"/>
              <a:t>125</a:t>
            </a:fld>
            <a:endParaRPr lang="en-IN"/>
          </a:p>
        </p:txBody>
      </p:sp>
    </p:spTree>
    <p:extLst>
      <p:ext uri="{BB962C8B-B14F-4D97-AF65-F5344CB8AC3E}">
        <p14:creationId xmlns:p14="http://schemas.microsoft.com/office/powerpoint/2010/main" val="38400819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3EB927-0C01-4305-9ECD-6580BA363BFA}" type="slidenum">
              <a:rPr lang="en-IN" smtClean="0"/>
              <a:t>126</a:t>
            </a:fld>
            <a:endParaRPr lang="en-IN"/>
          </a:p>
        </p:txBody>
      </p:sp>
    </p:spTree>
    <p:extLst>
      <p:ext uri="{BB962C8B-B14F-4D97-AF65-F5344CB8AC3E}">
        <p14:creationId xmlns:p14="http://schemas.microsoft.com/office/powerpoint/2010/main" val="18265065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82E3D-8ED2-3ABA-1A68-0D8A35BFE3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1B2AEC-AB7B-36F6-35FF-D52552EB27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3A8928-3122-25F9-3D24-13B04A0C3D00}"/>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9AD4CDF1-8064-D9F2-8236-393510D6C5CA}"/>
              </a:ext>
            </a:extLst>
          </p:cNvPr>
          <p:cNvSpPr>
            <a:spLocks noGrp="1"/>
          </p:cNvSpPr>
          <p:nvPr>
            <p:ph type="sldNum" sz="quarter" idx="10"/>
          </p:nvPr>
        </p:nvSpPr>
        <p:spPr/>
        <p:txBody>
          <a:bodyPr/>
          <a:lstStyle/>
          <a:p>
            <a:fld id="{763EB927-0C01-4305-9ECD-6580BA363BFA}" type="slidenum">
              <a:rPr lang="en-IN" smtClean="0"/>
              <a:t>128</a:t>
            </a:fld>
            <a:endParaRPr lang="en-IN"/>
          </a:p>
        </p:txBody>
      </p:sp>
    </p:spTree>
    <p:extLst>
      <p:ext uri="{BB962C8B-B14F-4D97-AF65-F5344CB8AC3E}">
        <p14:creationId xmlns:p14="http://schemas.microsoft.com/office/powerpoint/2010/main" val="15948195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76A32-9BA5-9B6F-5290-51D51D70D5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E09B4A-EBAF-DF57-16C1-7FA8A633BA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D9BF43-DB11-D3B5-E4CF-F549201CBFD0}"/>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3F30547E-0A7E-2184-7C36-5077DD67BD84}"/>
              </a:ext>
            </a:extLst>
          </p:cNvPr>
          <p:cNvSpPr>
            <a:spLocks noGrp="1"/>
          </p:cNvSpPr>
          <p:nvPr>
            <p:ph type="sldNum" sz="quarter" idx="10"/>
          </p:nvPr>
        </p:nvSpPr>
        <p:spPr/>
        <p:txBody>
          <a:bodyPr/>
          <a:lstStyle/>
          <a:p>
            <a:fld id="{763EB927-0C01-4305-9ECD-6580BA363BFA}" type="slidenum">
              <a:rPr lang="en-IN" smtClean="0"/>
              <a:t>129</a:t>
            </a:fld>
            <a:endParaRPr lang="en-IN"/>
          </a:p>
        </p:txBody>
      </p:sp>
    </p:spTree>
    <p:extLst>
      <p:ext uri="{BB962C8B-B14F-4D97-AF65-F5344CB8AC3E}">
        <p14:creationId xmlns:p14="http://schemas.microsoft.com/office/powerpoint/2010/main" val="18085337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D9232-1A70-5F65-B303-BFB3C3EE46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42DCC7-8539-C29D-10B7-457F9AE2D7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97204A-42E1-1318-DBC4-792D3C06708F}"/>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5E2633E0-C6A8-A401-6F38-5DA69C31CEB6}"/>
              </a:ext>
            </a:extLst>
          </p:cNvPr>
          <p:cNvSpPr>
            <a:spLocks noGrp="1"/>
          </p:cNvSpPr>
          <p:nvPr>
            <p:ph type="sldNum" sz="quarter" idx="10"/>
          </p:nvPr>
        </p:nvSpPr>
        <p:spPr/>
        <p:txBody>
          <a:bodyPr/>
          <a:lstStyle/>
          <a:p>
            <a:fld id="{763EB927-0C01-4305-9ECD-6580BA363BFA}" type="slidenum">
              <a:rPr lang="en-IN" smtClean="0"/>
              <a:t>130</a:t>
            </a:fld>
            <a:endParaRPr lang="en-IN"/>
          </a:p>
        </p:txBody>
      </p:sp>
    </p:spTree>
    <p:extLst>
      <p:ext uri="{BB962C8B-B14F-4D97-AF65-F5344CB8AC3E}">
        <p14:creationId xmlns:p14="http://schemas.microsoft.com/office/powerpoint/2010/main" val="1198935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3EB927-0C01-4305-9ECD-6580BA363BFA}" type="slidenum">
              <a:rPr lang="en-IN" smtClean="0"/>
              <a:t>147</a:t>
            </a:fld>
            <a:endParaRPr lang="en-IN"/>
          </a:p>
        </p:txBody>
      </p:sp>
    </p:spTree>
    <p:extLst>
      <p:ext uri="{BB962C8B-B14F-4D97-AF65-F5344CB8AC3E}">
        <p14:creationId xmlns:p14="http://schemas.microsoft.com/office/powerpoint/2010/main" val="4207401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3EB927-0C01-4305-9ECD-6580BA363BFA}" type="slidenum">
              <a:rPr lang="en-IN" smtClean="0"/>
              <a:t>164</a:t>
            </a:fld>
            <a:endParaRPr lang="en-IN"/>
          </a:p>
        </p:txBody>
      </p:sp>
    </p:spTree>
    <p:extLst>
      <p:ext uri="{BB962C8B-B14F-4D97-AF65-F5344CB8AC3E}">
        <p14:creationId xmlns:p14="http://schemas.microsoft.com/office/powerpoint/2010/main" val="2435443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3EB927-0C01-4305-9ECD-6580BA363BFA}" type="slidenum">
              <a:rPr lang="en-IN" smtClean="0"/>
              <a:t>7</a:t>
            </a:fld>
            <a:endParaRPr lang="en-IN"/>
          </a:p>
        </p:txBody>
      </p:sp>
    </p:spTree>
    <p:extLst>
      <p:ext uri="{BB962C8B-B14F-4D97-AF65-F5344CB8AC3E}">
        <p14:creationId xmlns:p14="http://schemas.microsoft.com/office/powerpoint/2010/main" val="5765249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1F428-AD62-7D1F-CB32-B4B45ECD49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C568E0-1E7A-9B44-660C-AE82992DC9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093F73-0268-B93A-8078-84A88CFF11F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879601E-B341-5E29-1219-752396454DE5}"/>
              </a:ext>
            </a:extLst>
          </p:cNvPr>
          <p:cNvSpPr>
            <a:spLocks noGrp="1"/>
          </p:cNvSpPr>
          <p:nvPr>
            <p:ph type="sldNum" sz="quarter" idx="5"/>
          </p:nvPr>
        </p:nvSpPr>
        <p:spPr/>
        <p:txBody>
          <a:bodyPr/>
          <a:lstStyle/>
          <a:p>
            <a:fld id="{763EB927-0C01-4305-9ECD-6580BA363BFA}" type="slidenum">
              <a:rPr lang="en-IN" smtClean="0"/>
              <a:t>174</a:t>
            </a:fld>
            <a:endParaRPr lang="en-IN"/>
          </a:p>
        </p:txBody>
      </p:sp>
    </p:spTree>
    <p:extLst>
      <p:ext uri="{BB962C8B-B14F-4D97-AF65-F5344CB8AC3E}">
        <p14:creationId xmlns:p14="http://schemas.microsoft.com/office/powerpoint/2010/main" val="175144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3EB927-0C01-4305-9ECD-6580BA363BFA}" type="slidenum">
              <a:rPr lang="en-IN" smtClean="0"/>
              <a:t>9</a:t>
            </a:fld>
            <a:endParaRPr lang="en-IN"/>
          </a:p>
        </p:txBody>
      </p:sp>
    </p:spTree>
    <p:extLst>
      <p:ext uri="{BB962C8B-B14F-4D97-AF65-F5344CB8AC3E}">
        <p14:creationId xmlns:p14="http://schemas.microsoft.com/office/powerpoint/2010/main" val="2152702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01FCF8-A14B-4838-925B-E4966D6BE7BC}" type="slidenum">
              <a:rPr lang="en-US" smtClean="0"/>
              <a:t>64</a:t>
            </a:fld>
            <a:endParaRPr lang="en-US"/>
          </a:p>
        </p:txBody>
      </p:sp>
    </p:spTree>
    <p:extLst>
      <p:ext uri="{BB962C8B-B14F-4D97-AF65-F5344CB8AC3E}">
        <p14:creationId xmlns:p14="http://schemas.microsoft.com/office/powerpoint/2010/main" val="2683341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3EB927-0C01-4305-9ECD-6580BA363BFA}" type="slidenum">
              <a:rPr lang="en-IN" smtClean="0"/>
              <a:t>65</a:t>
            </a:fld>
            <a:endParaRPr lang="en-IN"/>
          </a:p>
        </p:txBody>
      </p:sp>
    </p:spTree>
    <p:extLst>
      <p:ext uri="{BB962C8B-B14F-4D97-AF65-F5344CB8AC3E}">
        <p14:creationId xmlns:p14="http://schemas.microsoft.com/office/powerpoint/2010/main" val="711980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3EB927-0C01-4305-9ECD-6580BA363BFA}" type="slidenum">
              <a:rPr lang="en-IN" smtClean="0"/>
              <a:t>70</a:t>
            </a:fld>
            <a:endParaRPr lang="en-IN"/>
          </a:p>
        </p:txBody>
      </p:sp>
    </p:spTree>
    <p:extLst>
      <p:ext uri="{BB962C8B-B14F-4D97-AF65-F5344CB8AC3E}">
        <p14:creationId xmlns:p14="http://schemas.microsoft.com/office/powerpoint/2010/main" val="3591040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3EB927-0C01-4305-9ECD-6580BA363BFA}" type="slidenum">
              <a:rPr lang="en-IN" smtClean="0"/>
              <a:t>75</a:t>
            </a:fld>
            <a:endParaRPr lang="en-IN"/>
          </a:p>
        </p:txBody>
      </p:sp>
    </p:spTree>
    <p:extLst>
      <p:ext uri="{BB962C8B-B14F-4D97-AF65-F5344CB8AC3E}">
        <p14:creationId xmlns:p14="http://schemas.microsoft.com/office/powerpoint/2010/main" val="2519438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3EB927-0C01-4305-9ECD-6580BA363BFA}" type="slidenum">
              <a:rPr lang="en-IN" smtClean="0"/>
              <a:t>112</a:t>
            </a:fld>
            <a:endParaRPr lang="en-IN"/>
          </a:p>
        </p:txBody>
      </p:sp>
    </p:spTree>
    <p:extLst>
      <p:ext uri="{BB962C8B-B14F-4D97-AF65-F5344CB8AC3E}">
        <p14:creationId xmlns:p14="http://schemas.microsoft.com/office/powerpoint/2010/main" val="703091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3EB927-0C01-4305-9ECD-6580BA363BFA}" type="slidenum">
              <a:rPr lang="en-IN" smtClean="0"/>
              <a:t>117</a:t>
            </a:fld>
            <a:endParaRPr lang="en-IN"/>
          </a:p>
        </p:txBody>
      </p:sp>
    </p:spTree>
    <p:extLst>
      <p:ext uri="{BB962C8B-B14F-4D97-AF65-F5344CB8AC3E}">
        <p14:creationId xmlns:p14="http://schemas.microsoft.com/office/powerpoint/2010/main" val="515041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02B4F-57E7-40B4-BA49-2C4742623F0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1FAFFC4C-7D3E-47DF-B9AD-2434239E85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AAD8DA3B-97CF-4F19-A996-408283C6EF2E}"/>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5" name="Footer Placeholder 4">
            <a:extLst>
              <a:ext uri="{FF2B5EF4-FFF2-40B4-BE49-F238E27FC236}">
                <a16:creationId xmlns:a16="http://schemas.microsoft.com/office/drawing/2014/main" id="{41F1BC16-D40C-4653-8D15-CDB80CA0B71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6824193-B82F-4A90-93CD-6A3C5114DF01}"/>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1040842951"/>
      </p:ext>
    </p:extLst>
  </p:cSld>
  <p:clrMapOvr>
    <a:masterClrMapping/>
  </p:clrMapOvr>
  <p:extLst>
    <p:ext uri="{DCECCB84-F9BA-43D5-87BE-67443E8EF086}">
      <p15:sldGuideLst xmlns:p15="http://schemas.microsoft.com/office/powerpoint/2012/main">
        <p15:guide id="1" pos="325" userDrawn="1">
          <p15:clr>
            <a:srgbClr val="FBAE40"/>
          </p15:clr>
        </p15:guide>
        <p15:guide id="2" pos="7355" userDrawn="1">
          <p15:clr>
            <a:srgbClr val="FBAE40"/>
          </p15:clr>
        </p15:guide>
        <p15:guide id="3" pos="3840" userDrawn="1">
          <p15:clr>
            <a:srgbClr val="FBAE40"/>
          </p15:clr>
        </p15:guide>
        <p15:guide id="4" orient="horz" pos="618" userDrawn="1">
          <p15:clr>
            <a:srgbClr val="FBAE40"/>
          </p15:clr>
        </p15:guide>
        <p15:guide id="5" orient="horz" pos="408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858DE-A4D1-439D-AA36-DC90A8D2B38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48A7ED7-D84B-419A-9186-0CD9BDACAEA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449FEDB-6AEA-48FD-B8F9-615A1DFFC647}"/>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5" name="Footer Placeholder 4">
            <a:extLst>
              <a:ext uri="{FF2B5EF4-FFF2-40B4-BE49-F238E27FC236}">
                <a16:creationId xmlns:a16="http://schemas.microsoft.com/office/drawing/2014/main" id="{A3CEBD23-A4B9-4B53-964B-1C57DB7C5D0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CDC5502-E0AF-4C6E-BCDF-604777156EE4}"/>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696983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56D5ED-1F44-40A6-97AA-4B7C619DD8D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012C610-D446-41C2-9C79-E8386C2F631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43C4790-F0FC-479C-88C0-DFF6E830A28B}"/>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5" name="Footer Placeholder 4">
            <a:extLst>
              <a:ext uri="{FF2B5EF4-FFF2-40B4-BE49-F238E27FC236}">
                <a16:creationId xmlns:a16="http://schemas.microsoft.com/office/drawing/2014/main" id="{F45F9573-5135-4F16-A891-AFFB0A7D6E9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380BD55-7DDD-45CF-AE1E-F186B6819589}"/>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15557247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02B4F-57E7-40B4-BA49-2C4742623F0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1FAFFC4C-7D3E-47DF-B9AD-2434239E85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AAD8DA3B-97CF-4F19-A996-408283C6EF2E}"/>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5" name="Footer Placeholder 4">
            <a:extLst>
              <a:ext uri="{FF2B5EF4-FFF2-40B4-BE49-F238E27FC236}">
                <a16:creationId xmlns:a16="http://schemas.microsoft.com/office/drawing/2014/main" id="{41F1BC16-D40C-4653-8D15-CDB80CA0B71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6824193-B82F-4A90-93CD-6A3C5114DF01}"/>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5345747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23F5E-8285-4147-949C-926F1FDFC28B}"/>
              </a:ext>
            </a:extLst>
          </p:cNvPr>
          <p:cNvSpPr>
            <a:spLocks noGrp="1"/>
          </p:cNvSpPr>
          <p:nvPr>
            <p:ph type="title"/>
          </p:nvPr>
        </p:nvSpPr>
        <p:spPr>
          <a:xfrm>
            <a:off x="576943" y="332139"/>
            <a:ext cx="10515600" cy="637698"/>
          </a:xfrm>
        </p:spPr>
        <p:txBody>
          <a:bodyPr>
            <a:normAutofit/>
          </a:bodyPr>
          <a:lstStyle>
            <a:lvl1pPr>
              <a:defRPr sz="2800">
                <a:solidFill>
                  <a:srgbClr val="FFFFFF"/>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endParaRPr lang="en-IN" dirty="0"/>
          </a:p>
        </p:txBody>
      </p:sp>
      <p:grpSp>
        <p:nvGrpSpPr>
          <p:cNvPr id="13" name="Group 12">
            <a:extLst>
              <a:ext uri="{FF2B5EF4-FFF2-40B4-BE49-F238E27FC236}">
                <a16:creationId xmlns:a16="http://schemas.microsoft.com/office/drawing/2014/main" id="{7263DFF3-5CFF-40C5-9AE1-81A6014A1546}"/>
              </a:ext>
            </a:extLst>
          </p:cNvPr>
          <p:cNvGrpSpPr/>
          <p:nvPr userDrawn="1"/>
        </p:nvGrpSpPr>
        <p:grpSpPr>
          <a:xfrm>
            <a:off x="550863" y="238214"/>
            <a:ext cx="889027" cy="67799"/>
            <a:chOff x="408643" y="303530"/>
            <a:chExt cx="889027" cy="67799"/>
          </a:xfrm>
        </p:grpSpPr>
        <p:sp>
          <p:nvSpPr>
            <p:cNvPr id="14" name="Rectangle 13">
              <a:extLst>
                <a:ext uri="{FF2B5EF4-FFF2-40B4-BE49-F238E27FC236}">
                  <a16:creationId xmlns:a16="http://schemas.microsoft.com/office/drawing/2014/main" id="{EBF90027-0215-444E-96C9-8DCFEFF2E9B7}"/>
                </a:ext>
              </a:extLst>
            </p:cNvPr>
            <p:cNvSpPr/>
            <p:nvPr userDrawn="1"/>
          </p:nvSpPr>
          <p:spPr>
            <a:xfrm rot="5400000">
              <a:off x="522915" y="189258"/>
              <a:ext cx="67798" cy="296342"/>
            </a:xfrm>
            <a:prstGeom prst="rect">
              <a:avLst/>
            </a:prstGeom>
            <a:solidFill>
              <a:srgbClr val="3C60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
          <p:nvSpPr>
            <p:cNvPr id="15" name="Rectangle 14">
              <a:extLst>
                <a:ext uri="{FF2B5EF4-FFF2-40B4-BE49-F238E27FC236}">
                  <a16:creationId xmlns:a16="http://schemas.microsoft.com/office/drawing/2014/main" id="{2EB3AD67-38BE-4F49-A66E-CAFC1706F060}"/>
                </a:ext>
              </a:extLst>
            </p:cNvPr>
            <p:cNvSpPr/>
            <p:nvPr userDrawn="1"/>
          </p:nvSpPr>
          <p:spPr>
            <a:xfrm rot="5400000">
              <a:off x="819257" y="189258"/>
              <a:ext cx="67798" cy="296342"/>
            </a:xfrm>
            <a:prstGeom prst="rect">
              <a:avLst/>
            </a:prstGeom>
            <a:solidFill>
              <a:srgbClr val="B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
          <p:nvSpPr>
            <p:cNvPr id="16" name="Rectangle 15">
              <a:extLst>
                <a:ext uri="{FF2B5EF4-FFF2-40B4-BE49-F238E27FC236}">
                  <a16:creationId xmlns:a16="http://schemas.microsoft.com/office/drawing/2014/main" id="{CBFE981A-4EE1-4280-8CDF-4F59437BE278}"/>
                </a:ext>
              </a:extLst>
            </p:cNvPr>
            <p:cNvSpPr/>
            <p:nvPr userDrawn="1"/>
          </p:nvSpPr>
          <p:spPr>
            <a:xfrm rot="5400000">
              <a:off x="1115600" y="189259"/>
              <a:ext cx="67798" cy="296342"/>
            </a:xfrm>
            <a:prstGeom prst="rect">
              <a:avLst/>
            </a:prstGeom>
            <a:solidFill>
              <a:srgbClr val="E54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grpSp>
    </p:spTree>
    <p:extLst>
      <p:ext uri="{BB962C8B-B14F-4D97-AF65-F5344CB8AC3E}">
        <p14:creationId xmlns:p14="http://schemas.microsoft.com/office/powerpoint/2010/main" val="38099461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347">
          <p15:clr>
            <a:srgbClr val="FBAE40"/>
          </p15:clr>
        </p15:guide>
        <p15:guide id="4" pos="7333">
          <p15:clr>
            <a:srgbClr val="FBAE40"/>
          </p15:clr>
        </p15:guide>
        <p15:guide id="5" orient="horz" pos="4088">
          <p15:clr>
            <a:srgbClr val="FBAE40"/>
          </p15:clr>
        </p15:guide>
        <p15:guide id="6" orient="horz" pos="61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C095F-E4E4-4C24-8243-35DB6CE30AA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091D140-1F7E-4B9A-BD95-CE06BC684C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D50AAD4-5CFC-44B5-A5D7-D3A0C6519370}"/>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5" name="Footer Placeholder 4">
            <a:extLst>
              <a:ext uri="{FF2B5EF4-FFF2-40B4-BE49-F238E27FC236}">
                <a16:creationId xmlns:a16="http://schemas.microsoft.com/office/drawing/2014/main" id="{21B9AB04-2B19-425E-809B-2467FDDDC0F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20E9BCB-5A4F-4E85-AF87-79EC0930C94F}"/>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32855362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B1644-6849-4319-AC4E-37656C1DC94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33B56E42-D654-4310-8AD1-9963AC06F78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58388C23-72F3-4CC2-B173-8A6DBFE9CAB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A743FE1F-9554-4E4F-9A89-8C2BFD10B984}"/>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6" name="Footer Placeholder 5">
            <a:extLst>
              <a:ext uri="{FF2B5EF4-FFF2-40B4-BE49-F238E27FC236}">
                <a16:creationId xmlns:a16="http://schemas.microsoft.com/office/drawing/2014/main" id="{C7BCAA8F-72D6-45BF-A825-182E2424AABF}"/>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CAD83AE-7931-4099-860F-02CAB9238BDB}"/>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14330516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F6BE0-EEBF-4CBD-A1A5-398A753E1E14}"/>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9732DE70-155D-4880-AD4F-E5F27F8D7E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56045F4-0C5F-4172-87FE-68EC3746BB6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A25450CE-7AFC-4C40-AE54-750E5CE325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384A7DC-E0CD-4A27-BEA6-6393A292150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DEF0E7F1-D6F5-4D44-92D7-E8628493DEF0}"/>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8" name="Footer Placeholder 7">
            <a:extLst>
              <a:ext uri="{FF2B5EF4-FFF2-40B4-BE49-F238E27FC236}">
                <a16:creationId xmlns:a16="http://schemas.microsoft.com/office/drawing/2014/main" id="{B4930855-104C-491A-8AC0-80C95FAF55F7}"/>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BB9DE75-A27A-4ADE-96B1-65E9D182DCC3}"/>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36503948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0251D-1A45-4935-8FE3-F49F5230F1FF}"/>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C75D773-3531-48DE-9857-D64E40846DEF}"/>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4" name="Footer Placeholder 3">
            <a:extLst>
              <a:ext uri="{FF2B5EF4-FFF2-40B4-BE49-F238E27FC236}">
                <a16:creationId xmlns:a16="http://schemas.microsoft.com/office/drawing/2014/main" id="{0DCDF9DA-702A-4D51-91DF-CA11BEFE7722}"/>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B0AFF173-0A34-4D99-8F73-BA53F3028A71}"/>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41797537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291F30-C22A-43ED-AA78-EEB60A7041FD}"/>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3" name="Footer Placeholder 2">
            <a:extLst>
              <a:ext uri="{FF2B5EF4-FFF2-40B4-BE49-F238E27FC236}">
                <a16:creationId xmlns:a16="http://schemas.microsoft.com/office/drawing/2014/main" id="{4C972C40-618C-4861-89B5-DEBDAF787B2D}"/>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11B190EE-08F7-4262-86F1-55C7B13C8636}"/>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5790635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E245A-B090-4866-9E81-0948FF6332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9348A1F8-11E4-4948-8C54-EDC80DB980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FB0746AB-CBDD-46F4-9894-082706930B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6099093-BAD4-402A-96B8-AB4A034ADAB5}"/>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6" name="Footer Placeholder 5">
            <a:extLst>
              <a:ext uri="{FF2B5EF4-FFF2-40B4-BE49-F238E27FC236}">
                <a16:creationId xmlns:a16="http://schemas.microsoft.com/office/drawing/2014/main" id="{F4C16AF5-9FEA-457C-B149-A7971D9BA8C8}"/>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BAD541C-D1A4-4626-8CF0-2503CA497FEF}"/>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2012554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23F5E-8285-4147-949C-926F1FDFC28B}"/>
              </a:ext>
            </a:extLst>
          </p:cNvPr>
          <p:cNvSpPr>
            <a:spLocks noGrp="1"/>
          </p:cNvSpPr>
          <p:nvPr>
            <p:ph type="title" hasCustomPrompt="1"/>
          </p:nvPr>
        </p:nvSpPr>
        <p:spPr>
          <a:xfrm>
            <a:off x="545191" y="332138"/>
            <a:ext cx="10515600" cy="1341778"/>
          </a:xfrm>
        </p:spPr>
        <p:txBody>
          <a:bodyPr lIns="0" anchor="t">
            <a:normAutofit/>
          </a:bodyPr>
          <a:lstStyle>
            <a:lvl1pPr algn="l">
              <a:defRPr sz="2400" b="1">
                <a:solidFill>
                  <a:srgbClr val="3C60AD"/>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endParaRPr lang="en-IN" dirty="0"/>
          </a:p>
        </p:txBody>
      </p:sp>
    </p:spTree>
    <p:extLst>
      <p:ext uri="{BB962C8B-B14F-4D97-AF65-F5344CB8AC3E}">
        <p14:creationId xmlns:p14="http://schemas.microsoft.com/office/powerpoint/2010/main" val="31650694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325" userDrawn="1">
          <p15:clr>
            <a:srgbClr val="FBAE40"/>
          </p15:clr>
        </p15:guide>
        <p15:guide id="4" pos="7333" userDrawn="1">
          <p15:clr>
            <a:srgbClr val="FBAE40"/>
          </p15:clr>
        </p15:guide>
        <p15:guide id="5" orient="horz" pos="4088" userDrawn="1">
          <p15:clr>
            <a:srgbClr val="FBAE40"/>
          </p15:clr>
        </p15:guide>
        <p15:guide id="6" orient="horz" pos="618"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D3947-C9CA-43A8-899E-4EC42CF884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EECCAAA1-5014-4E54-A3E0-7613C3F04E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B429FB7E-3AAC-462C-A146-1F8CE60648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EF9FEF5-5F43-473D-B8C4-7916F89D3E03}"/>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6" name="Footer Placeholder 5">
            <a:extLst>
              <a:ext uri="{FF2B5EF4-FFF2-40B4-BE49-F238E27FC236}">
                <a16:creationId xmlns:a16="http://schemas.microsoft.com/office/drawing/2014/main" id="{4D45F6D2-409A-4281-B9FE-7EDF1B4F7C7F}"/>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77B674D9-81C4-46CC-9FE1-406EFC6BB84E}"/>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21623283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858DE-A4D1-439D-AA36-DC90A8D2B38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48A7ED7-D84B-419A-9186-0CD9BDACAEA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449FEDB-6AEA-48FD-B8F9-615A1DFFC647}"/>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5" name="Footer Placeholder 4">
            <a:extLst>
              <a:ext uri="{FF2B5EF4-FFF2-40B4-BE49-F238E27FC236}">
                <a16:creationId xmlns:a16="http://schemas.microsoft.com/office/drawing/2014/main" id="{A3CEBD23-A4B9-4B53-964B-1C57DB7C5D0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CDC5502-E0AF-4C6E-BCDF-604777156EE4}"/>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29719904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56D5ED-1F44-40A6-97AA-4B7C619DD8D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012C610-D446-41C2-9C79-E8386C2F631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43C4790-F0FC-479C-88C0-DFF6E830A28B}"/>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5" name="Footer Placeholder 4">
            <a:extLst>
              <a:ext uri="{FF2B5EF4-FFF2-40B4-BE49-F238E27FC236}">
                <a16:creationId xmlns:a16="http://schemas.microsoft.com/office/drawing/2014/main" id="{F45F9573-5135-4F16-A891-AFFB0A7D6E9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380BD55-7DDD-45CF-AE1E-F186B6819589}"/>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34572684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9132" y="371331"/>
            <a:ext cx="9156700" cy="679983"/>
          </a:xfrm>
        </p:spPr>
        <p:txBody>
          <a:bodyPr anchor="t">
            <a:normAutofit/>
          </a:bodyPr>
          <a:lstStyle>
            <a:lvl1pPr>
              <a:defRPr sz="3000" b="1">
                <a:solidFill>
                  <a:srgbClr val="3C60AD"/>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10" name="Parallelogram 9"/>
          <p:cNvSpPr/>
          <p:nvPr userDrawn="1"/>
        </p:nvSpPr>
        <p:spPr>
          <a:xfrm>
            <a:off x="8881586" y="661396"/>
            <a:ext cx="220663" cy="99855"/>
          </a:xfrm>
          <a:prstGeom prst="parallelogram">
            <a:avLst>
              <a:gd name="adj" fmla="val 74604"/>
            </a:avLst>
          </a:prstGeom>
          <a:solidFill>
            <a:sysClr val="window" lastClr="FFFFFF"/>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441A0847-A08A-4C74-A5AB-F34B1A20E132}"/>
              </a:ext>
            </a:extLst>
          </p:cNvPr>
          <p:cNvSpPr/>
          <p:nvPr userDrawn="1"/>
        </p:nvSpPr>
        <p:spPr>
          <a:xfrm rot="5400000">
            <a:off x="708520" y="139868"/>
            <a:ext cx="67798" cy="395123"/>
          </a:xfrm>
          <a:prstGeom prst="rect">
            <a:avLst/>
          </a:prstGeom>
          <a:solidFill>
            <a:srgbClr val="3C60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
        <p:nvSpPr>
          <p:cNvPr id="15" name="Rectangle 14">
            <a:extLst>
              <a:ext uri="{FF2B5EF4-FFF2-40B4-BE49-F238E27FC236}">
                <a16:creationId xmlns:a16="http://schemas.microsoft.com/office/drawing/2014/main" id="{23EEC3C7-CFB8-4B5B-9FE1-8F0208EB47D8}"/>
              </a:ext>
            </a:extLst>
          </p:cNvPr>
          <p:cNvSpPr/>
          <p:nvPr userDrawn="1"/>
        </p:nvSpPr>
        <p:spPr>
          <a:xfrm rot="5400000">
            <a:off x="1103642" y="139868"/>
            <a:ext cx="67798" cy="395123"/>
          </a:xfrm>
          <a:prstGeom prst="rect">
            <a:avLst/>
          </a:prstGeom>
          <a:solidFill>
            <a:srgbClr val="B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
        <p:nvSpPr>
          <p:cNvPr id="16" name="Rectangle 15">
            <a:extLst>
              <a:ext uri="{FF2B5EF4-FFF2-40B4-BE49-F238E27FC236}">
                <a16:creationId xmlns:a16="http://schemas.microsoft.com/office/drawing/2014/main" id="{8262D02D-111C-49BA-A50D-DEA02865A525}"/>
              </a:ext>
            </a:extLst>
          </p:cNvPr>
          <p:cNvSpPr/>
          <p:nvPr userDrawn="1"/>
        </p:nvSpPr>
        <p:spPr>
          <a:xfrm rot="5400000">
            <a:off x="1498766" y="139869"/>
            <a:ext cx="67798" cy="395123"/>
          </a:xfrm>
          <a:prstGeom prst="rect">
            <a:avLst/>
          </a:prstGeom>
          <a:solidFill>
            <a:srgbClr val="E54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Tree>
    <p:extLst>
      <p:ext uri="{BB962C8B-B14F-4D97-AF65-F5344CB8AC3E}">
        <p14:creationId xmlns:p14="http://schemas.microsoft.com/office/powerpoint/2010/main" val="18243118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347">
          <p15:clr>
            <a:srgbClr val="FBAE40"/>
          </p15:clr>
        </p15:guide>
        <p15:guide id="4" pos="733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C095F-E4E4-4C24-8243-35DB6CE30AA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091D140-1F7E-4B9A-BD95-CE06BC684C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D50AAD4-5CFC-44B5-A5D7-D3A0C6519370}"/>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5" name="Footer Placeholder 4">
            <a:extLst>
              <a:ext uri="{FF2B5EF4-FFF2-40B4-BE49-F238E27FC236}">
                <a16:creationId xmlns:a16="http://schemas.microsoft.com/office/drawing/2014/main" id="{21B9AB04-2B19-425E-809B-2467FDDDC0F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20E9BCB-5A4F-4E85-AF87-79EC0930C94F}"/>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2367222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B1644-6849-4319-AC4E-37656C1DC94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33B56E42-D654-4310-8AD1-9963AC06F78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58388C23-72F3-4CC2-B173-8A6DBFE9CAB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A743FE1F-9554-4E4F-9A89-8C2BFD10B984}"/>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6" name="Footer Placeholder 5">
            <a:extLst>
              <a:ext uri="{FF2B5EF4-FFF2-40B4-BE49-F238E27FC236}">
                <a16:creationId xmlns:a16="http://schemas.microsoft.com/office/drawing/2014/main" id="{C7BCAA8F-72D6-45BF-A825-182E2424AABF}"/>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CAD83AE-7931-4099-860F-02CAB9238BDB}"/>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2509407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F6BE0-EEBF-4CBD-A1A5-398A753E1E14}"/>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9732DE70-155D-4880-AD4F-E5F27F8D7E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56045F4-0C5F-4172-87FE-68EC3746BB6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A25450CE-7AFC-4C40-AE54-750E5CE325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384A7DC-E0CD-4A27-BEA6-6393A292150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DEF0E7F1-D6F5-4D44-92D7-E8628493DEF0}"/>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8" name="Footer Placeholder 7">
            <a:extLst>
              <a:ext uri="{FF2B5EF4-FFF2-40B4-BE49-F238E27FC236}">
                <a16:creationId xmlns:a16="http://schemas.microsoft.com/office/drawing/2014/main" id="{B4930855-104C-491A-8AC0-80C95FAF55F7}"/>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BB9DE75-A27A-4ADE-96B1-65E9D182DCC3}"/>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3285895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0251D-1A45-4935-8FE3-F49F5230F1FF}"/>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C75D773-3531-48DE-9857-D64E40846DEF}"/>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4" name="Footer Placeholder 3">
            <a:extLst>
              <a:ext uri="{FF2B5EF4-FFF2-40B4-BE49-F238E27FC236}">
                <a16:creationId xmlns:a16="http://schemas.microsoft.com/office/drawing/2014/main" id="{0DCDF9DA-702A-4D51-91DF-CA11BEFE7722}"/>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B0AFF173-0A34-4D99-8F73-BA53F3028A71}"/>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2224894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291F30-C22A-43ED-AA78-EEB60A7041FD}"/>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3" name="Footer Placeholder 2">
            <a:extLst>
              <a:ext uri="{FF2B5EF4-FFF2-40B4-BE49-F238E27FC236}">
                <a16:creationId xmlns:a16="http://schemas.microsoft.com/office/drawing/2014/main" id="{4C972C40-618C-4861-89B5-DEBDAF787B2D}"/>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11B190EE-08F7-4262-86F1-55C7B13C8636}"/>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292934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E245A-B090-4866-9E81-0948FF6332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9348A1F8-11E4-4948-8C54-EDC80DB980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FB0746AB-CBDD-46F4-9894-082706930B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6099093-BAD4-402A-96B8-AB4A034ADAB5}"/>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6" name="Footer Placeholder 5">
            <a:extLst>
              <a:ext uri="{FF2B5EF4-FFF2-40B4-BE49-F238E27FC236}">
                <a16:creationId xmlns:a16="http://schemas.microsoft.com/office/drawing/2014/main" id="{F4C16AF5-9FEA-457C-B149-A7971D9BA8C8}"/>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BAD541C-D1A4-4626-8CF0-2503CA497FEF}"/>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1023899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D3947-C9CA-43A8-899E-4EC42CF884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EECCAAA1-5014-4E54-A3E0-7613C3F04E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B429FB7E-3AAC-462C-A146-1F8CE60648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EF9FEF5-5F43-473D-B8C4-7916F89D3E03}"/>
              </a:ext>
            </a:extLst>
          </p:cNvPr>
          <p:cNvSpPr>
            <a:spLocks noGrp="1"/>
          </p:cNvSpPr>
          <p:nvPr>
            <p:ph type="dt" sz="half" idx="10"/>
          </p:nvPr>
        </p:nvSpPr>
        <p:spPr/>
        <p:txBody>
          <a:bodyPr/>
          <a:lstStyle/>
          <a:p>
            <a:fld id="{5B58B1D7-0ACE-4E36-B883-B656EA51C74D}" type="datetimeFigureOut">
              <a:rPr lang="en-IN" smtClean="0"/>
              <a:t>10-01-2025</a:t>
            </a:fld>
            <a:endParaRPr lang="en-IN"/>
          </a:p>
        </p:txBody>
      </p:sp>
      <p:sp>
        <p:nvSpPr>
          <p:cNvPr id="6" name="Footer Placeholder 5">
            <a:extLst>
              <a:ext uri="{FF2B5EF4-FFF2-40B4-BE49-F238E27FC236}">
                <a16:creationId xmlns:a16="http://schemas.microsoft.com/office/drawing/2014/main" id="{4D45F6D2-409A-4281-B9FE-7EDF1B4F7C7F}"/>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77B674D9-81C4-46CC-9FE1-406EFC6BB84E}"/>
              </a:ext>
            </a:extLst>
          </p:cNvPr>
          <p:cNvSpPr>
            <a:spLocks noGrp="1"/>
          </p:cNvSpPr>
          <p:nvPr>
            <p:ph type="sldNum" sz="quarter" idx="12"/>
          </p:nvPr>
        </p:nvSpPr>
        <p:spPr/>
        <p:txBody>
          <a:bodyPr/>
          <a:lstStyle/>
          <a:p>
            <a:fld id="{880CE82F-2653-4416-A375-99B444A4F82B}" type="slidenum">
              <a:rPr lang="en-IN" smtClean="0"/>
              <a:t>‹#›</a:t>
            </a:fld>
            <a:endParaRPr lang="en-IN"/>
          </a:p>
        </p:txBody>
      </p:sp>
    </p:spTree>
    <p:extLst>
      <p:ext uri="{BB962C8B-B14F-4D97-AF65-F5344CB8AC3E}">
        <p14:creationId xmlns:p14="http://schemas.microsoft.com/office/powerpoint/2010/main" val="4226022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8190468-ED7D-4B2D-A98C-81C2F299FC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B2550E6A-35AD-4E4E-8008-6E13F66B50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C25AFBF-F81E-4E32-812F-5D2ACCF41F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58B1D7-0ACE-4E36-B883-B656EA51C74D}" type="datetimeFigureOut">
              <a:rPr lang="en-IN" smtClean="0"/>
              <a:t>10-01-2025</a:t>
            </a:fld>
            <a:endParaRPr lang="en-IN"/>
          </a:p>
        </p:txBody>
      </p:sp>
      <p:sp>
        <p:nvSpPr>
          <p:cNvPr id="5" name="Footer Placeholder 4">
            <a:extLst>
              <a:ext uri="{FF2B5EF4-FFF2-40B4-BE49-F238E27FC236}">
                <a16:creationId xmlns:a16="http://schemas.microsoft.com/office/drawing/2014/main" id="{AA327038-D169-420C-800E-95A0A03089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7DBC1E19-D217-4E29-9B64-FDAF43B394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0CE82F-2653-4416-A375-99B444A4F82B}" type="slidenum">
              <a:rPr lang="en-IN" smtClean="0"/>
              <a:t>‹#›</a:t>
            </a:fld>
            <a:endParaRPr lang="en-IN"/>
          </a:p>
        </p:txBody>
      </p:sp>
    </p:spTree>
    <p:extLst>
      <p:ext uri="{BB962C8B-B14F-4D97-AF65-F5344CB8AC3E}">
        <p14:creationId xmlns:p14="http://schemas.microsoft.com/office/powerpoint/2010/main" val="39834023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8190468-ED7D-4B2D-A98C-81C2F299FC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B2550E6A-35AD-4E4E-8008-6E13F66B50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C25AFBF-F81E-4E32-812F-5D2ACCF41F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58B1D7-0ACE-4E36-B883-B656EA51C74D}" type="datetimeFigureOut">
              <a:rPr lang="en-IN" smtClean="0"/>
              <a:t>10-01-2025</a:t>
            </a:fld>
            <a:endParaRPr lang="en-IN"/>
          </a:p>
        </p:txBody>
      </p:sp>
      <p:sp>
        <p:nvSpPr>
          <p:cNvPr id="5" name="Footer Placeholder 4">
            <a:extLst>
              <a:ext uri="{FF2B5EF4-FFF2-40B4-BE49-F238E27FC236}">
                <a16:creationId xmlns:a16="http://schemas.microsoft.com/office/drawing/2014/main" id="{AA327038-D169-420C-800E-95A0A03089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7DBC1E19-D217-4E29-9B64-FDAF43B394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0CE82F-2653-4416-A375-99B444A4F82B}" type="slidenum">
              <a:rPr lang="en-IN" smtClean="0"/>
              <a:t>‹#›</a:t>
            </a:fld>
            <a:endParaRPr lang="en-IN"/>
          </a:p>
        </p:txBody>
      </p:sp>
    </p:spTree>
    <p:extLst>
      <p:ext uri="{BB962C8B-B14F-4D97-AF65-F5344CB8AC3E}">
        <p14:creationId xmlns:p14="http://schemas.microsoft.com/office/powerpoint/2010/main" val="10952514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hyperlink" Target="https://pro.angi.com/" TargetMode="Externa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hyperlink" Target="https://www.yellowbot.co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hyperlink" Target="https://botw.org/"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0.png"/></Relationships>
</file>

<file path=ppt/slides/_rels/slide129.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hyperlink" Target="https://www.linkedin.com/" TargetMode="Externa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hyperlink" Target="https://register.apple.com/placesonmaps/" TargetMode="Externa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hyperlink" Target="https://www.chamberofcommerce.com/business-directory" TargetMode="External"/><Relationship Id="rId2" Type="http://schemas.openxmlformats.org/officeDocument/2006/relationships/image" Target="../media/image173.pn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18" Type="http://schemas.openxmlformats.org/officeDocument/2006/relationships/image" Target="../media/image23.tiff"/><Relationship Id="rId3" Type="http://schemas.openxmlformats.org/officeDocument/2006/relationships/image" Target="../media/image8.jpeg"/><Relationship Id="rId21" Type="http://schemas.openxmlformats.org/officeDocument/2006/relationships/image" Target="../media/image27.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notesSlide" Target="../notesSlides/notesSlide20.xml"/><Relationship Id="rId16" Type="http://schemas.openxmlformats.org/officeDocument/2006/relationships/image" Target="../media/image21.jpeg"/><Relationship Id="rId20"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png"/><Relationship Id="rId10" Type="http://schemas.openxmlformats.org/officeDocument/2006/relationships/image" Target="../media/image15.png"/><Relationship Id="rId19" Type="http://schemas.openxmlformats.org/officeDocument/2006/relationships/image" Target="../media/image24.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5.png"/></Relationships>
</file>

<file path=ppt/slides/_rels/slide175.xml.rels><?xml version="1.0" encoding="UTF-8" standalone="yes"?>
<Relationships xmlns="http://schemas.openxmlformats.org/package/2006/relationships"><Relationship Id="rId2" Type="http://schemas.openxmlformats.org/officeDocument/2006/relationships/image" Target="../media/image18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s://business.nextdoor.com/en-us/blog/announcing-business-posts-get-the-word-out-locally-about-your-busines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84.tif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18" Type="http://schemas.openxmlformats.org/officeDocument/2006/relationships/image" Target="../media/image23.tiff"/><Relationship Id="rId3" Type="http://schemas.openxmlformats.org/officeDocument/2006/relationships/image" Target="../media/image8.jpeg"/><Relationship Id="rId21" Type="http://schemas.openxmlformats.org/officeDocument/2006/relationships/image" Target="../media/image26.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notesSlide" Target="../notesSlides/notesSlide2.xml"/><Relationship Id="rId16" Type="http://schemas.openxmlformats.org/officeDocument/2006/relationships/image" Target="../media/image21.jpeg"/><Relationship Id="rId20"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png"/><Relationship Id="rId10" Type="http://schemas.openxmlformats.org/officeDocument/2006/relationships/image" Target="../media/image15.png"/><Relationship Id="rId19" Type="http://schemas.openxmlformats.org/officeDocument/2006/relationships/image" Target="../media/image24.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s>
</file>

<file path=ppt/slides/_rels/slide7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hyperlink" Target="https://getstarted.thryv.com/free-listing-yp/"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hyperlink" Target="https://www.superpages.com/" TargetMode="Externa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hyperlink" Target="https://www.jasminedirectory.com/" TargetMode="Externa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hyperlink" Target="https://www.hotfrog.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 Id="rId4" Type="http://schemas.openxmlformats.org/officeDocument/2006/relationships/image" Target="../media/image114.png"/></Relationships>
</file>

<file path=ppt/slides/_rels/slide99.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EFC1DA10-6CAB-4EC7-914F-24F997929221}"/>
              </a:ext>
            </a:extLst>
          </p:cNvPr>
          <p:cNvSpPr/>
          <p:nvPr/>
        </p:nvSpPr>
        <p:spPr>
          <a:xfrm>
            <a:off x="4772696" y="0"/>
            <a:ext cx="7432003" cy="6858302"/>
          </a:xfrm>
          <a:custGeom>
            <a:avLst/>
            <a:gdLst>
              <a:gd name="connsiteX0" fmla="*/ 7391400 w 7391400"/>
              <a:gd name="connsiteY0" fmla="*/ 25400 h 6858000"/>
              <a:gd name="connsiteX1" fmla="*/ 7391400 w 7391400"/>
              <a:gd name="connsiteY1" fmla="*/ 6858000 h 6858000"/>
              <a:gd name="connsiteX2" fmla="*/ 0 w 7391400"/>
              <a:gd name="connsiteY2" fmla="*/ 6858000 h 6858000"/>
              <a:gd name="connsiteX3" fmla="*/ 3911600 w 7391400"/>
              <a:gd name="connsiteY3" fmla="*/ 0 h 6858000"/>
              <a:gd name="connsiteX4" fmla="*/ 7391400 w 7391400"/>
              <a:gd name="connsiteY4" fmla="*/ 25400 h 6858000"/>
              <a:gd name="connsiteX0" fmla="*/ 7391400 w 7391400"/>
              <a:gd name="connsiteY0" fmla="*/ 25400 h 6858000"/>
              <a:gd name="connsiteX1" fmla="*/ 7391400 w 7391400"/>
              <a:gd name="connsiteY1" fmla="*/ 6858000 h 6858000"/>
              <a:gd name="connsiteX2" fmla="*/ 0 w 7391400"/>
              <a:gd name="connsiteY2" fmla="*/ 6858000 h 6858000"/>
              <a:gd name="connsiteX3" fmla="*/ 3911600 w 7391400"/>
              <a:gd name="connsiteY3" fmla="*/ 0 h 6858000"/>
              <a:gd name="connsiteX4" fmla="*/ 7391400 w 7391400"/>
              <a:gd name="connsiteY4" fmla="*/ 25400 h 6858000"/>
              <a:gd name="connsiteX0" fmla="*/ 7404052 w 7404052"/>
              <a:gd name="connsiteY0" fmla="*/ 0 h 6858305"/>
              <a:gd name="connsiteX1" fmla="*/ 7391400 w 7404052"/>
              <a:gd name="connsiteY1" fmla="*/ 6858305 h 6858305"/>
              <a:gd name="connsiteX2" fmla="*/ 0 w 7404052"/>
              <a:gd name="connsiteY2" fmla="*/ 6858305 h 6858305"/>
              <a:gd name="connsiteX3" fmla="*/ 3911600 w 7404052"/>
              <a:gd name="connsiteY3" fmla="*/ 305 h 6858305"/>
              <a:gd name="connsiteX4" fmla="*/ 7404052 w 7404052"/>
              <a:gd name="connsiteY4" fmla="*/ 0 h 6858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4052" h="6858305">
                <a:moveTo>
                  <a:pt x="7404052" y="0"/>
                </a:moveTo>
                <a:cubicBezTo>
                  <a:pt x="7399835" y="2286102"/>
                  <a:pt x="7395617" y="4572203"/>
                  <a:pt x="7391400" y="6858305"/>
                </a:cubicBezTo>
                <a:lnTo>
                  <a:pt x="0" y="6858305"/>
                </a:lnTo>
                <a:lnTo>
                  <a:pt x="3911600" y="305"/>
                </a:lnTo>
                <a:lnTo>
                  <a:pt x="7404052" y="0"/>
                </a:lnTo>
                <a:close/>
              </a:path>
            </a:pathLst>
          </a:cu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82C7C199-E159-43CB-8766-76604DFD1B59}"/>
              </a:ext>
            </a:extLst>
          </p:cNvPr>
          <p:cNvSpPr/>
          <p:nvPr/>
        </p:nvSpPr>
        <p:spPr>
          <a:xfrm>
            <a:off x="227442" y="2691202"/>
            <a:ext cx="4681225" cy="2062103"/>
          </a:xfrm>
          <a:prstGeom prst="rect">
            <a:avLst/>
          </a:prstGeom>
        </p:spPr>
        <p:txBody>
          <a:bodyPr wrap="square" anchor="ctr">
            <a:spAutoFit/>
          </a:bodyPr>
          <a:lstStyle/>
          <a:p>
            <a:pPr lvl="0" algn="ctr"/>
            <a:r>
              <a:rPr lang="en-US" sz="32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Drive More Customers to Your Business By Getting Listed in the Top Online Directories!</a:t>
            </a:r>
          </a:p>
        </p:txBody>
      </p:sp>
      <p:pic>
        <p:nvPicPr>
          <p:cNvPr id="10" name="Picture 9">
            <a:extLst>
              <a:ext uri="{FF2B5EF4-FFF2-40B4-BE49-F238E27FC236}">
                <a16:creationId xmlns:a16="http://schemas.microsoft.com/office/drawing/2014/main" id="{CB489D9A-3548-6EDB-CF16-50BE9F3CBB8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44519" y="1840523"/>
            <a:ext cx="8160180" cy="4226668"/>
          </a:xfrm>
          <a:prstGeom prst="rect">
            <a:avLst/>
          </a:prstGeom>
        </p:spPr>
      </p:pic>
      <p:pic>
        <p:nvPicPr>
          <p:cNvPr id="4" name="Picture 3" descr="A black and red sign with white text&#10;&#10;Description automatically generated">
            <a:extLst>
              <a:ext uri="{FF2B5EF4-FFF2-40B4-BE49-F238E27FC236}">
                <a16:creationId xmlns:a16="http://schemas.microsoft.com/office/drawing/2014/main" id="{4A608933-18A1-3298-F0E6-FE88C7829F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442" y="205756"/>
            <a:ext cx="7620000" cy="1428750"/>
          </a:xfrm>
          <a:prstGeom prst="rect">
            <a:avLst/>
          </a:prstGeom>
        </p:spPr>
      </p:pic>
    </p:spTree>
    <p:extLst>
      <p:ext uri="{BB962C8B-B14F-4D97-AF65-F5344CB8AC3E}">
        <p14:creationId xmlns:p14="http://schemas.microsoft.com/office/powerpoint/2010/main" val="3401984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B46CF1AB-664C-42D2-93C1-4B8D61FCD179}"/>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45" name="Group 44">
            <a:extLst>
              <a:ext uri="{FF2B5EF4-FFF2-40B4-BE49-F238E27FC236}">
                <a16:creationId xmlns:a16="http://schemas.microsoft.com/office/drawing/2014/main" id="{8763548F-50FF-490B-9E05-66E3164A844D}"/>
              </a:ext>
            </a:extLst>
          </p:cNvPr>
          <p:cNvGrpSpPr/>
          <p:nvPr/>
        </p:nvGrpSpPr>
        <p:grpSpPr>
          <a:xfrm>
            <a:off x="407786" y="1189636"/>
            <a:ext cx="4176914" cy="2092881"/>
            <a:chOff x="407786" y="1323175"/>
            <a:chExt cx="4176914" cy="2092881"/>
          </a:xfrm>
        </p:grpSpPr>
        <p:sp>
          <p:nvSpPr>
            <p:cNvPr id="46" name="Rectangle 45">
              <a:extLst>
                <a:ext uri="{FF2B5EF4-FFF2-40B4-BE49-F238E27FC236}">
                  <a16:creationId xmlns:a16="http://schemas.microsoft.com/office/drawing/2014/main" id="{5017BFEF-8D1B-43B9-B41B-793C85E9A737}"/>
                </a:ext>
              </a:extLst>
            </p:cNvPr>
            <p:cNvSpPr/>
            <p:nvPr/>
          </p:nvSpPr>
          <p:spPr>
            <a:xfrm>
              <a:off x="447403" y="2769725"/>
              <a:ext cx="4137297" cy="646331"/>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Enter your business’ name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‘Continue’</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47" name="Group 46">
              <a:extLst>
                <a:ext uri="{FF2B5EF4-FFF2-40B4-BE49-F238E27FC236}">
                  <a16:creationId xmlns:a16="http://schemas.microsoft.com/office/drawing/2014/main" id="{7E9DFC27-8037-473E-A5E5-5B9B902C3B68}"/>
                </a:ext>
              </a:extLst>
            </p:cNvPr>
            <p:cNvGrpSpPr/>
            <p:nvPr/>
          </p:nvGrpSpPr>
          <p:grpSpPr>
            <a:xfrm>
              <a:off x="407786" y="1323175"/>
              <a:ext cx="3964189" cy="1446550"/>
              <a:chOff x="407786" y="1323175"/>
              <a:chExt cx="3964189" cy="1446550"/>
            </a:xfrm>
          </p:grpSpPr>
          <p:grpSp>
            <p:nvGrpSpPr>
              <p:cNvPr id="48" name="Group 47">
                <a:extLst>
                  <a:ext uri="{FF2B5EF4-FFF2-40B4-BE49-F238E27FC236}">
                    <a16:creationId xmlns:a16="http://schemas.microsoft.com/office/drawing/2014/main" id="{42EB8507-56D7-4CE2-985A-EEE3316AED5F}"/>
                  </a:ext>
                </a:extLst>
              </p:cNvPr>
              <p:cNvGrpSpPr/>
              <p:nvPr/>
            </p:nvGrpSpPr>
            <p:grpSpPr>
              <a:xfrm>
                <a:off x="407786" y="1323175"/>
                <a:ext cx="3235596" cy="1446550"/>
                <a:chOff x="407786" y="1323175"/>
                <a:chExt cx="3235596" cy="1446550"/>
              </a:xfrm>
            </p:grpSpPr>
            <p:sp>
              <p:nvSpPr>
                <p:cNvPr id="50" name="Rectangle 49">
                  <a:extLst>
                    <a:ext uri="{FF2B5EF4-FFF2-40B4-BE49-F238E27FC236}">
                      <a16:creationId xmlns:a16="http://schemas.microsoft.com/office/drawing/2014/main" id="{3B3A1E32-4DFC-4325-9406-B9258C27C955}"/>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51" name="Rectangle 50">
                  <a:extLst>
                    <a:ext uri="{FF2B5EF4-FFF2-40B4-BE49-F238E27FC236}">
                      <a16:creationId xmlns:a16="http://schemas.microsoft.com/office/drawing/2014/main" id="{8D8EC5D8-AE88-409A-A391-0625FB3B3B81}"/>
                    </a:ext>
                  </a:extLst>
                </p:cNvPr>
                <p:cNvSpPr/>
                <p:nvPr/>
              </p:nvSpPr>
              <p:spPr>
                <a:xfrm>
                  <a:off x="40778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49" name="Straight Connector 48">
                <a:extLst>
                  <a:ext uri="{FF2B5EF4-FFF2-40B4-BE49-F238E27FC236}">
                    <a16:creationId xmlns:a16="http://schemas.microsoft.com/office/drawing/2014/main" id="{02DDE352-31EB-4DAF-8731-684BDF786D7D}"/>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6" name="Title 5">
            <a:extLst>
              <a:ext uri="{FF2B5EF4-FFF2-40B4-BE49-F238E27FC236}">
                <a16:creationId xmlns:a16="http://schemas.microsoft.com/office/drawing/2014/main" id="{92A43731-8681-48AA-8968-865C6577FADE}"/>
              </a:ext>
            </a:extLst>
          </p:cNvPr>
          <p:cNvSpPr>
            <a:spLocks noGrp="1"/>
          </p:cNvSpPr>
          <p:nvPr>
            <p:ph type="title"/>
          </p:nvPr>
        </p:nvSpPr>
        <p:spPr>
          <a:xfrm>
            <a:off x="235701" y="332138"/>
            <a:ext cx="4842736" cy="813269"/>
          </a:xfrm>
        </p:spPr>
        <p:txBody>
          <a:bodyPr/>
          <a:lstStyle/>
          <a:p>
            <a:r>
              <a:rPr lang="en-IN" dirty="0">
                <a:solidFill>
                  <a:schemeClr val="bg1"/>
                </a:solidFill>
              </a:rPr>
              <a:t>STEPS TO SUBMITTING  YOUR </a:t>
            </a:r>
            <a:br>
              <a:rPr lang="en-IN" dirty="0">
                <a:solidFill>
                  <a:schemeClr val="bg1"/>
                </a:solidFill>
              </a:rPr>
            </a:br>
            <a:r>
              <a:rPr lang="en-IN" dirty="0">
                <a:solidFill>
                  <a:schemeClr val="bg1"/>
                </a:solidFill>
              </a:rPr>
              <a:t>BUSINESS ON GOOGLE </a:t>
            </a:r>
          </a:p>
        </p:txBody>
      </p:sp>
      <p:pic>
        <p:nvPicPr>
          <p:cNvPr id="3" name="Picture 2">
            <a:extLst>
              <a:ext uri="{FF2B5EF4-FFF2-40B4-BE49-F238E27FC236}">
                <a16:creationId xmlns:a16="http://schemas.microsoft.com/office/drawing/2014/main" id="{4A9EF335-B4D7-C9F5-7EC9-67D00AA7CF19}"/>
              </a:ext>
            </a:extLst>
          </p:cNvPr>
          <p:cNvPicPr>
            <a:picLocks noChangeAspect="1"/>
          </p:cNvPicPr>
          <p:nvPr/>
        </p:nvPicPr>
        <p:blipFill>
          <a:blip r:embed="rId2"/>
          <a:stretch>
            <a:fillRect/>
          </a:stretch>
        </p:blipFill>
        <p:spPr>
          <a:xfrm>
            <a:off x="4576356" y="774267"/>
            <a:ext cx="6781800" cy="5016500"/>
          </a:xfrm>
          <a:prstGeom prst="rect">
            <a:avLst/>
          </a:prstGeom>
        </p:spPr>
      </p:pic>
    </p:spTree>
    <p:extLst>
      <p:ext uri="{BB962C8B-B14F-4D97-AF65-F5344CB8AC3E}">
        <p14:creationId xmlns:p14="http://schemas.microsoft.com/office/powerpoint/2010/main" val="256229005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8C644A27-74FD-486E-92BC-A6645C685074}"/>
              </a:ext>
            </a:extLst>
          </p:cNvPr>
          <p:cNvSpPr/>
          <p:nvPr/>
        </p:nvSpPr>
        <p:spPr>
          <a:xfrm>
            <a:off x="6096001"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772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369880"/>
            <a:chOff x="377306" y="1323175"/>
            <a:chExt cx="4207394"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923330"/>
            </a:xfrm>
            <a:prstGeom prst="rect">
              <a:avLst/>
            </a:prstGeom>
          </p:spPr>
          <p:txBody>
            <a:bodyPr wrap="square">
              <a:spAutoFit/>
            </a:bodyPr>
            <a:lstStyle/>
            <a:p>
              <a:pPr lvl="0"/>
              <a:r>
                <a:rPr lang="en-IN" dirty="0">
                  <a:latin typeface="Arial" panose="020B0604020202020204" pitchFamily="34" charset="0"/>
                  <a:ea typeface="Tahoma" panose="020B0604030504040204" pitchFamily="34" charset="0"/>
                  <a:cs typeface="Arial" panose="020B0604020202020204" pitchFamily="34" charset="0"/>
                </a:rPr>
                <a:t>Enter more details about your business. Check the box agreeing to the terms and click </a:t>
              </a:r>
              <a:r>
                <a:rPr lang="en-IN" b="1" dirty="0">
                  <a:latin typeface="Arial" panose="020B0604020202020204" pitchFamily="34" charset="0"/>
                  <a:ea typeface="Tahoma" panose="020B0604030504040204" pitchFamily="34" charset="0"/>
                  <a:cs typeface="Arial" panose="020B0604020202020204" pitchFamily="34" charset="0"/>
                </a:rPr>
                <a:t>‘Submit’</a:t>
              </a:r>
              <a:r>
                <a:rPr lang="en-IN" dirty="0">
                  <a:latin typeface="Arial" panose="020B0604020202020204" pitchFamily="34" charset="0"/>
                  <a:ea typeface="Tahoma" panose="020B0604030504040204" pitchFamily="34" charset="0"/>
                  <a:cs typeface="Arial" panose="020B0604020202020204" pitchFamily="34" charset="0"/>
                </a:rPr>
                <a:t>.</a:t>
              </a:r>
              <a:endParaRPr lang="en-IN" b="1" dirty="0">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latin typeface="Tahoma" panose="020B0604030504040204" pitchFamily="34" charset="0"/>
                      <a:ea typeface="Tahoma" panose="020B0604030504040204" pitchFamily="34" charset="0"/>
                      <a:cs typeface="Tahoma" panose="020B0604030504040204" pitchFamily="34" charset="0"/>
                    </a:rPr>
                    <a:t>STEP</a:t>
                  </a:r>
                  <a:endParaRPr lang="en-IN" sz="3200" dirty="0">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latin typeface="Tahoma" panose="020B0604030504040204" pitchFamily="34" charset="0"/>
                      <a:ea typeface="Tahoma" panose="020B0604030504040204" pitchFamily="34" charset="0"/>
                      <a:cs typeface="Tahoma" panose="020B0604030504040204" pitchFamily="34" charset="0"/>
                    </a:rPr>
                    <a:t>2</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rgbClr val="8B8E90"/>
                </a:solidFill>
              </a:ln>
            </p:spPr>
            <p:style>
              <a:lnRef idx="1">
                <a:schemeClr val="accent1"/>
              </a:lnRef>
              <a:fillRef idx="0">
                <a:schemeClr val="accent1"/>
              </a:fillRef>
              <a:effectRef idx="0">
                <a:schemeClr val="accent1"/>
              </a:effectRef>
              <a:fontRef idx="minor">
                <a:schemeClr val="tx1"/>
              </a:fontRef>
            </p:style>
          </p:cxnSp>
        </p:grpSp>
      </p:grpSp>
      <p:sp>
        <p:nvSpPr>
          <p:cNvPr id="10" name="Title 9">
            <a:extLst>
              <a:ext uri="{FF2B5EF4-FFF2-40B4-BE49-F238E27FC236}">
                <a16:creationId xmlns:a16="http://schemas.microsoft.com/office/drawing/2014/main" id="{63955671-B500-4180-ACE9-C3C764A75904}"/>
              </a:ext>
            </a:extLst>
          </p:cNvPr>
          <p:cNvSpPr>
            <a:spLocks noGrp="1"/>
          </p:cNvSpPr>
          <p:nvPr>
            <p:ph type="title"/>
          </p:nvPr>
        </p:nvSpPr>
        <p:spPr/>
        <p:txBody>
          <a:bodyPr/>
          <a:lstStyle/>
          <a:p>
            <a:r>
              <a:rPr lang="en-IN" dirty="0">
                <a:solidFill>
                  <a:schemeClr val="tx1"/>
                </a:solidFill>
              </a:rPr>
              <a:t>STEPS TO LISTING YOUR </a:t>
            </a:r>
            <a:br>
              <a:rPr lang="en-IN" dirty="0">
                <a:solidFill>
                  <a:schemeClr val="tx1"/>
                </a:solidFill>
              </a:rPr>
            </a:br>
            <a:r>
              <a:rPr lang="en-IN" dirty="0">
                <a:solidFill>
                  <a:schemeClr val="tx1"/>
                </a:solidFill>
              </a:rPr>
              <a:t>BUSINESS ON </a:t>
            </a:r>
            <a:r>
              <a:rPr lang="en-IN" dirty="0" err="1">
                <a:solidFill>
                  <a:schemeClr val="tx1"/>
                </a:solidFill>
              </a:rPr>
              <a:t>eLOCAL.COM</a:t>
            </a:r>
            <a:r>
              <a:rPr lang="en-IN" dirty="0">
                <a:solidFill>
                  <a:schemeClr val="tx1"/>
                </a:solidFill>
              </a:rPr>
              <a:t> </a:t>
            </a:r>
          </a:p>
        </p:txBody>
      </p:sp>
      <p:pic>
        <p:nvPicPr>
          <p:cNvPr id="3" name="Picture 2">
            <a:extLst>
              <a:ext uri="{FF2B5EF4-FFF2-40B4-BE49-F238E27FC236}">
                <a16:creationId xmlns:a16="http://schemas.microsoft.com/office/drawing/2014/main" id="{D67E6B3C-9A74-5C66-E66D-F38AB6DF1FB1}"/>
              </a:ext>
            </a:extLst>
          </p:cNvPr>
          <p:cNvPicPr>
            <a:picLocks noChangeAspect="1"/>
          </p:cNvPicPr>
          <p:nvPr/>
        </p:nvPicPr>
        <p:blipFill>
          <a:blip r:embed="rId2"/>
          <a:stretch>
            <a:fillRect/>
          </a:stretch>
        </p:blipFill>
        <p:spPr>
          <a:xfrm>
            <a:off x="5989862" y="304800"/>
            <a:ext cx="5397500" cy="6248400"/>
          </a:xfrm>
          <a:prstGeom prst="rect">
            <a:avLst/>
          </a:prstGeom>
        </p:spPr>
      </p:pic>
    </p:spTree>
    <p:extLst>
      <p:ext uri="{BB962C8B-B14F-4D97-AF65-F5344CB8AC3E}">
        <p14:creationId xmlns:p14="http://schemas.microsoft.com/office/powerpoint/2010/main" val="238843057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4A7CF10C-7C26-455E-91AD-0A9D522BC227}"/>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772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407786" y="1189636"/>
            <a:ext cx="4176914" cy="2646879"/>
            <a:chOff x="407786" y="1323175"/>
            <a:chExt cx="4176914" cy="2646879"/>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1200329"/>
            </a:xfrm>
            <a:prstGeom prst="rect">
              <a:avLst/>
            </a:prstGeom>
          </p:spPr>
          <p:txBody>
            <a:bodyPr wrap="square">
              <a:spAutoFit/>
            </a:bodyPr>
            <a:lstStyle/>
            <a:p>
              <a:pPr lvl="0"/>
              <a:r>
                <a:rPr lang="en-IN" dirty="0">
                  <a:latin typeface="Arial" panose="020B0604020202020204" pitchFamily="34" charset="0"/>
                  <a:ea typeface="Tahoma" panose="020B0604030504040204" pitchFamily="34" charset="0"/>
                  <a:cs typeface="Arial" panose="020B0604020202020204" pitchFamily="34" charset="0"/>
                </a:rPr>
                <a:t>A representative will reach out to you to finalize your listing using the email address and phone number you provided.</a:t>
              </a:r>
              <a:endParaRPr lang="en-IN" b="1" dirty="0">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07786" y="1323175"/>
              <a:ext cx="3964189" cy="1446550"/>
              <a:chOff x="407786" y="1323175"/>
              <a:chExt cx="396418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07786" y="1323175"/>
                <a:ext cx="3235596" cy="1446550"/>
                <a:chOff x="40778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latin typeface="Tahoma" panose="020B0604030504040204" pitchFamily="34" charset="0"/>
                      <a:ea typeface="Tahoma" panose="020B0604030504040204" pitchFamily="34" charset="0"/>
                      <a:cs typeface="Tahoma" panose="020B0604030504040204" pitchFamily="34" charset="0"/>
                    </a:rPr>
                    <a:t>STEP</a:t>
                  </a:r>
                  <a:endParaRPr lang="en-IN" sz="3200" dirty="0">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07786" y="1323175"/>
                  <a:ext cx="3235596" cy="1446550"/>
                </a:xfrm>
                <a:prstGeom prst="rect">
                  <a:avLst/>
                </a:prstGeom>
              </p:spPr>
              <p:txBody>
                <a:bodyPr wrap="square">
                  <a:spAutoFit/>
                </a:bodyPr>
                <a:lstStyle/>
                <a:p>
                  <a:pPr lvl="0"/>
                  <a:r>
                    <a:rPr lang="en-US" sz="8800" b="1" dirty="0">
                      <a:latin typeface="Tahoma" panose="020B0604030504040204" pitchFamily="34" charset="0"/>
                      <a:ea typeface="Tahoma" panose="020B0604030504040204" pitchFamily="34" charset="0"/>
                      <a:cs typeface="Tahoma" panose="020B0604030504040204" pitchFamily="34" charset="0"/>
                    </a:rPr>
                    <a:t>3</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rgbClr val="8B8E90"/>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8F76311B-9D35-1AE3-C6DC-36CEE6D4A8A7}"/>
              </a:ext>
            </a:extLst>
          </p:cNvPr>
          <p:cNvPicPr>
            <a:picLocks noChangeAspect="1"/>
          </p:cNvPicPr>
          <p:nvPr/>
        </p:nvPicPr>
        <p:blipFill>
          <a:blip r:embed="rId2"/>
          <a:stretch>
            <a:fillRect/>
          </a:stretch>
        </p:blipFill>
        <p:spPr>
          <a:xfrm>
            <a:off x="6439988" y="1048031"/>
            <a:ext cx="4316004" cy="4761938"/>
          </a:xfrm>
          <a:prstGeom prst="rect">
            <a:avLst/>
          </a:prstGeom>
        </p:spPr>
      </p:pic>
    </p:spTree>
    <p:extLst>
      <p:ext uri="{BB962C8B-B14F-4D97-AF65-F5344CB8AC3E}">
        <p14:creationId xmlns:p14="http://schemas.microsoft.com/office/powerpoint/2010/main" val="109906468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F81678F1-9E82-B64E-AF0C-430D4BBB883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66735" y="1709952"/>
            <a:ext cx="5658530" cy="3438095"/>
          </a:xfrm>
          <a:prstGeom prst="rect">
            <a:avLst/>
          </a:prstGeom>
          <a:ln>
            <a:noFill/>
          </a:ln>
        </p:spPr>
      </p:pic>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702804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F6704ED2-8FE5-4E2E-A745-89533A716C7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33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p:txBody>
          <a:bodyPr>
            <a:normAutofit/>
          </a:bodyPr>
          <a:lstStyle/>
          <a:p>
            <a:r>
              <a:rPr lang="en-IN" dirty="0">
                <a:solidFill>
                  <a:schemeClr val="bg1"/>
                </a:solidFill>
              </a:rPr>
              <a:t>ANGI</a:t>
            </a:r>
          </a:p>
        </p:txBody>
      </p:sp>
      <p:sp>
        <p:nvSpPr>
          <p:cNvPr id="42" name="Rectangle 41">
            <a:extLst>
              <a:ext uri="{FF2B5EF4-FFF2-40B4-BE49-F238E27FC236}">
                <a16:creationId xmlns:a16="http://schemas.microsoft.com/office/drawing/2014/main" id="{64CF402D-A866-4E76-B5B9-C70365174814}"/>
              </a:ext>
            </a:extLst>
          </p:cNvPr>
          <p:cNvSpPr/>
          <p:nvPr/>
        </p:nvSpPr>
        <p:spPr>
          <a:xfrm>
            <a:off x="447404" y="893551"/>
            <a:ext cx="4005045" cy="5632311"/>
          </a:xfrm>
          <a:prstGeom prst="rect">
            <a:avLst/>
          </a:prstGeom>
        </p:spPr>
        <p:txBody>
          <a:bodyPr wrap="square">
            <a:spAutoFit/>
          </a:bodyPr>
          <a:lstStyle/>
          <a:p>
            <a:pPr lvl="0"/>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Angi, </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formerly Angie’s List,</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  </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is a user-specific online site that allows consumers to provide first-hand reviews of local businesses and contractors offering services to homeowners. To ensure that all reviews are accurate,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Angi Ads </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requires that all users register and pay to use the site, as a way of verifying their comments. Setting up your business on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Angi List </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allows it to be easily found and lets you take advantage of positive reviews from your customers.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This is a free service. </a:t>
            </a:r>
          </a:p>
          <a:p>
            <a:pPr lvl="0"/>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To get started go to the Angie’s List Business </a:t>
            </a:r>
            <a:r>
              <a:rPr lang="en-IN" dirty="0" err="1">
                <a:solidFill>
                  <a:schemeClr val="bg1"/>
                </a:solidFill>
                <a:latin typeface="Arial" panose="020B0604020202020204" pitchFamily="34" charset="0"/>
                <a:ea typeface="Tahoma" panose="020B0604030504040204" pitchFamily="34" charset="0"/>
                <a:cs typeface="Arial" panose="020B0604020202020204" pitchFamily="34" charset="0"/>
              </a:rPr>
              <a:t>Center</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at: </a:t>
            </a:r>
            <a:r>
              <a:rPr lang="en-IN" dirty="0">
                <a:solidFill>
                  <a:schemeClr val="bg1"/>
                </a:solidFill>
                <a:latin typeface="Arial" panose="020B0604020202020204" pitchFamily="34" charset="0"/>
                <a:ea typeface="Tahoma" panose="020B0604030504040204" pitchFamily="34" charset="0"/>
                <a:cs typeface="Arial" panose="020B0604020202020204" pitchFamily="34" charset="0"/>
                <a:hlinkClick r:id="rId2"/>
              </a:rPr>
              <a:t>https://pro.angi.com/</a:t>
            </a:r>
            <a:endParaRPr lang="en-IN" dirty="0">
              <a:solidFill>
                <a:schemeClr val="bg1"/>
              </a:solidFill>
              <a:latin typeface="Arial" panose="020B0604020202020204" pitchFamily="34" charset="0"/>
              <a:ea typeface="Tahoma" panose="020B0604030504040204" pitchFamily="34" charset="0"/>
              <a:cs typeface="Arial" panose="020B0604020202020204" pitchFamily="34" charset="0"/>
            </a:endParaRPr>
          </a:p>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Click on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‘Join for free’.</a:t>
            </a:r>
          </a:p>
        </p:txBody>
      </p:sp>
      <p:sp>
        <p:nvSpPr>
          <p:cNvPr id="4" name="Rectangle 3">
            <a:extLst>
              <a:ext uri="{FF2B5EF4-FFF2-40B4-BE49-F238E27FC236}">
                <a16:creationId xmlns:a16="http://schemas.microsoft.com/office/drawing/2014/main" id="{98AFFA4B-EBFA-4DF8-A0A3-76EFE6C02381}"/>
              </a:ext>
            </a:extLst>
          </p:cNvPr>
          <p:cNvSpPr/>
          <p:nvPr/>
        </p:nvSpPr>
        <p:spPr>
          <a:xfrm>
            <a:off x="5250181" y="4822720"/>
            <a:ext cx="5562600" cy="835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 name="Picture 2">
            <a:extLst>
              <a:ext uri="{FF2B5EF4-FFF2-40B4-BE49-F238E27FC236}">
                <a16:creationId xmlns:a16="http://schemas.microsoft.com/office/drawing/2014/main" id="{085AA559-E830-6224-1F4E-BDBDBB4F552E}"/>
              </a:ext>
            </a:extLst>
          </p:cNvPr>
          <p:cNvPicPr>
            <a:picLocks noChangeAspect="1"/>
          </p:cNvPicPr>
          <p:nvPr/>
        </p:nvPicPr>
        <p:blipFill>
          <a:blip r:embed="rId3"/>
          <a:stretch>
            <a:fillRect/>
          </a:stretch>
        </p:blipFill>
        <p:spPr>
          <a:xfrm>
            <a:off x="4917314" y="3183476"/>
            <a:ext cx="7168005" cy="3084473"/>
          </a:xfrm>
          <a:prstGeom prst="rect">
            <a:avLst/>
          </a:prstGeom>
        </p:spPr>
      </p:pic>
    </p:spTree>
    <p:extLst>
      <p:ext uri="{BB962C8B-B14F-4D97-AF65-F5344CB8AC3E}">
        <p14:creationId xmlns:p14="http://schemas.microsoft.com/office/powerpoint/2010/main" val="384716839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80D7621B-8742-47A1-8C3E-2254C69D240F}"/>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33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447402" y="1095095"/>
            <a:ext cx="3924573" cy="2903969"/>
            <a:chOff x="447402" y="1228634"/>
            <a:chExt cx="3924573" cy="2903969"/>
          </a:xfrm>
        </p:grpSpPr>
        <p:sp>
          <p:nvSpPr>
            <p:cNvPr id="22" name="Rectangle 21">
              <a:extLst>
                <a:ext uri="{FF2B5EF4-FFF2-40B4-BE49-F238E27FC236}">
                  <a16:creationId xmlns:a16="http://schemas.microsoft.com/office/drawing/2014/main" id="{289B6A26-8071-44EF-93A7-4779A6D71AC5}"/>
                </a:ext>
              </a:extLst>
            </p:cNvPr>
            <p:cNvSpPr/>
            <p:nvPr/>
          </p:nvSpPr>
          <p:spPr>
            <a:xfrm>
              <a:off x="447402" y="2655275"/>
              <a:ext cx="3924573" cy="1477328"/>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Fill out the types of service you provide and your ZIP code and then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‘Next.’</a:t>
              </a:r>
              <a:endParaRPr lang="en-IN" dirty="0">
                <a:solidFill>
                  <a:schemeClr val="bg1"/>
                </a:solidFill>
                <a:latin typeface="Arial" panose="020B0604020202020204" pitchFamily="34" charset="0"/>
                <a:ea typeface="Tahoma" panose="020B0604030504040204" pitchFamily="34" charset="0"/>
                <a:cs typeface="Arial" panose="020B0604020202020204" pitchFamily="34" charset="0"/>
              </a:endParaRPr>
            </a:p>
            <a:p>
              <a:pPr lvl="0"/>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a:p>
              <a:pPr lvl="0"/>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7402" y="1228634"/>
              <a:ext cx="3924573" cy="1446550"/>
              <a:chOff x="447402" y="1228634"/>
              <a:chExt cx="3924573"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7402" y="1228634"/>
                <a:ext cx="3235596" cy="1446550"/>
                <a:chOff x="447402" y="1228634"/>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7402" y="1228634"/>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 name="Title 1">
            <a:extLst>
              <a:ext uri="{FF2B5EF4-FFF2-40B4-BE49-F238E27FC236}">
                <a16:creationId xmlns:a16="http://schemas.microsoft.com/office/drawing/2014/main" id="{EC514D54-9C1F-4644-8AD9-41088533FD47}"/>
              </a:ext>
            </a:extLst>
          </p:cNvPr>
          <p:cNvSpPr>
            <a:spLocks noGrp="1"/>
          </p:cNvSpPr>
          <p:nvPr>
            <p:ph type="title"/>
          </p:nvPr>
        </p:nvSpPr>
        <p:spPr>
          <a:xfrm>
            <a:off x="545191" y="332138"/>
            <a:ext cx="10515600" cy="1341778"/>
          </a:xfrm>
        </p:spPr>
        <p:txBody>
          <a:bodyPr/>
          <a:lstStyle/>
          <a:p>
            <a:r>
              <a:rPr lang="en-IN" dirty="0">
                <a:solidFill>
                  <a:schemeClr val="bg1"/>
                </a:solidFill>
              </a:rPr>
              <a:t>STEPS TO REGISTERING WITH </a:t>
            </a:r>
            <a:br>
              <a:rPr lang="en-IN" dirty="0">
                <a:solidFill>
                  <a:schemeClr val="bg1"/>
                </a:solidFill>
              </a:rPr>
            </a:br>
            <a:r>
              <a:rPr lang="en-IN" dirty="0">
                <a:solidFill>
                  <a:schemeClr val="bg1"/>
                </a:solidFill>
              </a:rPr>
              <a:t>ANGI ADS </a:t>
            </a:r>
          </a:p>
        </p:txBody>
      </p:sp>
      <p:pic>
        <p:nvPicPr>
          <p:cNvPr id="3" name="Picture 2">
            <a:extLst>
              <a:ext uri="{FF2B5EF4-FFF2-40B4-BE49-F238E27FC236}">
                <a16:creationId xmlns:a16="http://schemas.microsoft.com/office/drawing/2014/main" id="{A0B219AC-9150-9A05-059D-9C2FBB50679A}"/>
              </a:ext>
            </a:extLst>
          </p:cNvPr>
          <p:cNvPicPr>
            <a:picLocks noChangeAspect="1"/>
          </p:cNvPicPr>
          <p:nvPr/>
        </p:nvPicPr>
        <p:blipFill>
          <a:blip r:embed="rId2"/>
          <a:stretch>
            <a:fillRect/>
          </a:stretch>
        </p:blipFill>
        <p:spPr>
          <a:xfrm>
            <a:off x="4689565" y="1926728"/>
            <a:ext cx="7328485" cy="4173621"/>
          </a:xfrm>
          <a:prstGeom prst="rect">
            <a:avLst/>
          </a:prstGeom>
        </p:spPr>
      </p:pic>
    </p:spTree>
    <p:extLst>
      <p:ext uri="{BB962C8B-B14F-4D97-AF65-F5344CB8AC3E}">
        <p14:creationId xmlns:p14="http://schemas.microsoft.com/office/powerpoint/2010/main" val="246225176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ADC8305E-5C85-437E-9BE5-65313596DBCF}"/>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33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98170" y="1189636"/>
            <a:ext cx="3973805" cy="2092881"/>
            <a:chOff x="398170" y="1323175"/>
            <a:chExt cx="3973805"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465378" cy="646331"/>
            </a:xfrm>
            <a:prstGeom prst="rect">
              <a:avLst/>
            </a:prstGeom>
          </p:spPr>
          <p:txBody>
            <a:bodyPr wrap="square">
              <a:spAutoFit/>
            </a:bodyPr>
            <a:lstStyle/>
            <a:p>
              <a:pPr lvl="0">
                <a:spcAft>
                  <a:spcPts val="600"/>
                </a:spcAft>
              </a:pP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Enter your name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98170" y="1323175"/>
              <a:ext cx="3973805" cy="1446550"/>
              <a:chOff x="398170" y="1323175"/>
              <a:chExt cx="397380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98170" y="1323175"/>
                <a:ext cx="3235596" cy="1446550"/>
                <a:chOff x="39817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961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9817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39784"/>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A990F591-BB11-2026-3B98-EC00E9F78466}"/>
              </a:ext>
            </a:extLst>
          </p:cNvPr>
          <p:cNvPicPr>
            <a:picLocks noChangeAspect="1"/>
          </p:cNvPicPr>
          <p:nvPr/>
        </p:nvPicPr>
        <p:blipFill>
          <a:blip r:embed="rId2"/>
          <a:stretch>
            <a:fillRect/>
          </a:stretch>
        </p:blipFill>
        <p:spPr>
          <a:xfrm>
            <a:off x="4549742" y="1476102"/>
            <a:ext cx="7303827" cy="4465269"/>
          </a:xfrm>
          <a:prstGeom prst="rect">
            <a:avLst/>
          </a:prstGeom>
        </p:spPr>
      </p:pic>
    </p:spTree>
    <p:extLst>
      <p:ext uri="{BB962C8B-B14F-4D97-AF65-F5344CB8AC3E}">
        <p14:creationId xmlns:p14="http://schemas.microsoft.com/office/powerpoint/2010/main" val="62057139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BCFF62D-A2E6-46EF-8F0A-C033F89D1C34}"/>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33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407786" y="1189636"/>
            <a:ext cx="3964189" cy="2092881"/>
            <a:chOff x="407786" y="1323175"/>
            <a:chExt cx="3964189"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2" y="2769725"/>
              <a:ext cx="3924573" cy="646331"/>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Enter your business’ name and your mobile number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07786" y="1323175"/>
              <a:ext cx="3964189" cy="1446550"/>
              <a:chOff x="407786" y="1323175"/>
              <a:chExt cx="396418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07786" y="1323175"/>
                <a:ext cx="3235596" cy="1446550"/>
                <a:chOff x="40778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0778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7704B81D-9788-59E3-AF0E-A4862297C6E8}"/>
              </a:ext>
            </a:extLst>
          </p:cNvPr>
          <p:cNvPicPr>
            <a:picLocks noChangeAspect="1"/>
          </p:cNvPicPr>
          <p:nvPr/>
        </p:nvPicPr>
        <p:blipFill>
          <a:blip r:embed="rId2"/>
          <a:stretch>
            <a:fillRect/>
          </a:stretch>
        </p:blipFill>
        <p:spPr>
          <a:xfrm>
            <a:off x="4663670" y="1397725"/>
            <a:ext cx="7080927" cy="4502201"/>
          </a:xfrm>
          <a:prstGeom prst="rect">
            <a:avLst/>
          </a:prstGeom>
        </p:spPr>
      </p:pic>
    </p:spTree>
    <p:extLst>
      <p:ext uri="{BB962C8B-B14F-4D97-AF65-F5344CB8AC3E}">
        <p14:creationId xmlns:p14="http://schemas.microsoft.com/office/powerpoint/2010/main" val="173739149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59C7BADD-AB5C-465D-8927-631A2A332079}"/>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33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98170" y="1189636"/>
            <a:ext cx="3973805" cy="2646879"/>
            <a:chOff x="398170" y="1323175"/>
            <a:chExt cx="3973805" cy="2646879"/>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465378" cy="1200329"/>
            </a:xfrm>
            <a:prstGeom prst="rect">
              <a:avLst/>
            </a:prstGeom>
          </p:spPr>
          <p:txBody>
            <a:bodyPr wrap="square">
              <a:spAutoFit/>
            </a:bodyPr>
            <a:lstStyle/>
            <a:p>
              <a:pPr lvl="0">
                <a:spcAft>
                  <a:spcPts val="600"/>
                </a:spcAft>
              </a:pP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 representative will contact you using the phone number provided. Or, you can call the phone number provided.</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98170" y="1323175"/>
              <a:ext cx="3973805" cy="1446550"/>
              <a:chOff x="398170" y="1323175"/>
              <a:chExt cx="397380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98170" y="1323175"/>
                <a:ext cx="3235596" cy="1446550"/>
                <a:chOff x="39817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961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9817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4</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FE603DD4-9269-323D-FCD7-35AAC8655E66}"/>
              </a:ext>
            </a:extLst>
          </p:cNvPr>
          <p:cNvPicPr>
            <a:picLocks noChangeAspect="1"/>
          </p:cNvPicPr>
          <p:nvPr/>
        </p:nvPicPr>
        <p:blipFill>
          <a:blip r:embed="rId2"/>
          <a:stretch>
            <a:fillRect/>
          </a:stretch>
        </p:blipFill>
        <p:spPr>
          <a:xfrm>
            <a:off x="4835873" y="2636186"/>
            <a:ext cx="6886693" cy="3372923"/>
          </a:xfrm>
          <a:prstGeom prst="rect">
            <a:avLst/>
          </a:prstGeom>
        </p:spPr>
      </p:pic>
    </p:spTree>
    <p:extLst>
      <p:ext uri="{BB962C8B-B14F-4D97-AF65-F5344CB8AC3E}">
        <p14:creationId xmlns:p14="http://schemas.microsoft.com/office/powerpoint/2010/main" val="25196555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Isosceles Triangle 2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Logo-Yellowbot | Landmark Garage Doors, Inc.">
            <a:extLst>
              <a:ext uri="{FF2B5EF4-FFF2-40B4-BE49-F238E27FC236}">
                <a16:creationId xmlns:a16="http://schemas.microsoft.com/office/drawing/2014/main" id="{FFCB96CE-8530-D439-2895-A0CC56A5CD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1767" y="2544936"/>
            <a:ext cx="6448466" cy="1768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750520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B735-EA04-420B-9803-66DE3B41F8E7}"/>
              </a:ext>
            </a:extLst>
          </p:cNvPr>
          <p:cNvSpPr>
            <a:spLocks noGrp="1"/>
          </p:cNvSpPr>
          <p:nvPr>
            <p:ph type="title"/>
          </p:nvPr>
        </p:nvSpPr>
        <p:spPr>
          <a:xfrm>
            <a:off x="447404" y="410667"/>
            <a:ext cx="10515600" cy="550031"/>
          </a:xfrm>
        </p:spPr>
        <p:txBody>
          <a:bodyPr/>
          <a:lstStyle/>
          <a:p>
            <a:r>
              <a:rPr lang="en-IN" dirty="0" err="1">
                <a:solidFill>
                  <a:srgbClr val="295D8B"/>
                </a:solidFill>
              </a:rPr>
              <a:t>YellowBot</a:t>
            </a:r>
            <a:endParaRPr lang="en-IN" dirty="0">
              <a:solidFill>
                <a:srgbClr val="295D8B"/>
              </a:solidFill>
            </a:endParaRPr>
          </a:p>
        </p:txBody>
      </p:sp>
      <p:sp>
        <p:nvSpPr>
          <p:cNvPr id="16" name="Rectangle 15">
            <a:extLst>
              <a:ext uri="{FF2B5EF4-FFF2-40B4-BE49-F238E27FC236}">
                <a16:creationId xmlns:a16="http://schemas.microsoft.com/office/drawing/2014/main" id="{E831BB19-254E-4A47-864A-F9A2CBE8D2E3}"/>
              </a:ext>
            </a:extLst>
          </p:cNvPr>
          <p:cNvSpPr/>
          <p:nvPr/>
        </p:nvSpPr>
        <p:spPr>
          <a:xfrm>
            <a:off x="447404" y="1443841"/>
            <a:ext cx="3711691" cy="2585323"/>
          </a:xfrm>
          <a:prstGeom prst="rect">
            <a:avLst/>
          </a:prstGeom>
        </p:spPr>
        <p:txBody>
          <a:bodyPr wrap="square">
            <a:spAutoFit/>
          </a:bodyPr>
          <a:lstStyle/>
          <a:p>
            <a:pPr lvl="0"/>
            <a:r>
              <a:rPr lang="en-IN" dirty="0" err="1">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YellowBot</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is a free online directory that is a subsidiary of </a:t>
            </a:r>
            <a:r>
              <a:rPr lang="en-IN" dirty="0" err="1">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YellowPages</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a:p>
            <a:pPr lvl="0"/>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To list a business on </a:t>
            </a:r>
            <a:r>
              <a:rPr lang="en-IN" dirty="0" err="1">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YellowBot</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go to: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hlinkClick r:id="rId2"/>
              </a:rPr>
              <a:t>https://www.yellowbot.com</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enter your business phone number and click on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“Find my business’</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sp>
        <p:nvSpPr>
          <p:cNvPr id="3" name="Freeform: Shape 12">
            <a:extLst>
              <a:ext uri="{FF2B5EF4-FFF2-40B4-BE49-F238E27FC236}">
                <a16:creationId xmlns:a16="http://schemas.microsoft.com/office/drawing/2014/main" id="{AA0149CF-C118-E254-4F50-3EA9535137B9}"/>
              </a:ext>
            </a:extLst>
          </p:cNvPr>
          <p:cNvSpPr/>
          <p:nvPr/>
        </p:nvSpPr>
        <p:spPr>
          <a:xfrm>
            <a:off x="6096000" y="61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45B2F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p>
        </p:txBody>
      </p:sp>
      <p:pic>
        <p:nvPicPr>
          <p:cNvPr id="4" name="Picture 3">
            <a:extLst>
              <a:ext uri="{FF2B5EF4-FFF2-40B4-BE49-F238E27FC236}">
                <a16:creationId xmlns:a16="http://schemas.microsoft.com/office/drawing/2014/main" id="{2271B54C-0D48-210D-2EA5-A6AF8A0B6240}"/>
              </a:ext>
            </a:extLst>
          </p:cNvPr>
          <p:cNvPicPr>
            <a:picLocks noChangeAspect="1"/>
          </p:cNvPicPr>
          <p:nvPr/>
        </p:nvPicPr>
        <p:blipFill>
          <a:blip r:embed="rId3"/>
          <a:stretch>
            <a:fillRect/>
          </a:stretch>
        </p:blipFill>
        <p:spPr>
          <a:xfrm>
            <a:off x="3729843" y="4029164"/>
            <a:ext cx="7772400" cy="778368"/>
          </a:xfrm>
          <a:prstGeom prst="rect">
            <a:avLst/>
          </a:prstGeom>
        </p:spPr>
      </p:pic>
    </p:spTree>
    <p:extLst>
      <p:ext uri="{BB962C8B-B14F-4D97-AF65-F5344CB8AC3E}">
        <p14:creationId xmlns:p14="http://schemas.microsoft.com/office/powerpoint/2010/main" val="11456625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B46CF1AB-664C-42D2-93C1-4B8D61FCD179}"/>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45" name="Group 44">
            <a:extLst>
              <a:ext uri="{FF2B5EF4-FFF2-40B4-BE49-F238E27FC236}">
                <a16:creationId xmlns:a16="http://schemas.microsoft.com/office/drawing/2014/main" id="{8763548F-50FF-490B-9E05-66E3164A844D}"/>
              </a:ext>
            </a:extLst>
          </p:cNvPr>
          <p:cNvGrpSpPr/>
          <p:nvPr/>
        </p:nvGrpSpPr>
        <p:grpSpPr>
          <a:xfrm>
            <a:off x="407786" y="1189636"/>
            <a:ext cx="4176914" cy="2092881"/>
            <a:chOff x="407786" y="1323175"/>
            <a:chExt cx="4176914" cy="2092881"/>
          </a:xfrm>
        </p:grpSpPr>
        <p:sp>
          <p:nvSpPr>
            <p:cNvPr id="46" name="Rectangle 45">
              <a:extLst>
                <a:ext uri="{FF2B5EF4-FFF2-40B4-BE49-F238E27FC236}">
                  <a16:creationId xmlns:a16="http://schemas.microsoft.com/office/drawing/2014/main" id="{5017BFEF-8D1B-43B9-B41B-793C85E9A737}"/>
                </a:ext>
              </a:extLst>
            </p:cNvPr>
            <p:cNvSpPr/>
            <p:nvPr/>
          </p:nvSpPr>
          <p:spPr>
            <a:xfrm>
              <a:off x="447403" y="2769725"/>
              <a:ext cx="4137297" cy="646331"/>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Choose your business type and then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47" name="Group 46">
              <a:extLst>
                <a:ext uri="{FF2B5EF4-FFF2-40B4-BE49-F238E27FC236}">
                  <a16:creationId xmlns:a16="http://schemas.microsoft.com/office/drawing/2014/main" id="{7E9DFC27-8037-473E-A5E5-5B9B902C3B68}"/>
                </a:ext>
              </a:extLst>
            </p:cNvPr>
            <p:cNvGrpSpPr/>
            <p:nvPr/>
          </p:nvGrpSpPr>
          <p:grpSpPr>
            <a:xfrm>
              <a:off x="407786" y="1323175"/>
              <a:ext cx="3964189" cy="1446550"/>
              <a:chOff x="407786" y="1323175"/>
              <a:chExt cx="3964189" cy="1446550"/>
            </a:xfrm>
          </p:grpSpPr>
          <p:grpSp>
            <p:nvGrpSpPr>
              <p:cNvPr id="48" name="Group 47">
                <a:extLst>
                  <a:ext uri="{FF2B5EF4-FFF2-40B4-BE49-F238E27FC236}">
                    <a16:creationId xmlns:a16="http://schemas.microsoft.com/office/drawing/2014/main" id="{42EB8507-56D7-4CE2-985A-EEE3316AED5F}"/>
                  </a:ext>
                </a:extLst>
              </p:cNvPr>
              <p:cNvGrpSpPr/>
              <p:nvPr/>
            </p:nvGrpSpPr>
            <p:grpSpPr>
              <a:xfrm>
                <a:off x="407786" y="1323175"/>
                <a:ext cx="3235596" cy="1446550"/>
                <a:chOff x="407786" y="1323175"/>
                <a:chExt cx="3235596" cy="1446550"/>
              </a:xfrm>
            </p:grpSpPr>
            <p:sp>
              <p:nvSpPr>
                <p:cNvPr id="50" name="Rectangle 49">
                  <a:extLst>
                    <a:ext uri="{FF2B5EF4-FFF2-40B4-BE49-F238E27FC236}">
                      <a16:creationId xmlns:a16="http://schemas.microsoft.com/office/drawing/2014/main" id="{3B3A1E32-4DFC-4325-9406-B9258C27C955}"/>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51" name="Rectangle 50">
                  <a:extLst>
                    <a:ext uri="{FF2B5EF4-FFF2-40B4-BE49-F238E27FC236}">
                      <a16:creationId xmlns:a16="http://schemas.microsoft.com/office/drawing/2014/main" id="{8D8EC5D8-AE88-409A-A391-0625FB3B3B81}"/>
                    </a:ext>
                  </a:extLst>
                </p:cNvPr>
                <p:cNvSpPr/>
                <p:nvPr/>
              </p:nvSpPr>
              <p:spPr>
                <a:xfrm>
                  <a:off x="40778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49" name="Straight Connector 48">
                <a:extLst>
                  <a:ext uri="{FF2B5EF4-FFF2-40B4-BE49-F238E27FC236}">
                    <a16:creationId xmlns:a16="http://schemas.microsoft.com/office/drawing/2014/main" id="{02DDE352-31EB-4DAF-8731-684BDF786D7D}"/>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6" name="Title 5">
            <a:extLst>
              <a:ext uri="{FF2B5EF4-FFF2-40B4-BE49-F238E27FC236}">
                <a16:creationId xmlns:a16="http://schemas.microsoft.com/office/drawing/2014/main" id="{92A43731-8681-48AA-8968-865C6577FADE}"/>
              </a:ext>
            </a:extLst>
          </p:cNvPr>
          <p:cNvSpPr>
            <a:spLocks noGrp="1"/>
          </p:cNvSpPr>
          <p:nvPr>
            <p:ph type="title"/>
          </p:nvPr>
        </p:nvSpPr>
        <p:spPr>
          <a:xfrm>
            <a:off x="235701" y="332138"/>
            <a:ext cx="4842736" cy="813269"/>
          </a:xfrm>
        </p:spPr>
        <p:txBody>
          <a:bodyPr/>
          <a:lstStyle/>
          <a:p>
            <a:r>
              <a:rPr lang="en-IN" dirty="0">
                <a:solidFill>
                  <a:schemeClr val="bg1"/>
                </a:solidFill>
              </a:rPr>
              <a:t>STEPS TO SUBMITTING  YOUR </a:t>
            </a:r>
            <a:br>
              <a:rPr lang="en-IN" dirty="0">
                <a:solidFill>
                  <a:schemeClr val="bg1"/>
                </a:solidFill>
              </a:rPr>
            </a:br>
            <a:r>
              <a:rPr lang="en-IN" dirty="0">
                <a:solidFill>
                  <a:schemeClr val="bg1"/>
                </a:solidFill>
              </a:rPr>
              <a:t>BUSINESS ON GOOGLE </a:t>
            </a:r>
          </a:p>
        </p:txBody>
      </p:sp>
      <p:pic>
        <p:nvPicPr>
          <p:cNvPr id="3" name="Picture 2">
            <a:extLst>
              <a:ext uri="{FF2B5EF4-FFF2-40B4-BE49-F238E27FC236}">
                <a16:creationId xmlns:a16="http://schemas.microsoft.com/office/drawing/2014/main" id="{035E19AE-C3E4-741D-496B-8E07B0B0D88F}"/>
              </a:ext>
            </a:extLst>
          </p:cNvPr>
          <p:cNvPicPr>
            <a:picLocks noChangeAspect="1"/>
          </p:cNvPicPr>
          <p:nvPr/>
        </p:nvPicPr>
        <p:blipFill>
          <a:blip r:embed="rId2"/>
          <a:stretch>
            <a:fillRect/>
          </a:stretch>
        </p:blipFill>
        <p:spPr>
          <a:xfrm>
            <a:off x="7204350" y="1393190"/>
            <a:ext cx="4254500" cy="4254500"/>
          </a:xfrm>
          <a:prstGeom prst="rect">
            <a:avLst/>
          </a:prstGeom>
        </p:spPr>
      </p:pic>
    </p:spTree>
    <p:extLst>
      <p:ext uri="{BB962C8B-B14F-4D97-AF65-F5344CB8AC3E}">
        <p14:creationId xmlns:p14="http://schemas.microsoft.com/office/powerpoint/2010/main" val="250490910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A6F8CF6-6811-4606-AA42-ABF247A57C77}"/>
              </a:ext>
            </a:extLst>
          </p:cNvPr>
          <p:cNvSpPr/>
          <p:nvPr/>
        </p:nvSpPr>
        <p:spPr>
          <a:xfrm>
            <a:off x="6096000" y="61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45B2F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33139" y="859436"/>
            <a:ext cx="3973805" cy="2369880"/>
            <a:chOff x="398170" y="1323175"/>
            <a:chExt cx="3973805"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465378" cy="923330"/>
            </a:xfrm>
            <a:prstGeom prst="rect">
              <a:avLst/>
            </a:prstGeom>
          </p:spPr>
          <p:txBody>
            <a:bodyPr wrap="square">
              <a:spAutoFit/>
            </a:bodyPr>
            <a:lstStyle/>
            <a:p>
              <a:pPr lvl="0">
                <a:spcAft>
                  <a:spcPts val="600"/>
                </a:spcAft>
              </a:pP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If your business is not found, the website will tell you. Click on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‘Submit a new business’</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98170" y="1323175"/>
              <a:ext cx="3973805" cy="1446550"/>
              <a:chOff x="398170" y="1323175"/>
              <a:chExt cx="397380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98170" y="1323175"/>
                <a:ext cx="3235596" cy="1446550"/>
                <a:chOff x="39817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9612" y="1996266"/>
                  <a:ext cx="1312288" cy="584775"/>
                </a:xfrm>
                <a:prstGeom prst="rect">
                  <a:avLst/>
                </a:prstGeom>
              </p:spPr>
              <p:txBody>
                <a:bodyPr wrap="square">
                  <a:spAutoFit/>
                </a:bodyPr>
                <a:lstStyle/>
                <a:p>
                  <a:pPr lvl="0"/>
                  <a:r>
                    <a:rPr lang="en-US" sz="3200" b="1" dirty="0">
                      <a:solidFill>
                        <a:srgbClr val="45B2FB"/>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45B2FB"/>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98170" y="1323175"/>
                  <a:ext cx="3235596" cy="1446550"/>
                </a:xfrm>
                <a:prstGeom prst="rect">
                  <a:avLst/>
                </a:prstGeom>
              </p:spPr>
              <p:txBody>
                <a:bodyPr wrap="square">
                  <a:spAutoFit/>
                </a:bodyPr>
                <a:lstStyle/>
                <a:p>
                  <a:pPr lvl="0"/>
                  <a:r>
                    <a:rPr lang="en-US" sz="8800" b="1" dirty="0">
                      <a:solidFill>
                        <a:srgbClr val="45B2FB"/>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rgbClr val="295D8B"/>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12E486EE-3583-0AD3-334E-13BA962D2E4F}"/>
              </a:ext>
            </a:extLst>
          </p:cNvPr>
          <p:cNvPicPr>
            <a:picLocks noChangeAspect="1"/>
          </p:cNvPicPr>
          <p:nvPr/>
        </p:nvPicPr>
        <p:blipFill>
          <a:blip r:embed="rId2"/>
          <a:stretch>
            <a:fillRect/>
          </a:stretch>
        </p:blipFill>
        <p:spPr>
          <a:xfrm>
            <a:off x="3717967" y="3726482"/>
            <a:ext cx="7772400" cy="1571143"/>
          </a:xfrm>
          <a:prstGeom prst="rect">
            <a:avLst/>
          </a:prstGeom>
        </p:spPr>
      </p:pic>
    </p:spTree>
    <p:extLst>
      <p:ext uri="{BB962C8B-B14F-4D97-AF65-F5344CB8AC3E}">
        <p14:creationId xmlns:p14="http://schemas.microsoft.com/office/powerpoint/2010/main" val="356522526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A6F8CF6-6811-4606-AA42-ABF247A57C77}"/>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45B2F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33139" y="859436"/>
            <a:ext cx="3973805" cy="2369880"/>
            <a:chOff x="398170" y="1323175"/>
            <a:chExt cx="3973805"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465378" cy="923330"/>
            </a:xfrm>
            <a:prstGeom prst="rect">
              <a:avLst/>
            </a:prstGeom>
          </p:spPr>
          <p:txBody>
            <a:bodyPr wrap="square">
              <a:spAutoFit/>
            </a:bodyPr>
            <a:lstStyle/>
            <a:p>
              <a:pPr lvl="0">
                <a:spcAft>
                  <a:spcPts val="600"/>
                </a:spcAft>
              </a:pP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If you already have an account, you can login. If you do not,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‘Signing Up’</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98170" y="1323175"/>
              <a:ext cx="3973805" cy="1446550"/>
              <a:chOff x="398170" y="1323175"/>
              <a:chExt cx="397380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98170" y="1323175"/>
                <a:ext cx="3235596" cy="1446550"/>
                <a:chOff x="39817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9612" y="1996266"/>
                  <a:ext cx="1312288" cy="584775"/>
                </a:xfrm>
                <a:prstGeom prst="rect">
                  <a:avLst/>
                </a:prstGeom>
              </p:spPr>
              <p:txBody>
                <a:bodyPr wrap="square">
                  <a:spAutoFit/>
                </a:bodyPr>
                <a:lstStyle/>
                <a:p>
                  <a:pPr lvl="0"/>
                  <a:r>
                    <a:rPr lang="en-US" sz="3200" b="1" dirty="0">
                      <a:solidFill>
                        <a:srgbClr val="45B2FB"/>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45B2FB"/>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98170" y="1323175"/>
                  <a:ext cx="3235596" cy="1446550"/>
                </a:xfrm>
                <a:prstGeom prst="rect">
                  <a:avLst/>
                </a:prstGeom>
              </p:spPr>
              <p:txBody>
                <a:bodyPr wrap="square">
                  <a:spAutoFit/>
                </a:bodyPr>
                <a:lstStyle/>
                <a:p>
                  <a:pPr lvl="0"/>
                  <a:r>
                    <a:rPr lang="en-US" sz="8800" b="1" dirty="0">
                      <a:solidFill>
                        <a:srgbClr val="45B2FB"/>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rgbClr val="295D8B"/>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0FBDC967-C524-DE1C-2E40-DD94AC4FBE51}"/>
              </a:ext>
            </a:extLst>
          </p:cNvPr>
          <p:cNvPicPr>
            <a:picLocks noChangeAspect="1"/>
          </p:cNvPicPr>
          <p:nvPr/>
        </p:nvPicPr>
        <p:blipFill>
          <a:blip r:embed="rId2"/>
          <a:stretch>
            <a:fillRect/>
          </a:stretch>
        </p:blipFill>
        <p:spPr>
          <a:xfrm>
            <a:off x="5636807" y="1850685"/>
            <a:ext cx="5245100" cy="3556000"/>
          </a:xfrm>
          <a:prstGeom prst="rect">
            <a:avLst/>
          </a:prstGeom>
        </p:spPr>
      </p:pic>
    </p:spTree>
    <p:extLst>
      <p:ext uri="{BB962C8B-B14F-4D97-AF65-F5344CB8AC3E}">
        <p14:creationId xmlns:p14="http://schemas.microsoft.com/office/powerpoint/2010/main" val="4022060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A6F8CF6-6811-4606-AA42-ABF247A57C77}"/>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45B2F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33139" y="859436"/>
            <a:ext cx="3973805" cy="2092881"/>
            <a:chOff x="398170" y="1323175"/>
            <a:chExt cx="3973805"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465378" cy="646331"/>
            </a:xfrm>
            <a:prstGeom prst="rect">
              <a:avLst/>
            </a:prstGeom>
          </p:spPr>
          <p:txBody>
            <a:bodyPr wrap="square">
              <a:spAutoFit/>
            </a:bodyPr>
            <a:lstStyle/>
            <a:p>
              <a:pPr lvl="0">
                <a:spcAft>
                  <a:spcPts val="600"/>
                </a:spcAft>
              </a:pP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the details of your business and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‘Register’</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98170" y="1323175"/>
              <a:ext cx="3973805" cy="1446550"/>
              <a:chOff x="398170" y="1323175"/>
              <a:chExt cx="397380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98170" y="1323175"/>
                <a:ext cx="3235596" cy="1446550"/>
                <a:chOff x="39817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9612" y="1996266"/>
                  <a:ext cx="1312288" cy="584775"/>
                </a:xfrm>
                <a:prstGeom prst="rect">
                  <a:avLst/>
                </a:prstGeom>
              </p:spPr>
              <p:txBody>
                <a:bodyPr wrap="square">
                  <a:spAutoFit/>
                </a:bodyPr>
                <a:lstStyle/>
                <a:p>
                  <a:pPr lvl="0"/>
                  <a:r>
                    <a:rPr lang="en-US" sz="3200" b="1" dirty="0">
                      <a:solidFill>
                        <a:srgbClr val="45B2FB"/>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45B2FB"/>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98170" y="1323175"/>
                  <a:ext cx="3235596" cy="1446550"/>
                </a:xfrm>
                <a:prstGeom prst="rect">
                  <a:avLst/>
                </a:prstGeom>
              </p:spPr>
              <p:txBody>
                <a:bodyPr wrap="square">
                  <a:spAutoFit/>
                </a:bodyPr>
                <a:lstStyle/>
                <a:p>
                  <a:pPr lvl="0"/>
                  <a:r>
                    <a:rPr lang="en-US" sz="8800" b="1" dirty="0">
                      <a:solidFill>
                        <a:srgbClr val="45B2FB"/>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rgbClr val="295D8B"/>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60719F99-E634-66CA-97CE-80B614BA0956}"/>
              </a:ext>
            </a:extLst>
          </p:cNvPr>
          <p:cNvPicPr>
            <a:picLocks noChangeAspect="1"/>
          </p:cNvPicPr>
          <p:nvPr/>
        </p:nvPicPr>
        <p:blipFill>
          <a:blip r:embed="rId3"/>
          <a:stretch>
            <a:fillRect/>
          </a:stretch>
        </p:blipFill>
        <p:spPr>
          <a:xfrm>
            <a:off x="5357791" y="154379"/>
            <a:ext cx="5111341" cy="6335485"/>
          </a:xfrm>
          <a:prstGeom prst="rect">
            <a:avLst/>
          </a:prstGeom>
        </p:spPr>
      </p:pic>
    </p:spTree>
    <p:extLst>
      <p:ext uri="{BB962C8B-B14F-4D97-AF65-F5344CB8AC3E}">
        <p14:creationId xmlns:p14="http://schemas.microsoft.com/office/powerpoint/2010/main" val="142402627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A6F8CF6-6811-4606-AA42-ABF247A57C77}"/>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45B2F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33139" y="859436"/>
            <a:ext cx="3973805" cy="2923878"/>
            <a:chOff x="398170" y="1323175"/>
            <a:chExt cx="3973805" cy="2923878"/>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465378" cy="1477328"/>
            </a:xfrm>
            <a:prstGeom prst="rect">
              <a:avLst/>
            </a:prstGeom>
          </p:spPr>
          <p:txBody>
            <a:bodyPr wrap="square">
              <a:spAutoFit/>
            </a:bodyPr>
            <a:lstStyle/>
            <a:p>
              <a:pPr lvl="0">
                <a:spcAft>
                  <a:spcPts val="600"/>
                </a:spcAft>
              </a:pP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Your business is now on </a:t>
              </a:r>
              <a:r>
                <a:rPr lang="en-IN" dirty="0" err="1">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YellowBot</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Check the email address you provided and click on the confirmation email to make your listing public.</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98170" y="1323175"/>
              <a:ext cx="3973805" cy="1446550"/>
              <a:chOff x="398170" y="1323175"/>
              <a:chExt cx="397380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98170" y="1323175"/>
                <a:ext cx="3235596" cy="1446550"/>
                <a:chOff x="39817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9612" y="1996266"/>
                  <a:ext cx="1312288" cy="584775"/>
                </a:xfrm>
                <a:prstGeom prst="rect">
                  <a:avLst/>
                </a:prstGeom>
              </p:spPr>
              <p:txBody>
                <a:bodyPr wrap="square">
                  <a:spAutoFit/>
                </a:bodyPr>
                <a:lstStyle/>
                <a:p>
                  <a:pPr lvl="0"/>
                  <a:r>
                    <a:rPr lang="en-US" sz="3200" b="1" dirty="0">
                      <a:solidFill>
                        <a:srgbClr val="45B2FB"/>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45B2FB"/>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98170" y="1323175"/>
                  <a:ext cx="3235596" cy="1446550"/>
                </a:xfrm>
                <a:prstGeom prst="rect">
                  <a:avLst/>
                </a:prstGeom>
              </p:spPr>
              <p:txBody>
                <a:bodyPr wrap="square">
                  <a:spAutoFit/>
                </a:bodyPr>
                <a:lstStyle/>
                <a:p>
                  <a:pPr lvl="0"/>
                  <a:r>
                    <a:rPr lang="en-US" sz="8800" b="1" dirty="0">
                      <a:solidFill>
                        <a:srgbClr val="45B2FB"/>
                      </a:solidFill>
                      <a:latin typeface="Tahoma" panose="020B0604030504040204" pitchFamily="34" charset="0"/>
                      <a:ea typeface="Tahoma" panose="020B0604030504040204" pitchFamily="34" charset="0"/>
                      <a:cs typeface="Tahoma" panose="020B0604030504040204" pitchFamily="34" charset="0"/>
                    </a:rPr>
                    <a:t>4</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rgbClr val="295D8B"/>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BE7F1E8B-3278-F280-B754-7176C13A117A}"/>
              </a:ext>
            </a:extLst>
          </p:cNvPr>
          <p:cNvPicPr>
            <a:picLocks noChangeAspect="1"/>
          </p:cNvPicPr>
          <p:nvPr/>
        </p:nvPicPr>
        <p:blipFill>
          <a:blip r:embed="rId2"/>
          <a:stretch>
            <a:fillRect/>
          </a:stretch>
        </p:blipFill>
        <p:spPr>
          <a:xfrm>
            <a:off x="4620160" y="2752107"/>
            <a:ext cx="6859301" cy="1181839"/>
          </a:xfrm>
          <a:prstGeom prst="rect">
            <a:avLst/>
          </a:prstGeom>
        </p:spPr>
      </p:pic>
    </p:spTree>
    <p:extLst>
      <p:ext uri="{BB962C8B-B14F-4D97-AF65-F5344CB8AC3E}">
        <p14:creationId xmlns:p14="http://schemas.microsoft.com/office/powerpoint/2010/main" val="259362659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13BF84B-6AE2-A347-8E54-CDBDAABCE2F2}"/>
              </a:ext>
            </a:extLst>
          </p:cNvPr>
          <p:cNvPicPr>
            <a:picLocks noChangeAspect="1"/>
          </p:cNvPicPr>
          <p:nvPr/>
        </p:nvPicPr>
        <p:blipFill>
          <a:blip r:embed="rId2"/>
          <a:stretch>
            <a:fillRect/>
          </a:stretch>
        </p:blipFill>
        <p:spPr>
          <a:xfrm>
            <a:off x="643467" y="2147652"/>
            <a:ext cx="10905066" cy="2562695"/>
          </a:xfrm>
          <a:prstGeom prst="rect">
            <a:avLst/>
          </a:prstGeom>
          <a:ln>
            <a:noFill/>
          </a:ln>
        </p:spPr>
      </p:pic>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613814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F397D3BF-4232-4274-8D62-55DDCCFDC33B}"/>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D6C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p:txBody>
          <a:bodyPr>
            <a:normAutofit/>
          </a:bodyPr>
          <a:lstStyle/>
          <a:p>
            <a:r>
              <a:rPr lang="en-IN" dirty="0">
                <a:solidFill>
                  <a:schemeClr val="bg1"/>
                </a:solidFill>
              </a:rPr>
              <a:t>Manta</a:t>
            </a:r>
          </a:p>
        </p:txBody>
      </p:sp>
      <p:sp>
        <p:nvSpPr>
          <p:cNvPr id="42" name="Rectangle 41">
            <a:extLst>
              <a:ext uri="{FF2B5EF4-FFF2-40B4-BE49-F238E27FC236}">
                <a16:creationId xmlns:a16="http://schemas.microsoft.com/office/drawing/2014/main" id="{64CF402D-A866-4E76-B5B9-C70365174814}"/>
              </a:ext>
            </a:extLst>
          </p:cNvPr>
          <p:cNvSpPr/>
          <p:nvPr/>
        </p:nvSpPr>
        <p:spPr>
          <a:xfrm>
            <a:off x="447404" y="1189636"/>
            <a:ext cx="3711691" cy="2308324"/>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Manta is an online directory that caters to small business.</a:t>
            </a:r>
          </a:p>
          <a:p>
            <a:pPr lvl="0"/>
            <a:endParaRPr lang="en-IN" dirty="0">
              <a:solidFill>
                <a:schemeClr val="bg1"/>
              </a:solidFill>
              <a:latin typeface="Arial" panose="020B0604020202020204" pitchFamily="34" charset="0"/>
              <a:ea typeface="Tahoma" panose="020B0604030504040204" pitchFamily="34" charset="0"/>
              <a:cs typeface="Arial" panose="020B0604020202020204" pitchFamily="34" charset="0"/>
            </a:endParaRPr>
          </a:p>
          <a:p>
            <a:pPr lvl="0"/>
            <a:r>
              <a:rPr lang="en-US" dirty="0">
                <a:solidFill>
                  <a:schemeClr val="bg1"/>
                </a:solidFill>
                <a:latin typeface="Arial" panose="020B0604020202020204" pitchFamily="34" charset="0"/>
                <a:cs typeface="Arial" panose="020B0604020202020204" pitchFamily="34" charset="0"/>
              </a:rPr>
              <a:t>To get started go to: https://</a:t>
            </a:r>
            <a:r>
              <a:rPr lang="en-US" dirty="0" err="1">
                <a:solidFill>
                  <a:schemeClr val="bg1"/>
                </a:solidFill>
                <a:latin typeface="Arial" panose="020B0604020202020204" pitchFamily="34" charset="0"/>
                <a:cs typeface="Arial" panose="020B0604020202020204" pitchFamily="34" charset="0"/>
              </a:rPr>
              <a:t>www.manta.com</a:t>
            </a:r>
            <a:r>
              <a:rPr lang="en-US" dirty="0">
                <a:solidFill>
                  <a:schemeClr val="bg1"/>
                </a:solidFill>
                <a:latin typeface="Arial" panose="020B0604020202020204" pitchFamily="34" charset="0"/>
                <a:cs typeface="Arial" panose="020B0604020202020204" pitchFamily="34" charset="0"/>
              </a:rPr>
              <a:t>. </a:t>
            </a:r>
          </a:p>
          <a:p>
            <a:pPr lvl="0"/>
            <a:endParaRPr lang="en-US" dirty="0">
              <a:solidFill>
                <a:schemeClr val="bg1"/>
              </a:solidFill>
              <a:latin typeface="Arial" panose="020B0604020202020204" pitchFamily="34" charset="0"/>
              <a:cs typeface="Arial" panose="020B0604020202020204" pitchFamily="34" charset="0"/>
            </a:endParaRPr>
          </a:p>
          <a:p>
            <a:pPr lvl="0"/>
            <a:r>
              <a:rPr lang="en-US" dirty="0">
                <a:solidFill>
                  <a:schemeClr val="bg1"/>
                </a:solidFill>
                <a:latin typeface="Arial" panose="020B0604020202020204" pitchFamily="34" charset="0"/>
                <a:cs typeface="Arial" panose="020B0604020202020204" pitchFamily="34" charset="0"/>
              </a:rPr>
              <a:t>Click the </a:t>
            </a:r>
            <a:r>
              <a:rPr lang="en-US" b="1" dirty="0">
                <a:solidFill>
                  <a:schemeClr val="bg1"/>
                </a:solidFill>
                <a:latin typeface="Arial" panose="020B0604020202020204" pitchFamily="34" charset="0"/>
                <a:cs typeface="Arial" panose="020B0604020202020204" pitchFamily="34" charset="0"/>
              </a:rPr>
              <a:t>‘Claim My Listing’ </a:t>
            </a:r>
            <a:r>
              <a:rPr lang="en-US" dirty="0">
                <a:solidFill>
                  <a:schemeClr val="bg1"/>
                </a:solidFill>
                <a:latin typeface="Arial" panose="020B0604020202020204" pitchFamily="34" charset="0"/>
                <a:cs typeface="Arial" panose="020B0604020202020204" pitchFamily="34" charset="0"/>
              </a:rPr>
              <a:t>button at the top.</a:t>
            </a:r>
            <a:endParaRPr lang="en-US" b="1" dirty="0">
              <a:solidFill>
                <a:schemeClr val="bg1"/>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AD5A9EAC-53C0-AC1A-3D9F-986C137C86F0}"/>
              </a:ext>
            </a:extLst>
          </p:cNvPr>
          <p:cNvPicPr>
            <a:picLocks noChangeAspect="1"/>
          </p:cNvPicPr>
          <p:nvPr/>
        </p:nvPicPr>
        <p:blipFill>
          <a:blip r:embed="rId2"/>
          <a:stretch>
            <a:fillRect/>
          </a:stretch>
        </p:blipFill>
        <p:spPr>
          <a:xfrm>
            <a:off x="3228052" y="3817294"/>
            <a:ext cx="8432800" cy="897328"/>
          </a:xfrm>
          <a:prstGeom prst="rect">
            <a:avLst/>
          </a:prstGeom>
        </p:spPr>
      </p:pic>
    </p:spTree>
    <p:extLst>
      <p:ext uri="{BB962C8B-B14F-4D97-AF65-F5344CB8AC3E}">
        <p14:creationId xmlns:p14="http://schemas.microsoft.com/office/powerpoint/2010/main" val="420081167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3135030C-3092-4390-A920-64550653B879}"/>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D6C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407786" y="1189636"/>
            <a:ext cx="3964189" cy="2369880"/>
            <a:chOff x="407786" y="1323175"/>
            <a:chExt cx="3964189"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2" y="2769725"/>
              <a:ext cx="3924573" cy="923330"/>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Fill in the basic information about your business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‘Add my company.’</a:t>
              </a:r>
              <a:endParaRPr lang="en-IN"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07786" y="1323175"/>
              <a:ext cx="3964189" cy="1446550"/>
              <a:chOff x="407786" y="1323175"/>
              <a:chExt cx="396418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07786" y="1323175"/>
                <a:ext cx="3235596" cy="1446550"/>
                <a:chOff x="40778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0778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5251B554-14EB-4E7E-2207-237815FC0172}"/>
              </a:ext>
            </a:extLst>
          </p:cNvPr>
          <p:cNvPicPr>
            <a:picLocks noChangeAspect="1"/>
          </p:cNvPicPr>
          <p:nvPr/>
        </p:nvPicPr>
        <p:blipFill>
          <a:blip r:embed="rId2"/>
          <a:stretch>
            <a:fillRect/>
          </a:stretch>
        </p:blipFill>
        <p:spPr>
          <a:xfrm>
            <a:off x="6543402" y="361950"/>
            <a:ext cx="4127500" cy="6134100"/>
          </a:xfrm>
          <a:prstGeom prst="rect">
            <a:avLst/>
          </a:prstGeom>
        </p:spPr>
      </p:pic>
    </p:spTree>
    <p:extLst>
      <p:ext uri="{BB962C8B-B14F-4D97-AF65-F5344CB8AC3E}">
        <p14:creationId xmlns:p14="http://schemas.microsoft.com/office/powerpoint/2010/main" val="265661625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1F239DE1-FECB-45E5-922C-D877E69B13E2}"/>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D6C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98170" y="1189636"/>
            <a:ext cx="3973805" cy="2369880"/>
            <a:chOff x="398170" y="1323175"/>
            <a:chExt cx="3973805"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3764851" cy="923330"/>
            </a:xfrm>
            <a:prstGeom prst="rect">
              <a:avLst/>
            </a:prstGeom>
          </p:spPr>
          <p:txBody>
            <a:bodyPr wrap="square">
              <a:spAutoFit/>
            </a:bodyPr>
            <a:lstStyle/>
            <a:p>
              <a:pPr lvl="0">
                <a:spcAft>
                  <a:spcPts val="600"/>
                </a:spcAft>
              </a:pP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Fill in your phone number, company email, and website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‘Continue.’</a:t>
              </a:r>
              <a:endParaRPr lang="en-IN"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98170" y="1323175"/>
              <a:ext cx="3973805" cy="1446550"/>
              <a:chOff x="398170" y="1323175"/>
              <a:chExt cx="397380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98170" y="1323175"/>
                <a:ext cx="3235596" cy="1446550"/>
                <a:chOff x="39817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961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9817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DE5BEFB6-62FA-FAB7-7CF4-123DD485AFDA}"/>
              </a:ext>
            </a:extLst>
          </p:cNvPr>
          <p:cNvPicPr>
            <a:picLocks noChangeAspect="1"/>
          </p:cNvPicPr>
          <p:nvPr/>
        </p:nvPicPr>
        <p:blipFill>
          <a:blip r:embed="rId3"/>
          <a:stretch>
            <a:fillRect/>
          </a:stretch>
        </p:blipFill>
        <p:spPr>
          <a:xfrm>
            <a:off x="5975531" y="1257300"/>
            <a:ext cx="4368800" cy="4343400"/>
          </a:xfrm>
          <a:prstGeom prst="rect">
            <a:avLst/>
          </a:prstGeom>
        </p:spPr>
      </p:pic>
    </p:spTree>
    <p:extLst>
      <p:ext uri="{BB962C8B-B14F-4D97-AF65-F5344CB8AC3E}">
        <p14:creationId xmlns:p14="http://schemas.microsoft.com/office/powerpoint/2010/main" val="116653116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ED407B96-60C4-4651-A37D-31F9CC8F3BAF}"/>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D6C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407786" y="1189636"/>
            <a:ext cx="3964189" cy="2092881"/>
            <a:chOff x="407786" y="1323175"/>
            <a:chExt cx="3964189"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2" y="2769725"/>
              <a:ext cx="3924573" cy="646331"/>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Add a category, or multiple categories, for your business.</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07786" y="1323175"/>
              <a:ext cx="3964189" cy="1446550"/>
              <a:chOff x="407786" y="1323175"/>
              <a:chExt cx="396418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07786" y="1323175"/>
                <a:ext cx="3235596" cy="1446550"/>
                <a:chOff x="40778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0778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1224460B-4602-7B61-0CE8-B28E0A6820A8}"/>
              </a:ext>
            </a:extLst>
          </p:cNvPr>
          <p:cNvPicPr>
            <a:picLocks noChangeAspect="1"/>
          </p:cNvPicPr>
          <p:nvPr/>
        </p:nvPicPr>
        <p:blipFill>
          <a:blip r:embed="rId2"/>
          <a:stretch>
            <a:fillRect/>
          </a:stretch>
        </p:blipFill>
        <p:spPr>
          <a:xfrm>
            <a:off x="6478386" y="2216150"/>
            <a:ext cx="3975100" cy="2425700"/>
          </a:xfrm>
          <a:prstGeom prst="rect">
            <a:avLst/>
          </a:prstGeom>
        </p:spPr>
      </p:pic>
    </p:spTree>
    <p:extLst>
      <p:ext uri="{BB962C8B-B14F-4D97-AF65-F5344CB8AC3E}">
        <p14:creationId xmlns:p14="http://schemas.microsoft.com/office/powerpoint/2010/main" val="201786038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F9A3800-7649-456F-8F83-D2EFAB020356}"/>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D6C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98170" y="1189636"/>
            <a:ext cx="3973805" cy="2923878"/>
            <a:chOff x="398170" y="1323175"/>
            <a:chExt cx="3973805" cy="2923878"/>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3764851" cy="1477328"/>
            </a:xfrm>
            <a:prstGeom prst="rect">
              <a:avLst/>
            </a:prstGeom>
          </p:spPr>
          <p:txBody>
            <a:bodyPr wrap="square">
              <a:spAutoFit/>
            </a:bodyPr>
            <a:lstStyle/>
            <a:p>
              <a:pPr lvl="0">
                <a:spcAft>
                  <a:spcPts val="600"/>
                </a:spcAft>
              </a:pP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Your Manta page is now ready. You just need to register to save your updates and publish your page. Fill in your personal information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‘Finish.’</a:t>
              </a:r>
              <a:endParaRPr lang="en-IN"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98170" y="1323175"/>
              <a:ext cx="3973805" cy="1446550"/>
              <a:chOff x="398170" y="1323175"/>
              <a:chExt cx="397380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98170" y="1323175"/>
                <a:ext cx="3235596" cy="1446550"/>
                <a:chOff x="39817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961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9817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4</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7164F1FC-9D05-1075-7C5D-916ACB4FECEA}"/>
              </a:ext>
            </a:extLst>
          </p:cNvPr>
          <p:cNvPicPr>
            <a:picLocks noChangeAspect="1"/>
          </p:cNvPicPr>
          <p:nvPr/>
        </p:nvPicPr>
        <p:blipFill>
          <a:blip r:embed="rId3"/>
          <a:stretch>
            <a:fillRect/>
          </a:stretch>
        </p:blipFill>
        <p:spPr>
          <a:xfrm>
            <a:off x="6248693" y="1133300"/>
            <a:ext cx="4025900" cy="4483100"/>
          </a:xfrm>
          <a:prstGeom prst="rect">
            <a:avLst/>
          </a:prstGeom>
        </p:spPr>
      </p:pic>
    </p:spTree>
    <p:extLst>
      <p:ext uri="{BB962C8B-B14F-4D97-AF65-F5344CB8AC3E}">
        <p14:creationId xmlns:p14="http://schemas.microsoft.com/office/powerpoint/2010/main" val="2285526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A95BB17-E044-4EBB-8606-81EC5B2C640D}"/>
              </a:ext>
            </a:extLst>
          </p:cNvPr>
          <p:cNvSpPr/>
          <p:nvPr/>
        </p:nvSpPr>
        <p:spPr>
          <a:xfrm flipH="1" flipV="1">
            <a:off x="-17462" y="11875"/>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611163"/>
            <a:chOff x="377306" y="1323175"/>
            <a:chExt cx="4207394" cy="1615689"/>
          </a:xfrm>
        </p:grpSpPr>
        <p:sp>
          <p:nvSpPr>
            <p:cNvPr id="22" name="Rectangle 21">
              <a:extLst>
                <a:ext uri="{FF2B5EF4-FFF2-40B4-BE49-F238E27FC236}">
                  <a16:creationId xmlns:a16="http://schemas.microsoft.com/office/drawing/2014/main" id="{289B6A26-8071-44EF-93A7-4779A6D71AC5}"/>
                </a:ext>
              </a:extLst>
            </p:cNvPr>
            <p:cNvSpPr/>
            <p:nvPr/>
          </p:nvSpPr>
          <p:spPr>
            <a:xfrm>
              <a:off x="447403" y="2538939"/>
              <a:ext cx="4137297" cy="399925"/>
            </a:xfrm>
            <a:prstGeom prst="rect">
              <a:avLst/>
            </a:prstGeom>
          </p:spPr>
          <p:txBody>
            <a:bodyPr wrap="square">
              <a:spAutoFit/>
            </a:bodyPr>
            <a:lstStyle/>
            <a:p>
              <a:pPr lvl="0"/>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Enter a business category. Then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Next</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071309"/>
              <a:chOff x="377306" y="1323175"/>
              <a:chExt cx="3994669" cy="1071309"/>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027081"/>
                <a:chOff x="377306" y="1323175"/>
                <a:chExt cx="3235596" cy="1027081"/>
              </a:xfrm>
            </p:grpSpPr>
            <p:sp>
              <p:nvSpPr>
                <p:cNvPr id="26" name="Rectangle 25">
                  <a:extLst>
                    <a:ext uri="{FF2B5EF4-FFF2-40B4-BE49-F238E27FC236}">
                      <a16:creationId xmlns:a16="http://schemas.microsoft.com/office/drawing/2014/main" id="{8EE41720-2150-4381-A2F4-CE78BC57215E}"/>
                    </a:ext>
                  </a:extLst>
                </p:cNvPr>
                <p:cNvSpPr/>
                <p:nvPr/>
              </p:nvSpPr>
              <p:spPr>
                <a:xfrm>
                  <a:off x="1183262" y="1765481"/>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895071"/>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394484"/>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BE6F9B19-4920-AA61-FF70-5A39E72E3BFA}"/>
              </a:ext>
            </a:extLst>
          </p:cNvPr>
          <p:cNvPicPr>
            <a:picLocks noChangeAspect="1"/>
          </p:cNvPicPr>
          <p:nvPr/>
        </p:nvPicPr>
        <p:blipFill>
          <a:blip r:embed="rId2"/>
          <a:stretch>
            <a:fillRect/>
          </a:stretch>
        </p:blipFill>
        <p:spPr>
          <a:xfrm>
            <a:off x="5572699" y="862775"/>
            <a:ext cx="6248400" cy="5156200"/>
          </a:xfrm>
          <a:prstGeom prst="rect">
            <a:avLst/>
          </a:prstGeom>
        </p:spPr>
      </p:pic>
    </p:spTree>
    <p:extLst>
      <p:ext uri="{BB962C8B-B14F-4D97-AF65-F5344CB8AC3E}">
        <p14:creationId xmlns:p14="http://schemas.microsoft.com/office/powerpoint/2010/main" val="417162884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F9A3800-7649-456F-8F83-D2EFAB020356}"/>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D6C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98170" y="1189636"/>
            <a:ext cx="3973805" cy="2092881"/>
            <a:chOff x="398170" y="1323175"/>
            <a:chExt cx="3973805"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3764851" cy="646331"/>
            </a:xfrm>
            <a:prstGeom prst="rect">
              <a:avLst/>
            </a:prstGeom>
          </p:spPr>
          <p:txBody>
            <a:bodyPr wrap="square">
              <a:spAutoFit/>
            </a:bodyPr>
            <a:lstStyle/>
            <a:p>
              <a:pPr lvl="0">
                <a:spcAft>
                  <a:spcPts val="600"/>
                </a:spcAft>
              </a:pP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Click on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‘Go to Dashboard’ </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to view your listing or make changes.</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98170" y="1323175"/>
              <a:ext cx="3973805" cy="1446550"/>
              <a:chOff x="398170" y="1323175"/>
              <a:chExt cx="397380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98170" y="1323175"/>
                <a:ext cx="3235596" cy="1446550"/>
                <a:chOff x="39817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961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9817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5</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6131E6A8-96C6-0A3B-9635-3A0BC57AA22B}"/>
              </a:ext>
            </a:extLst>
          </p:cNvPr>
          <p:cNvPicPr>
            <a:picLocks noChangeAspect="1"/>
          </p:cNvPicPr>
          <p:nvPr/>
        </p:nvPicPr>
        <p:blipFill>
          <a:blip r:embed="rId3"/>
          <a:stretch>
            <a:fillRect/>
          </a:stretch>
        </p:blipFill>
        <p:spPr>
          <a:xfrm>
            <a:off x="6734749" y="2399014"/>
            <a:ext cx="3746500" cy="1714500"/>
          </a:xfrm>
          <a:prstGeom prst="rect">
            <a:avLst/>
          </a:prstGeom>
        </p:spPr>
      </p:pic>
    </p:spTree>
    <p:extLst>
      <p:ext uri="{BB962C8B-B14F-4D97-AF65-F5344CB8AC3E}">
        <p14:creationId xmlns:p14="http://schemas.microsoft.com/office/powerpoint/2010/main" val="295042407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43" name="Rectangle 14342">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45" name="Freeform: Shape 14344">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47" name="Rectangle 14346">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49" name="Rectangle 14348">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51" name="Freeform: Shape 14350">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353" name="Isosceles Triangle 14352">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38" name="Picture 2" descr="BBB Better Business Bureau logo transparent PNG - StickPNG">
            <a:extLst>
              <a:ext uri="{FF2B5EF4-FFF2-40B4-BE49-F238E27FC236}">
                <a16:creationId xmlns:a16="http://schemas.microsoft.com/office/drawing/2014/main" id="{F3C3EA41-34FF-8246-ADF8-0531395C83E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858019" y="643467"/>
            <a:ext cx="4475961" cy="557106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4355" name="Isosceles Triangle 14354">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330495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0159A040-CD8F-4D50-919A-9397086F5FC1}"/>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5A7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a:xfrm>
            <a:off x="545191" y="332138"/>
            <a:ext cx="10515600" cy="857498"/>
          </a:xfrm>
        </p:spPr>
        <p:txBody>
          <a:bodyPr>
            <a:normAutofit/>
          </a:bodyPr>
          <a:lstStyle/>
          <a:p>
            <a:r>
              <a:rPr lang="en-IN" dirty="0">
                <a:solidFill>
                  <a:srgbClr val="0A5A78"/>
                </a:solidFill>
              </a:rPr>
              <a:t>Better Business Bureau</a:t>
            </a:r>
          </a:p>
        </p:txBody>
      </p:sp>
      <p:sp>
        <p:nvSpPr>
          <p:cNvPr id="42" name="Rectangle 41">
            <a:extLst>
              <a:ext uri="{FF2B5EF4-FFF2-40B4-BE49-F238E27FC236}">
                <a16:creationId xmlns:a16="http://schemas.microsoft.com/office/drawing/2014/main" id="{64CF402D-A866-4E76-B5B9-C70365174814}"/>
              </a:ext>
            </a:extLst>
          </p:cNvPr>
          <p:cNvSpPr/>
          <p:nvPr/>
        </p:nvSpPr>
        <p:spPr>
          <a:xfrm>
            <a:off x="447404" y="1189636"/>
            <a:ext cx="3711691" cy="3970318"/>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The Better Business Bureau has been the go-to places for consumers for decades. Many people use BBB to find local companies, research their service, and sometimes, even file a complaint. Within the directory, consumers can find you and leave reviews about your company.</a:t>
            </a:r>
          </a:p>
          <a:p>
            <a:pPr lvl="0"/>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a:p>
            <a:r>
              <a:rPr lang="en-US" dirty="0">
                <a:solidFill>
                  <a:schemeClr val="tx1">
                    <a:lumMod val="65000"/>
                    <a:lumOff val="35000"/>
                  </a:schemeClr>
                </a:solidFill>
                <a:latin typeface="Arial" panose="020B0604020202020204" pitchFamily="34" charset="0"/>
                <a:cs typeface="Arial" panose="020B0604020202020204" pitchFamily="34" charset="0"/>
              </a:rPr>
              <a:t>To start on BBB, head over to their homepage located at: </a:t>
            </a:r>
            <a:r>
              <a:rPr lang="en-US" b="1" dirty="0">
                <a:solidFill>
                  <a:schemeClr val="tx1">
                    <a:lumMod val="65000"/>
                    <a:lumOff val="35000"/>
                  </a:schemeClr>
                </a:solidFill>
                <a:latin typeface="Arial" panose="020B0604020202020204" pitchFamily="34" charset="0"/>
                <a:cs typeface="Arial" panose="020B0604020202020204" pitchFamily="34" charset="0"/>
              </a:rPr>
              <a:t>https://</a:t>
            </a:r>
            <a:r>
              <a:rPr lang="en-US" b="1" dirty="0" err="1">
                <a:solidFill>
                  <a:schemeClr val="tx1">
                    <a:lumMod val="65000"/>
                    <a:lumOff val="35000"/>
                  </a:schemeClr>
                </a:solidFill>
                <a:latin typeface="Arial" panose="020B0604020202020204" pitchFamily="34" charset="0"/>
                <a:cs typeface="Arial" panose="020B0604020202020204" pitchFamily="34" charset="0"/>
              </a:rPr>
              <a:t>www.bbb.org</a:t>
            </a:r>
            <a:r>
              <a:rPr lang="en-US" b="1" dirty="0">
                <a:solidFill>
                  <a:schemeClr val="tx1">
                    <a:lumMod val="65000"/>
                    <a:lumOff val="35000"/>
                  </a:schemeClr>
                </a:solidFill>
                <a:latin typeface="Arial" panose="020B0604020202020204" pitchFamily="34" charset="0"/>
                <a:cs typeface="Arial" panose="020B0604020202020204" pitchFamily="34" charset="0"/>
              </a:rPr>
              <a:t> </a:t>
            </a:r>
            <a:r>
              <a:rPr lang="en-US" dirty="0">
                <a:solidFill>
                  <a:schemeClr val="tx1">
                    <a:lumMod val="65000"/>
                    <a:lumOff val="35000"/>
                  </a:schemeClr>
                </a:solidFill>
                <a:latin typeface="Arial" panose="020B0604020202020204" pitchFamily="34" charset="0"/>
                <a:cs typeface="Arial" panose="020B0604020202020204" pitchFamily="34" charset="0"/>
              </a:rPr>
              <a:t>and click on </a:t>
            </a:r>
            <a:r>
              <a:rPr lang="en-US" b="1" dirty="0">
                <a:solidFill>
                  <a:schemeClr val="tx1">
                    <a:lumMod val="65000"/>
                    <a:lumOff val="35000"/>
                  </a:schemeClr>
                </a:solidFill>
                <a:latin typeface="Arial" panose="020B0604020202020204" pitchFamily="34" charset="0"/>
                <a:cs typeface="Arial" panose="020B0604020202020204" pitchFamily="34" charset="0"/>
              </a:rPr>
              <a:t>‘Resources for Business’</a:t>
            </a:r>
          </a:p>
        </p:txBody>
      </p:sp>
      <p:pic>
        <p:nvPicPr>
          <p:cNvPr id="4" name="Picture 3">
            <a:extLst>
              <a:ext uri="{FF2B5EF4-FFF2-40B4-BE49-F238E27FC236}">
                <a16:creationId xmlns:a16="http://schemas.microsoft.com/office/drawing/2014/main" id="{6E0729D4-76FF-3B29-B7D1-45BE28F8F443}"/>
              </a:ext>
            </a:extLst>
          </p:cNvPr>
          <p:cNvPicPr>
            <a:picLocks noChangeAspect="1"/>
          </p:cNvPicPr>
          <p:nvPr/>
        </p:nvPicPr>
        <p:blipFill>
          <a:blip r:embed="rId2"/>
          <a:stretch>
            <a:fillRect/>
          </a:stretch>
        </p:blipFill>
        <p:spPr>
          <a:xfrm>
            <a:off x="1477239" y="5354047"/>
            <a:ext cx="10046378" cy="857498"/>
          </a:xfrm>
          <a:prstGeom prst="rect">
            <a:avLst/>
          </a:prstGeom>
        </p:spPr>
      </p:pic>
    </p:spTree>
    <p:extLst>
      <p:ext uri="{BB962C8B-B14F-4D97-AF65-F5344CB8AC3E}">
        <p14:creationId xmlns:p14="http://schemas.microsoft.com/office/powerpoint/2010/main" val="231140582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B205149A-AE3B-4A0C-A07B-15138C6E3F18}"/>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A5A7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2" y="2636186"/>
            <a:ext cx="3924573" cy="646331"/>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Scroll to the bottom of the page and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‘Create a Business Account’</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07786" y="1189636"/>
            <a:ext cx="3964189" cy="1446550"/>
            <a:chOff x="407786" y="1323175"/>
            <a:chExt cx="396418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07786" y="1323175"/>
              <a:ext cx="3235596" cy="1446550"/>
              <a:chOff x="40778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rgbClr val="0A5A78"/>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0A5A78"/>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07786" y="1323175"/>
                <a:ext cx="3235596" cy="1446550"/>
              </a:xfrm>
              <a:prstGeom prst="rect">
                <a:avLst/>
              </a:prstGeom>
            </p:spPr>
            <p:txBody>
              <a:bodyPr wrap="square">
                <a:spAutoFit/>
              </a:bodyPr>
              <a:lstStyle/>
              <a:p>
                <a:pPr lvl="0"/>
                <a:r>
                  <a:rPr lang="en-US" sz="8800" b="1" dirty="0">
                    <a:solidFill>
                      <a:srgbClr val="0A5A78"/>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0AC0BB6D-FE0F-F512-F2D4-3494255DD2BB}"/>
              </a:ext>
            </a:extLst>
          </p:cNvPr>
          <p:cNvPicPr>
            <a:picLocks noChangeAspect="1"/>
          </p:cNvPicPr>
          <p:nvPr/>
        </p:nvPicPr>
        <p:blipFill>
          <a:blip r:embed="rId2"/>
          <a:stretch>
            <a:fillRect/>
          </a:stretch>
        </p:blipFill>
        <p:spPr>
          <a:xfrm>
            <a:off x="4911634" y="4136310"/>
            <a:ext cx="6832964" cy="1362198"/>
          </a:xfrm>
          <a:prstGeom prst="rect">
            <a:avLst/>
          </a:prstGeom>
        </p:spPr>
      </p:pic>
    </p:spTree>
    <p:extLst>
      <p:ext uri="{BB962C8B-B14F-4D97-AF65-F5344CB8AC3E}">
        <p14:creationId xmlns:p14="http://schemas.microsoft.com/office/powerpoint/2010/main" val="100455371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3BF1F211-9359-4B70-A678-6E92EE0B81D4}"/>
              </a:ext>
            </a:extLst>
          </p:cNvPr>
          <p:cNvSpPr/>
          <p:nvPr/>
        </p:nvSpPr>
        <p:spPr>
          <a:xfrm>
            <a:off x="6096001"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5A7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Rectangle 9">
            <a:extLst>
              <a:ext uri="{FF2B5EF4-FFF2-40B4-BE49-F238E27FC236}">
                <a16:creationId xmlns:a16="http://schemas.microsoft.com/office/drawing/2014/main" id="{BF7430F5-9705-4317-B53F-74955E6DDD6D}"/>
              </a:ext>
            </a:extLst>
          </p:cNvPr>
          <p:cNvSpPr/>
          <p:nvPr/>
        </p:nvSpPr>
        <p:spPr>
          <a:xfrm>
            <a:off x="447402" y="2542271"/>
            <a:ext cx="3924573" cy="1200329"/>
          </a:xfrm>
          <a:prstGeom prst="rect">
            <a:avLst/>
          </a:prstGeom>
        </p:spPr>
        <p:txBody>
          <a:bodyPr wrap="square">
            <a:spAutoFit/>
          </a:bodyPr>
          <a:lstStyle/>
          <a:p>
            <a:pPr lvl="0"/>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Click on any of the applicable options. If you do not have a BBB account, click </a:t>
            </a:r>
            <a:r>
              <a:rPr lang="en-US"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‘Create My BBB Login Account’</a:t>
            </a:r>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sp>
        <p:nvSpPr>
          <p:cNvPr id="6" name="Rectangle 5">
            <a:extLst>
              <a:ext uri="{FF2B5EF4-FFF2-40B4-BE49-F238E27FC236}">
                <a16:creationId xmlns:a16="http://schemas.microsoft.com/office/drawing/2014/main" id="{1A9F2ED4-9860-D542-82B6-C426AA707086}"/>
              </a:ext>
            </a:extLst>
          </p:cNvPr>
          <p:cNvSpPr/>
          <p:nvPr/>
        </p:nvSpPr>
        <p:spPr>
          <a:xfrm>
            <a:off x="407786" y="1189636"/>
            <a:ext cx="3235596" cy="1446550"/>
          </a:xfrm>
          <a:prstGeom prst="rect">
            <a:avLst/>
          </a:prstGeom>
        </p:spPr>
        <p:txBody>
          <a:bodyPr wrap="square">
            <a:spAutoFit/>
          </a:bodyPr>
          <a:lstStyle/>
          <a:p>
            <a:pPr lvl="0"/>
            <a:r>
              <a:rPr lang="en-US" sz="8800" b="1" dirty="0">
                <a:solidFill>
                  <a:srgbClr val="0A5A78"/>
                </a:solidFill>
                <a:latin typeface="Tahoma" panose="020B0604030504040204" pitchFamily="34" charset="0"/>
                <a:ea typeface="Tahoma" panose="020B0604030504040204" pitchFamily="34" charset="0"/>
                <a:cs typeface="Tahoma" panose="020B0604030504040204" pitchFamily="34" charset="0"/>
              </a:rPr>
              <a:t>2</a:t>
            </a:r>
          </a:p>
        </p:txBody>
      </p:sp>
      <p:sp>
        <p:nvSpPr>
          <p:cNvPr id="7" name="Rectangle 6">
            <a:extLst>
              <a:ext uri="{FF2B5EF4-FFF2-40B4-BE49-F238E27FC236}">
                <a16:creationId xmlns:a16="http://schemas.microsoft.com/office/drawing/2014/main" id="{931D2E32-14C9-AB46-BB35-0509D51A3785}"/>
              </a:ext>
            </a:extLst>
          </p:cNvPr>
          <p:cNvSpPr/>
          <p:nvPr/>
        </p:nvSpPr>
        <p:spPr>
          <a:xfrm>
            <a:off x="1183262" y="1862727"/>
            <a:ext cx="1312288" cy="584775"/>
          </a:xfrm>
          <a:prstGeom prst="rect">
            <a:avLst/>
          </a:prstGeom>
        </p:spPr>
        <p:txBody>
          <a:bodyPr wrap="square">
            <a:spAutoFit/>
          </a:bodyPr>
          <a:lstStyle/>
          <a:p>
            <a:pPr lvl="0"/>
            <a:r>
              <a:rPr lang="en-US" sz="3200" b="1" dirty="0">
                <a:solidFill>
                  <a:srgbClr val="0A5A78"/>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0A5A78"/>
              </a:solidFill>
              <a:latin typeface="Tahoma" panose="020B0604030504040204" pitchFamily="34" charset="0"/>
              <a:ea typeface="Tahoma" panose="020B0604030504040204" pitchFamily="34" charset="0"/>
              <a:cs typeface="Tahoma" panose="020B0604030504040204" pitchFamily="34" charset="0"/>
            </a:endParaRPr>
          </a:p>
        </p:txBody>
      </p:sp>
      <p:cxnSp>
        <p:nvCxnSpPr>
          <p:cNvPr id="8" name="Straight Connector 7">
            <a:extLst>
              <a:ext uri="{FF2B5EF4-FFF2-40B4-BE49-F238E27FC236}">
                <a16:creationId xmlns:a16="http://schemas.microsoft.com/office/drawing/2014/main" id="{2C28A51A-5279-274C-B6FC-3319278283EC}"/>
              </a:ext>
            </a:extLst>
          </p:cNvPr>
          <p:cNvCxnSpPr/>
          <p:nvPr/>
        </p:nvCxnSpPr>
        <p:spPr>
          <a:xfrm>
            <a:off x="550863" y="2419161"/>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F8B59FA8-9372-F545-366B-E5CA86E18EF3}"/>
              </a:ext>
            </a:extLst>
          </p:cNvPr>
          <p:cNvPicPr>
            <a:picLocks noChangeAspect="1"/>
          </p:cNvPicPr>
          <p:nvPr/>
        </p:nvPicPr>
        <p:blipFill>
          <a:blip r:embed="rId3"/>
          <a:stretch>
            <a:fillRect/>
          </a:stretch>
        </p:blipFill>
        <p:spPr>
          <a:xfrm>
            <a:off x="6096000" y="1189636"/>
            <a:ext cx="4914900" cy="4749800"/>
          </a:xfrm>
          <a:prstGeom prst="rect">
            <a:avLst/>
          </a:prstGeom>
        </p:spPr>
      </p:pic>
    </p:spTree>
    <p:extLst>
      <p:ext uri="{BB962C8B-B14F-4D97-AF65-F5344CB8AC3E}">
        <p14:creationId xmlns:p14="http://schemas.microsoft.com/office/powerpoint/2010/main" val="225221419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3BF1F211-9359-4B70-A678-6E92EE0B81D4}"/>
              </a:ext>
            </a:extLst>
          </p:cNvPr>
          <p:cNvSpPr/>
          <p:nvPr/>
        </p:nvSpPr>
        <p:spPr>
          <a:xfrm>
            <a:off x="6096001"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5A7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Rectangle 9">
            <a:extLst>
              <a:ext uri="{FF2B5EF4-FFF2-40B4-BE49-F238E27FC236}">
                <a16:creationId xmlns:a16="http://schemas.microsoft.com/office/drawing/2014/main" id="{BF7430F5-9705-4317-B53F-74955E6DDD6D}"/>
              </a:ext>
            </a:extLst>
          </p:cNvPr>
          <p:cNvSpPr/>
          <p:nvPr/>
        </p:nvSpPr>
        <p:spPr>
          <a:xfrm>
            <a:off x="447402" y="2542271"/>
            <a:ext cx="3924573" cy="1477328"/>
          </a:xfrm>
          <a:prstGeom prst="rect">
            <a:avLst/>
          </a:prstGeom>
        </p:spPr>
        <p:txBody>
          <a:bodyPr wrap="square">
            <a:spAutoFit/>
          </a:bodyPr>
          <a:lstStyle/>
          <a:p>
            <a:pPr lvl="0"/>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your email address. If BBB has the address on file, they will email instructions. If not, you will be prompted to create a BBB business login.</a:t>
            </a:r>
          </a:p>
        </p:txBody>
      </p:sp>
      <p:sp>
        <p:nvSpPr>
          <p:cNvPr id="6" name="Rectangle 5">
            <a:extLst>
              <a:ext uri="{FF2B5EF4-FFF2-40B4-BE49-F238E27FC236}">
                <a16:creationId xmlns:a16="http://schemas.microsoft.com/office/drawing/2014/main" id="{1A9F2ED4-9860-D542-82B6-C426AA707086}"/>
              </a:ext>
            </a:extLst>
          </p:cNvPr>
          <p:cNvSpPr/>
          <p:nvPr/>
        </p:nvSpPr>
        <p:spPr>
          <a:xfrm>
            <a:off x="407786" y="1189636"/>
            <a:ext cx="3235596" cy="1446550"/>
          </a:xfrm>
          <a:prstGeom prst="rect">
            <a:avLst/>
          </a:prstGeom>
        </p:spPr>
        <p:txBody>
          <a:bodyPr wrap="square">
            <a:spAutoFit/>
          </a:bodyPr>
          <a:lstStyle/>
          <a:p>
            <a:pPr lvl="0"/>
            <a:r>
              <a:rPr lang="en-US" sz="8800" b="1" dirty="0">
                <a:solidFill>
                  <a:srgbClr val="0A5A78"/>
                </a:solidFill>
                <a:latin typeface="Tahoma" panose="020B0604030504040204" pitchFamily="34" charset="0"/>
                <a:ea typeface="Tahoma" panose="020B0604030504040204" pitchFamily="34" charset="0"/>
                <a:cs typeface="Tahoma" panose="020B0604030504040204" pitchFamily="34" charset="0"/>
              </a:rPr>
              <a:t>3</a:t>
            </a:r>
          </a:p>
        </p:txBody>
      </p:sp>
      <p:sp>
        <p:nvSpPr>
          <p:cNvPr id="7" name="Rectangle 6">
            <a:extLst>
              <a:ext uri="{FF2B5EF4-FFF2-40B4-BE49-F238E27FC236}">
                <a16:creationId xmlns:a16="http://schemas.microsoft.com/office/drawing/2014/main" id="{931D2E32-14C9-AB46-BB35-0509D51A3785}"/>
              </a:ext>
            </a:extLst>
          </p:cNvPr>
          <p:cNvSpPr/>
          <p:nvPr/>
        </p:nvSpPr>
        <p:spPr>
          <a:xfrm>
            <a:off x="1183262" y="1862727"/>
            <a:ext cx="1312288" cy="584775"/>
          </a:xfrm>
          <a:prstGeom prst="rect">
            <a:avLst/>
          </a:prstGeom>
        </p:spPr>
        <p:txBody>
          <a:bodyPr wrap="square">
            <a:spAutoFit/>
          </a:bodyPr>
          <a:lstStyle/>
          <a:p>
            <a:pPr lvl="0"/>
            <a:r>
              <a:rPr lang="en-US" sz="3200" b="1" dirty="0">
                <a:solidFill>
                  <a:srgbClr val="0A5A78"/>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0A5A78"/>
              </a:solidFill>
              <a:latin typeface="Tahoma" panose="020B0604030504040204" pitchFamily="34" charset="0"/>
              <a:ea typeface="Tahoma" panose="020B0604030504040204" pitchFamily="34" charset="0"/>
              <a:cs typeface="Tahoma" panose="020B0604030504040204" pitchFamily="34" charset="0"/>
            </a:endParaRPr>
          </a:p>
        </p:txBody>
      </p:sp>
      <p:cxnSp>
        <p:nvCxnSpPr>
          <p:cNvPr id="8" name="Straight Connector 7">
            <a:extLst>
              <a:ext uri="{FF2B5EF4-FFF2-40B4-BE49-F238E27FC236}">
                <a16:creationId xmlns:a16="http://schemas.microsoft.com/office/drawing/2014/main" id="{38E3FD06-2BCF-0E4E-B10B-D29E8D180F68}"/>
              </a:ext>
            </a:extLst>
          </p:cNvPr>
          <p:cNvCxnSpPr/>
          <p:nvPr/>
        </p:nvCxnSpPr>
        <p:spPr>
          <a:xfrm>
            <a:off x="550863" y="2419161"/>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5AD2D6E-F65D-1076-2A5C-2F28F82A99A1}"/>
              </a:ext>
            </a:extLst>
          </p:cNvPr>
          <p:cNvPicPr>
            <a:picLocks noChangeAspect="1"/>
          </p:cNvPicPr>
          <p:nvPr/>
        </p:nvPicPr>
        <p:blipFill>
          <a:blip r:embed="rId3"/>
          <a:stretch>
            <a:fillRect/>
          </a:stretch>
        </p:blipFill>
        <p:spPr>
          <a:xfrm>
            <a:off x="5004374" y="1454150"/>
            <a:ext cx="6705600" cy="3949700"/>
          </a:xfrm>
          <a:prstGeom prst="rect">
            <a:avLst/>
          </a:prstGeom>
        </p:spPr>
      </p:pic>
    </p:spTree>
    <p:extLst>
      <p:ext uri="{BB962C8B-B14F-4D97-AF65-F5344CB8AC3E}">
        <p14:creationId xmlns:p14="http://schemas.microsoft.com/office/powerpoint/2010/main" val="174249298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3BF1F211-9359-4B70-A678-6E92EE0B81D4}"/>
              </a:ext>
            </a:extLst>
          </p:cNvPr>
          <p:cNvSpPr/>
          <p:nvPr/>
        </p:nvSpPr>
        <p:spPr>
          <a:xfrm>
            <a:off x="6096001"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5A7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Rectangle 9">
            <a:extLst>
              <a:ext uri="{FF2B5EF4-FFF2-40B4-BE49-F238E27FC236}">
                <a16:creationId xmlns:a16="http://schemas.microsoft.com/office/drawing/2014/main" id="{BF7430F5-9705-4317-B53F-74955E6DDD6D}"/>
              </a:ext>
            </a:extLst>
          </p:cNvPr>
          <p:cNvSpPr/>
          <p:nvPr/>
        </p:nvSpPr>
        <p:spPr>
          <a:xfrm>
            <a:off x="447402" y="2542271"/>
            <a:ext cx="3924573" cy="1754326"/>
          </a:xfrm>
          <a:prstGeom prst="rect">
            <a:avLst/>
          </a:prstGeom>
        </p:spPr>
        <p:txBody>
          <a:bodyPr wrap="square">
            <a:spAutoFit/>
          </a:bodyPr>
          <a:lstStyle/>
          <a:p>
            <a:pPr lvl="0"/>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If BBB does not have your email on file, a form will appear. Enter information about your business and click </a:t>
            </a:r>
            <a:r>
              <a:rPr lang="en-US"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‘Register with BBB’</a:t>
            </a:r>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BBB will then review your listing and contact you.</a:t>
            </a:r>
          </a:p>
        </p:txBody>
      </p:sp>
      <p:sp>
        <p:nvSpPr>
          <p:cNvPr id="6" name="Rectangle 5">
            <a:extLst>
              <a:ext uri="{FF2B5EF4-FFF2-40B4-BE49-F238E27FC236}">
                <a16:creationId xmlns:a16="http://schemas.microsoft.com/office/drawing/2014/main" id="{1A9F2ED4-9860-D542-82B6-C426AA707086}"/>
              </a:ext>
            </a:extLst>
          </p:cNvPr>
          <p:cNvSpPr/>
          <p:nvPr/>
        </p:nvSpPr>
        <p:spPr>
          <a:xfrm>
            <a:off x="407786" y="1189636"/>
            <a:ext cx="3235596" cy="1446550"/>
          </a:xfrm>
          <a:prstGeom prst="rect">
            <a:avLst/>
          </a:prstGeom>
        </p:spPr>
        <p:txBody>
          <a:bodyPr wrap="square">
            <a:spAutoFit/>
          </a:bodyPr>
          <a:lstStyle/>
          <a:p>
            <a:pPr lvl="0"/>
            <a:r>
              <a:rPr lang="en-US" sz="8800" b="1" dirty="0">
                <a:solidFill>
                  <a:srgbClr val="0A5A78"/>
                </a:solidFill>
                <a:latin typeface="Tahoma" panose="020B0604030504040204" pitchFamily="34" charset="0"/>
                <a:ea typeface="Tahoma" panose="020B0604030504040204" pitchFamily="34" charset="0"/>
                <a:cs typeface="Tahoma" panose="020B0604030504040204" pitchFamily="34" charset="0"/>
              </a:rPr>
              <a:t>4</a:t>
            </a:r>
          </a:p>
        </p:txBody>
      </p:sp>
      <p:sp>
        <p:nvSpPr>
          <p:cNvPr id="7" name="Rectangle 6">
            <a:extLst>
              <a:ext uri="{FF2B5EF4-FFF2-40B4-BE49-F238E27FC236}">
                <a16:creationId xmlns:a16="http://schemas.microsoft.com/office/drawing/2014/main" id="{931D2E32-14C9-AB46-BB35-0509D51A3785}"/>
              </a:ext>
            </a:extLst>
          </p:cNvPr>
          <p:cNvSpPr/>
          <p:nvPr/>
        </p:nvSpPr>
        <p:spPr>
          <a:xfrm>
            <a:off x="1183262" y="1862727"/>
            <a:ext cx="1312288" cy="584775"/>
          </a:xfrm>
          <a:prstGeom prst="rect">
            <a:avLst/>
          </a:prstGeom>
        </p:spPr>
        <p:txBody>
          <a:bodyPr wrap="square">
            <a:spAutoFit/>
          </a:bodyPr>
          <a:lstStyle/>
          <a:p>
            <a:pPr lvl="0"/>
            <a:r>
              <a:rPr lang="en-US" sz="3200" b="1" dirty="0">
                <a:solidFill>
                  <a:srgbClr val="0A5A78"/>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0A5A78"/>
              </a:solidFill>
              <a:latin typeface="Tahoma" panose="020B0604030504040204" pitchFamily="34" charset="0"/>
              <a:ea typeface="Tahoma" panose="020B0604030504040204" pitchFamily="34" charset="0"/>
              <a:cs typeface="Tahoma" panose="020B0604030504040204" pitchFamily="34" charset="0"/>
            </a:endParaRPr>
          </a:p>
        </p:txBody>
      </p:sp>
      <p:cxnSp>
        <p:nvCxnSpPr>
          <p:cNvPr id="8" name="Straight Connector 7">
            <a:extLst>
              <a:ext uri="{FF2B5EF4-FFF2-40B4-BE49-F238E27FC236}">
                <a16:creationId xmlns:a16="http://schemas.microsoft.com/office/drawing/2014/main" id="{38E3FD06-2BCF-0E4E-B10B-D29E8D180F68}"/>
              </a:ext>
            </a:extLst>
          </p:cNvPr>
          <p:cNvCxnSpPr/>
          <p:nvPr/>
        </p:nvCxnSpPr>
        <p:spPr>
          <a:xfrm>
            <a:off x="550863" y="2419161"/>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58C48181-1E72-B325-A922-7321DA8D18BC}"/>
              </a:ext>
            </a:extLst>
          </p:cNvPr>
          <p:cNvPicPr>
            <a:picLocks noChangeAspect="1"/>
          </p:cNvPicPr>
          <p:nvPr/>
        </p:nvPicPr>
        <p:blipFill>
          <a:blip r:embed="rId3"/>
          <a:stretch>
            <a:fillRect/>
          </a:stretch>
        </p:blipFill>
        <p:spPr>
          <a:xfrm>
            <a:off x="6363063" y="0"/>
            <a:ext cx="4064000" cy="6858000"/>
          </a:xfrm>
          <a:prstGeom prst="rect">
            <a:avLst/>
          </a:prstGeom>
        </p:spPr>
      </p:pic>
    </p:spTree>
    <p:extLst>
      <p:ext uri="{BB962C8B-B14F-4D97-AF65-F5344CB8AC3E}">
        <p14:creationId xmlns:p14="http://schemas.microsoft.com/office/powerpoint/2010/main" val="282302015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logo with a circle and arrow&#10;&#10;Description automatically generated">
            <a:extLst>
              <a:ext uri="{FF2B5EF4-FFF2-40B4-BE49-F238E27FC236}">
                <a16:creationId xmlns:a16="http://schemas.microsoft.com/office/drawing/2014/main" id="{E9FF580F-EBBC-CAC8-D5C0-DD6A48074C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7383" y="2323523"/>
            <a:ext cx="8497233" cy="2210954"/>
          </a:xfrm>
          <a:prstGeom prst="rect">
            <a:avLst/>
          </a:prstGeom>
        </p:spPr>
      </p:pic>
    </p:spTree>
    <p:extLst>
      <p:ext uri="{BB962C8B-B14F-4D97-AF65-F5344CB8AC3E}">
        <p14:creationId xmlns:p14="http://schemas.microsoft.com/office/powerpoint/2010/main" val="57522809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1DF68-358B-ECE2-DCCE-12EA266AC7A8}"/>
            </a:ext>
          </a:extLst>
        </p:cNvPr>
        <p:cNvGrpSpPr/>
        <p:nvPr/>
      </p:nvGrpSpPr>
      <p:grpSpPr>
        <a:xfrm>
          <a:off x="0" y="0"/>
          <a:ext cx="0" cy="0"/>
          <a:chOff x="0" y="0"/>
          <a:chExt cx="0" cy="0"/>
        </a:xfrm>
      </p:grpSpPr>
      <p:sp>
        <p:nvSpPr>
          <p:cNvPr id="15" name="Freeform: Shape 14">
            <a:extLst>
              <a:ext uri="{FF2B5EF4-FFF2-40B4-BE49-F238E27FC236}">
                <a16:creationId xmlns:a16="http://schemas.microsoft.com/office/drawing/2014/main" id="{2C851AF4-D29A-827B-9C43-7B0E95940376}"/>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1B35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4" name="Group 3">
            <a:extLst>
              <a:ext uri="{FF2B5EF4-FFF2-40B4-BE49-F238E27FC236}">
                <a16:creationId xmlns:a16="http://schemas.microsoft.com/office/drawing/2014/main" id="{8BAC0975-D2A8-E0FB-6CB6-54AF59E5448F}"/>
              </a:ext>
            </a:extLst>
          </p:cNvPr>
          <p:cNvGrpSpPr/>
          <p:nvPr/>
        </p:nvGrpSpPr>
        <p:grpSpPr>
          <a:xfrm>
            <a:off x="413847" y="1930999"/>
            <a:ext cx="3889915" cy="2375137"/>
            <a:chOff x="447403" y="1184379"/>
            <a:chExt cx="3889915" cy="2375137"/>
          </a:xfrm>
        </p:grpSpPr>
        <p:sp>
          <p:nvSpPr>
            <p:cNvPr id="22" name="Rectangle 21">
              <a:extLst>
                <a:ext uri="{FF2B5EF4-FFF2-40B4-BE49-F238E27FC236}">
                  <a16:creationId xmlns:a16="http://schemas.microsoft.com/office/drawing/2014/main" id="{D233E99C-66F6-C21E-6B35-622A2E8182CF}"/>
                </a:ext>
              </a:extLst>
            </p:cNvPr>
            <p:cNvSpPr/>
            <p:nvPr/>
          </p:nvSpPr>
          <p:spPr>
            <a:xfrm>
              <a:off x="447403" y="2636186"/>
              <a:ext cx="3764851" cy="923330"/>
            </a:xfrm>
            <a:prstGeom prst="rect">
              <a:avLst/>
            </a:prstGeom>
          </p:spPr>
          <p:txBody>
            <a:bodyPr wrap="square">
              <a:spAutoFit/>
            </a:bodyPr>
            <a:lstStyle/>
            <a:p>
              <a:r>
                <a:rPr lang="en-US" dirty="0">
                  <a:solidFill>
                    <a:schemeClr val="bg1"/>
                  </a:solidFill>
                </a:rPr>
                <a:t>To get started, go to: </a:t>
              </a:r>
              <a:r>
                <a:rPr lang="en-US" dirty="0">
                  <a:solidFill>
                    <a:schemeClr val="bg1"/>
                  </a:solidFill>
                  <a:hlinkClick r:id="rId3">
                    <a:extLst>
                      <a:ext uri="{A12FA001-AC4F-418D-AE19-62706E023703}">
                        <ahyp:hlinkClr xmlns:ahyp="http://schemas.microsoft.com/office/drawing/2018/hyperlinkcolor" val="tx"/>
                      </a:ext>
                    </a:extLst>
                  </a:hlinkClick>
                </a:rPr>
                <a:t>https://botw.org</a:t>
              </a:r>
              <a:r>
                <a:rPr lang="en-US" dirty="0">
                  <a:solidFill>
                    <a:schemeClr val="bg1"/>
                  </a:solidFill>
                </a:rPr>
                <a:t> </a:t>
              </a:r>
            </a:p>
            <a:p>
              <a:endParaRPr lang="en-US" dirty="0">
                <a:solidFill>
                  <a:schemeClr val="bg1"/>
                </a:solidFill>
              </a:endParaRPr>
            </a:p>
            <a:p>
              <a:r>
                <a:rPr lang="en-US" dirty="0">
                  <a:solidFill>
                    <a:schemeClr val="bg1"/>
                  </a:solidFill>
                </a:rPr>
                <a:t>Click on </a:t>
              </a:r>
              <a:r>
                <a:rPr lang="en-US" b="1" dirty="0">
                  <a:solidFill>
                    <a:schemeClr val="bg1"/>
                  </a:solidFill>
                </a:rPr>
                <a:t>‘Get Listed Today’</a:t>
              </a:r>
              <a:r>
                <a:rPr lang="en-US" dirty="0">
                  <a:solidFill>
                    <a:schemeClr val="bg1"/>
                  </a:solidFill>
                </a:rPr>
                <a:t>.</a:t>
              </a:r>
            </a:p>
          </p:txBody>
        </p:sp>
        <p:grpSp>
          <p:nvGrpSpPr>
            <p:cNvPr id="2" name="Group 1">
              <a:extLst>
                <a:ext uri="{FF2B5EF4-FFF2-40B4-BE49-F238E27FC236}">
                  <a16:creationId xmlns:a16="http://schemas.microsoft.com/office/drawing/2014/main" id="{76938A0F-C831-3CDF-293E-A31A39D76A75}"/>
                </a:ext>
              </a:extLst>
            </p:cNvPr>
            <p:cNvGrpSpPr/>
            <p:nvPr/>
          </p:nvGrpSpPr>
          <p:grpSpPr>
            <a:xfrm>
              <a:off x="447403" y="1184379"/>
              <a:ext cx="3889915" cy="1446550"/>
              <a:chOff x="447403" y="1184379"/>
              <a:chExt cx="3889915" cy="1446550"/>
            </a:xfrm>
          </p:grpSpPr>
          <p:grpSp>
            <p:nvGrpSpPr>
              <p:cNvPr id="24" name="Group 23">
                <a:extLst>
                  <a:ext uri="{FF2B5EF4-FFF2-40B4-BE49-F238E27FC236}">
                    <a16:creationId xmlns:a16="http://schemas.microsoft.com/office/drawing/2014/main" id="{51C5B959-00EF-0425-0BF9-8671C8804E57}"/>
                  </a:ext>
                </a:extLst>
              </p:cNvPr>
              <p:cNvGrpSpPr/>
              <p:nvPr/>
            </p:nvGrpSpPr>
            <p:grpSpPr>
              <a:xfrm>
                <a:off x="447403" y="1184379"/>
                <a:ext cx="3235596" cy="1446550"/>
                <a:chOff x="398170" y="1323175"/>
                <a:chExt cx="3235596" cy="1446550"/>
              </a:xfrm>
            </p:grpSpPr>
            <p:sp>
              <p:nvSpPr>
                <p:cNvPr id="26" name="Rectangle 25">
                  <a:extLst>
                    <a:ext uri="{FF2B5EF4-FFF2-40B4-BE49-F238E27FC236}">
                      <a16:creationId xmlns:a16="http://schemas.microsoft.com/office/drawing/2014/main" id="{9E077D18-27DE-F979-19B2-B54BC29D0623}"/>
                    </a:ext>
                  </a:extLst>
                </p:cNvPr>
                <p:cNvSpPr/>
                <p:nvPr/>
              </p:nvSpPr>
              <p:spPr>
                <a:xfrm>
                  <a:off x="118961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7D9BD0F5-C111-B8C8-836D-9A12D331FAE0}"/>
                    </a:ext>
                  </a:extLst>
                </p:cNvPr>
                <p:cNvSpPr/>
                <p:nvPr/>
              </p:nvSpPr>
              <p:spPr>
                <a:xfrm>
                  <a:off x="39817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25" name="Straight Connector 24">
                <a:extLst>
                  <a:ext uri="{FF2B5EF4-FFF2-40B4-BE49-F238E27FC236}">
                    <a16:creationId xmlns:a16="http://schemas.microsoft.com/office/drawing/2014/main" id="{BD590C7C-16DE-00F3-A2F5-B70651F24075}"/>
                  </a:ext>
                </a:extLst>
              </p:cNvPr>
              <p:cNvCxnSpPr/>
              <p:nvPr/>
            </p:nvCxnSpPr>
            <p:spPr>
              <a:xfrm>
                <a:off x="516206" y="2456898"/>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5" name="Rectangle 4">
            <a:extLst>
              <a:ext uri="{FF2B5EF4-FFF2-40B4-BE49-F238E27FC236}">
                <a16:creationId xmlns:a16="http://schemas.microsoft.com/office/drawing/2014/main" id="{40500E53-C042-C970-FBC8-407CD7ADEBB3}"/>
              </a:ext>
            </a:extLst>
          </p:cNvPr>
          <p:cNvSpPr/>
          <p:nvPr/>
        </p:nvSpPr>
        <p:spPr>
          <a:xfrm>
            <a:off x="413846" y="551383"/>
            <a:ext cx="3764851" cy="1200329"/>
          </a:xfrm>
          <a:prstGeom prst="rect">
            <a:avLst/>
          </a:prstGeom>
        </p:spPr>
        <p:txBody>
          <a:bodyPr wrap="square">
            <a:spAutoFit/>
          </a:bodyPr>
          <a:lstStyle/>
          <a:p>
            <a:r>
              <a:rPr lang="en-US" dirty="0">
                <a:solidFill>
                  <a:schemeClr val="bg1"/>
                </a:solidFill>
              </a:rPr>
              <a:t>Best of the Web is a paid online directory that connects homeowners and business owners with local professionals.</a:t>
            </a:r>
          </a:p>
        </p:txBody>
      </p:sp>
      <p:pic>
        <p:nvPicPr>
          <p:cNvPr id="6" name="Picture 5">
            <a:extLst>
              <a:ext uri="{FF2B5EF4-FFF2-40B4-BE49-F238E27FC236}">
                <a16:creationId xmlns:a16="http://schemas.microsoft.com/office/drawing/2014/main" id="{759C46E8-CC96-69E4-9C9A-B5F3C3FFCBC8}"/>
              </a:ext>
            </a:extLst>
          </p:cNvPr>
          <p:cNvPicPr>
            <a:picLocks noChangeAspect="1"/>
          </p:cNvPicPr>
          <p:nvPr/>
        </p:nvPicPr>
        <p:blipFill>
          <a:blip r:embed="rId4"/>
          <a:stretch>
            <a:fillRect/>
          </a:stretch>
        </p:blipFill>
        <p:spPr>
          <a:xfrm>
            <a:off x="305779" y="4795332"/>
            <a:ext cx="11580442" cy="818915"/>
          </a:xfrm>
          <a:prstGeom prst="rect">
            <a:avLst/>
          </a:prstGeom>
        </p:spPr>
      </p:pic>
      <p:sp>
        <p:nvSpPr>
          <p:cNvPr id="7" name="Arrow: Down 6">
            <a:extLst>
              <a:ext uri="{FF2B5EF4-FFF2-40B4-BE49-F238E27FC236}">
                <a16:creationId xmlns:a16="http://schemas.microsoft.com/office/drawing/2014/main" id="{EB1E0D1B-F191-AD8B-11BB-3C5D60518D6B}"/>
              </a:ext>
            </a:extLst>
          </p:cNvPr>
          <p:cNvSpPr/>
          <p:nvPr/>
        </p:nvSpPr>
        <p:spPr>
          <a:xfrm>
            <a:off x="10620462" y="3429000"/>
            <a:ext cx="1088888" cy="1512266"/>
          </a:xfrm>
          <a:prstGeom prst="downArrow">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518080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61EF7-8C7E-5B04-69A2-3D338D055695}"/>
            </a:ext>
          </a:extLst>
        </p:cNvPr>
        <p:cNvGrpSpPr/>
        <p:nvPr/>
      </p:nvGrpSpPr>
      <p:grpSpPr>
        <a:xfrm>
          <a:off x="0" y="0"/>
          <a:ext cx="0" cy="0"/>
          <a:chOff x="0" y="0"/>
          <a:chExt cx="0" cy="0"/>
        </a:xfrm>
      </p:grpSpPr>
      <p:sp>
        <p:nvSpPr>
          <p:cNvPr id="15" name="Freeform: Shape 14">
            <a:extLst>
              <a:ext uri="{FF2B5EF4-FFF2-40B4-BE49-F238E27FC236}">
                <a16:creationId xmlns:a16="http://schemas.microsoft.com/office/drawing/2014/main" id="{9910390A-0588-62EA-0A6D-55F29DD04C2F}"/>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1B35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4" name="Group 3">
            <a:extLst>
              <a:ext uri="{FF2B5EF4-FFF2-40B4-BE49-F238E27FC236}">
                <a16:creationId xmlns:a16="http://schemas.microsoft.com/office/drawing/2014/main" id="{6D40AB6D-A11F-8403-4D27-F687E8469AF9}"/>
              </a:ext>
            </a:extLst>
          </p:cNvPr>
          <p:cNvGrpSpPr/>
          <p:nvPr/>
        </p:nvGrpSpPr>
        <p:grpSpPr>
          <a:xfrm>
            <a:off x="413847" y="991432"/>
            <a:ext cx="3889915" cy="4037130"/>
            <a:chOff x="447403" y="244812"/>
            <a:chExt cx="3889915" cy="4037130"/>
          </a:xfrm>
        </p:grpSpPr>
        <p:sp>
          <p:nvSpPr>
            <p:cNvPr id="22" name="Rectangle 21">
              <a:extLst>
                <a:ext uri="{FF2B5EF4-FFF2-40B4-BE49-F238E27FC236}">
                  <a16:creationId xmlns:a16="http://schemas.microsoft.com/office/drawing/2014/main" id="{B875BE8B-F881-2CBE-7E6E-11A19118B91E}"/>
                </a:ext>
              </a:extLst>
            </p:cNvPr>
            <p:cNvSpPr/>
            <p:nvPr/>
          </p:nvSpPr>
          <p:spPr>
            <a:xfrm>
              <a:off x="447403" y="1696619"/>
              <a:ext cx="3764851" cy="2585323"/>
            </a:xfrm>
            <a:prstGeom prst="rect">
              <a:avLst/>
            </a:prstGeom>
          </p:spPr>
          <p:txBody>
            <a:bodyPr wrap="square">
              <a:spAutoFit/>
            </a:bodyPr>
            <a:lstStyle/>
            <a:p>
              <a:r>
                <a:rPr lang="en-US" dirty="0">
                  <a:solidFill>
                    <a:schemeClr val="bg1"/>
                  </a:solidFill>
                </a:rPr>
                <a:t>On the next page you will see numerous benefits of being listed with Best of the Web. </a:t>
              </a:r>
            </a:p>
            <a:p>
              <a:endParaRPr lang="en-US" dirty="0">
                <a:solidFill>
                  <a:schemeClr val="bg1"/>
                </a:solidFill>
              </a:endParaRPr>
            </a:p>
            <a:p>
              <a:r>
                <a:rPr lang="en-US" dirty="0">
                  <a:solidFill>
                    <a:schemeClr val="bg1"/>
                  </a:solidFill>
                </a:rPr>
                <a:t>Click </a:t>
              </a:r>
              <a:r>
                <a:rPr lang="en-US" b="1" dirty="0">
                  <a:solidFill>
                    <a:schemeClr val="bg1"/>
                  </a:solidFill>
                </a:rPr>
                <a:t>‘Get Started’</a:t>
              </a:r>
              <a:r>
                <a:rPr lang="en-US" dirty="0">
                  <a:solidFill>
                    <a:schemeClr val="bg1"/>
                  </a:solidFill>
                </a:rPr>
                <a:t> to start creating your listing.</a:t>
              </a:r>
            </a:p>
            <a:p>
              <a:endParaRPr lang="en-US" dirty="0">
                <a:solidFill>
                  <a:schemeClr val="bg1"/>
                </a:solidFill>
              </a:endParaRPr>
            </a:p>
            <a:p>
              <a:r>
                <a:rPr lang="en-US" dirty="0">
                  <a:solidFill>
                    <a:schemeClr val="bg1"/>
                  </a:solidFill>
                </a:rPr>
                <a:t>Or click </a:t>
              </a:r>
              <a:r>
                <a:rPr lang="en-US" b="1" dirty="0">
                  <a:solidFill>
                    <a:schemeClr val="bg1"/>
                  </a:solidFill>
                </a:rPr>
                <a:t>‘Learn More’</a:t>
              </a:r>
              <a:r>
                <a:rPr lang="en-US" dirty="0">
                  <a:solidFill>
                    <a:schemeClr val="bg1"/>
                  </a:solidFill>
                </a:rPr>
                <a:t> to get more information.</a:t>
              </a:r>
            </a:p>
          </p:txBody>
        </p:sp>
        <p:grpSp>
          <p:nvGrpSpPr>
            <p:cNvPr id="2" name="Group 1">
              <a:extLst>
                <a:ext uri="{FF2B5EF4-FFF2-40B4-BE49-F238E27FC236}">
                  <a16:creationId xmlns:a16="http://schemas.microsoft.com/office/drawing/2014/main" id="{76583F99-DA98-7F1C-7A45-A5554F3F8E7E}"/>
                </a:ext>
              </a:extLst>
            </p:cNvPr>
            <p:cNvGrpSpPr/>
            <p:nvPr/>
          </p:nvGrpSpPr>
          <p:grpSpPr>
            <a:xfrm>
              <a:off x="447403" y="244812"/>
              <a:ext cx="3889915" cy="1446550"/>
              <a:chOff x="447403" y="244812"/>
              <a:chExt cx="3889915" cy="1446550"/>
            </a:xfrm>
          </p:grpSpPr>
          <p:grpSp>
            <p:nvGrpSpPr>
              <p:cNvPr id="24" name="Group 23">
                <a:extLst>
                  <a:ext uri="{FF2B5EF4-FFF2-40B4-BE49-F238E27FC236}">
                    <a16:creationId xmlns:a16="http://schemas.microsoft.com/office/drawing/2014/main" id="{56232400-7029-971E-8722-934E46C74995}"/>
                  </a:ext>
                </a:extLst>
              </p:cNvPr>
              <p:cNvGrpSpPr/>
              <p:nvPr/>
            </p:nvGrpSpPr>
            <p:grpSpPr>
              <a:xfrm>
                <a:off x="447403" y="244812"/>
                <a:ext cx="3235596" cy="1446550"/>
                <a:chOff x="398170" y="383608"/>
                <a:chExt cx="3235596" cy="1446550"/>
              </a:xfrm>
            </p:grpSpPr>
            <p:sp>
              <p:nvSpPr>
                <p:cNvPr id="26" name="Rectangle 25">
                  <a:extLst>
                    <a:ext uri="{FF2B5EF4-FFF2-40B4-BE49-F238E27FC236}">
                      <a16:creationId xmlns:a16="http://schemas.microsoft.com/office/drawing/2014/main" id="{0FB2DA73-0270-A4AA-A22A-3856F572EEE8}"/>
                    </a:ext>
                  </a:extLst>
                </p:cNvPr>
                <p:cNvSpPr/>
                <p:nvPr/>
              </p:nvSpPr>
              <p:spPr>
                <a:xfrm>
                  <a:off x="1189612" y="1056699"/>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27EC3BD7-75BE-C4CB-85B8-8298984ACBBB}"/>
                    </a:ext>
                  </a:extLst>
                </p:cNvPr>
                <p:cNvSpPr/>
                <p:nvPr/>
              </p:nvSpPr>
              <p:spPr>
                <a:xfrm>
                  <a:off x="398170" y="383608"/>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25" name="Straight Connector 24">
                <a:extLst>
                  <a:ext uri="{FF2B5EF4-FFF2-40B4-BE49-F238E27FC236}">
                    <a16:creationId xmlns:a16="http://schemas.microsoft.com/office/drawing/2014/main" id="{BE4F250F-FC7C-B507-5135-FAA52A7ECAA5}"/>
                  </a:ext>
                </a:extLst>
              </p:cNvPr>
              <p:cNvCxnSpPr/>
              <p:nvPr/>
            </p:nvCxnSpPr>
            <p:spPr>
              <a:xfrm>
                <a:off x="516206" y="15173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7A4189CE-DC31-A574-7A09-1CE7A66A72AC}"/>
              </a:ext>
            </a:extLst>
          </p:cNvPr>
          <p:cNvPicPr>
            <a:picLocks noChangeAspect="1"/>
          </p:cNvPicPr>
          <p:nvPr/>
        </p:nvPicPr>
        <p:blipFill>
          <a:blip r:embed="rId3"/>
          <a:stretch>
            <a:fillRect/>
          </a:stretch>
        </p:blipFill>
        <p:spPr>
          <a:xfrm>
            <a:off x="6096000" y="400050"/>
            <a:ext cx="5219700" cy="6057900"/>
          </a:xfrm>
          <a:prstGeom prst="rect">
            <a:avLst/>
          </a:prstGeom>
        </p:spPr>
      </p:pic>
    </p:spTree>
    <p:extLst>
      <p:ext uri="{BB962C8B-B14F-4D97-AF65-F5344CB8AC3E}">
        <p14:creationId xmlns:p14="http://schemas.microsoft.com/office/powerpoint/2010/main" val="1386939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A95BB17-E044-4EBB-8606-81EC5B2C640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611162"/>
            <a:chOff x="377306" y="1323175"/>
            <a:chExt cx="4207394" cy="1615689"/>
          </a:xfrm>
        </p:grpSpPr>
        <p:sp>
          <p:nvSpPr>
            <p:cNvPr id="22" name="Rectangle 21">
              <a:extLst>
                <a:ext uri="{FF2B5EF4-FFF2-40B4-BE49-F238E27FC236}">
                  <a16:creationId xmlns:a16="http://schemas.microsoft.com/office/drawing/2014/main" id="{289B6A26-8071-44EF-93A7-4779A6D71AC5}"/>
                </a:ext>
              </a:extLst>
            </p:cNvPr>
            <p:cNvSpPr/>
            <p:nvPr/>
          </p:nvSpPr>
          <p:spPr>
            <a:xfrm>
              <a:off x="447403" y="2538939"/>
              <a:ext cx="4137297" cy="399925"/>
            </a:xfrm>
            <a:prstGeom prst="rect">
              <a:avLst/>
            </a:prstGeom>
          </p:spPr>
          <p:txBody>
            <a:bodyPr wrap="square">
              <a:spAutoFit/>
            </a:bodyPr>
            <a:lstStyle/>
            <a:p>
              <a:pPr lvl="0"/>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Enter your business’ address. Then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Next</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071309"/>
              <a:chOff x="377306" y="1323175"/>
              <a:chExt cx="3994669" cy="1071309"/>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027081"/>
                <a:chOff x="377306" y="1323175"/>
                <a:chExt cx="3235596" cy="1027081"/>
              </a:xfrm>
            </p:grpSpPr>
            <p:sp>
              <p:nvSpPr>
                <p:cNvPr id="26" name="Rectangle 25">
                  <a:extLst>
                    <a:ext uri="{FF2B5EF4-FFF2-40B4-BE49-F238E27FC236}">
                      <a16:creationId xmlns:a16="http://schemas.microsoft.com/office/drawing/2014/main" id="{8EE41720-2150-4381-A2F4-CE78BC57215E}"/>
                    </a:ext>
                  </a:extLst>
                </p:cNvPr>
                <p:cNvSpPr/>
                <p:nvPr/>
              </p:nvSpPr>
              <p:spPr>
                <a:xfrm>
                  <a:off x="1183262" y="1765481"/>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895071"/>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4</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394484"/>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1E30E5E9-B7CA-8DA9-8F36-F57AA4DC190B}"/>
              </a:ext>
            </a:extLst>
          </p:cNvPr>
          <p:cNvPicPr>
            <a:picLocks noChangeAspect="1"/>
          </p:cNvPicPr>
          <p:nvPr/>
        </p:nvPicPr>
        <p:blipFill>
          <a:blip r:embed="rId2"/>
          <a:stretch>
            <a:fillRect/>
          </a:stretch>
        </p:blipFill>
        <p:spPr>
          <a:xfrm>
            <a:off x="5028543" y="943964"/>
            <a:ext cx="6286500" cy="4724400"/>
          </a:xfrm>
          <a:prstGeom prst="rect">
            <a:avLst/>
          </a:prstGeom>
        </p:spPr>
      </p:pic>
    </p:spTree>
    <p:extLst>
      <p:ext uri="{BB962C8B-B14F-4D97-AF65-F5344CB8AC3E}">
        <p14:creationId xmlns:p14="http://schemas.microsoft.com/office/powerpoint/2010/main" val="215317247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E34A2-FC7A-25C7-58D3-69C5D601DF5D}"/>
            </a:ext>
          </a:extLst>
        </p:cNvPr>
        <p:cNvGrpSpPr/>
        <p:nvPr/>
      </p:nvGrpSpPr>
      <p:grpSpPr>
        <a:xfrm>
          <a:off x="0" y="0"/>
          <a:ext cx="0" cy="0"/>
          <a:chOff x="0" y="0"/>
          <a:chExt cx="0" cy="0"/>
        </a:xfrm>
      </p:grpSpPr>
      <p:sp>
        <p:nvSpPr>
          <p:cNvPr id="15" name="Freeform: Shape 14">
            <a:extLst>
              <a:ext uri="{FF2B5EF4-FFF2-40B4-BE49-F238E27FC236}">
                <a16:creationId xmlns:a16="http://schemas.microsoft.com/office/drawing/2014/main" id="{3636D04F-8C21-2289-E646-82AE020E1F14}"/>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1B35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4" name="Group 3">
            <a:extLst>
              <a:ext uri="{FF2B5EF4-FFF2-40B4-BE49-F238E27FC236}">
                <a16:creationId xmlns:a16="http://schemas.microsoft.com/office/drawing/2014/main" id="{09FC2FE1-1678-4F25-3B4E-A8A2D05D862C}"/>
              </a:ext>
            </a:extLst>
          </p:cNvPr>
          <p:cNvGrpSpPr/>
          <p:nvPr/>
        </p:nvGrpSpPr>
        <p:grpSpPr>
          <a:xfrm>
            <a:off x="413847" y="1209546"/>
            <a:ext cx="3889915" cy="3760131"/>
            <a:chOff x="447403" y="462926"/>
            <a:chExt cx="3889915" cy="3760131"/>
          </a:xfrm>
        </p:grpSpPr>
        <p:sp>
          <p:nvSpPr>
            <p:cNvPr id="22" name="Rectangle 21">
              <a:extLst>
                <a:ext uri="{FF2B5EF4-FFF2-40B4-BE49-F238E27FC236}">
                  <a16:creationId xmlns:a16="http://schemas.microsoft.com/office/drawing/2014/main" id="{C2BAE41F-1BC3-5B2C-2275-5038C53C9E41}"/>
                </a:ext>
              </a:extLst>
            </p:cNvPr>
            <p:cNvSpPr/>
            <p:nvPr/>
          </p:nvSpPr>
          <p:spPr>
            <a:xfrm>
              <a:off x="447403" y="1914733"/>
              <a:ext cx="3764851" cy="2308324"/>
            </a:xfrm>
            <a:prstGeom prst="rect">
              <a:avLst/>
            </a:prstGeom>
          </p:spPr>
          <p:txBody>
            <a:bodyPr wrap="square">
              <a:spAutoFit/>
            </a:bodyPr>
            <a:lstStyle/>
            <a:p>
              <a:r>
                <a:rPr lang="en-US" dirty="0">
                  <a:solidFill>
                    <a:schemeClr val="bg1"/>
                  </a:solidFill>
                </a:rPr>
                <a:t>Fill out information about you and your business. </a:t>
              </a:r>
            </a:p>
            <a:p>
              <a:endParaRPr lang="en-US" dirty="0">
                <a:solidFill>
                  <a:schemeClr val="bg1"/>
                </a:solidFill>
              </a:endParaRPr>
            </a:p>
            <a:p>
              <a:r>
                <a:rPr lang="en-US" dirty="0">
                  <a:solidFill>
                    <a:schemeClr val="bg1"/>
                  </a:solidFill>
                </a:rPr>
                <a:t>You will also have fill in your payment information to create your listing. </a:t>
              </a:r>
            </a:p>
            <a:p>
              <a:endParaRPr lang="en-US" dirty="0">
                <a:solidFill>
                  <a:schemeClr val="bg1"/>
                </a:solidFill>
              </a:endParaRPr>
            </a:p>
            <a:p>
              <a:r>
                <a:rPr lang="en-US" dirty="0">
                  <a:solidFill>
                    <a:schemeClr val="bg1"/>
                  </a:solidFill>
                </a:rPr>
                <a:t>Best of the Web charges $300 for the year.</a:t>
              </a:r>
            </a:p>
          </p:txBody>
        </p:sp>
        <p:grpSp>
          <p:nvGrpSpPr>
            <p:cNvPr id="2" name="Group 1">
              <a:extLst>
                <a:ext uri="{FF2B5EF4-FFF2-40B4-BE49-F238E27FC236}">
                  <a16:creationId xmlns:a16="http://schemas.microsoft.com/office/drawing/2014/main" id="{8D534DBA-7714-A568-5961-EEFD62B80141}"/>
                </a:ext>
              </a:extLst>
            </p:cNvPr>
            <p:cNvGrpSpPr/>
            <p:nvPr/>
          </p:nvGrpSpPr>
          <p:grpSpPr>
            <a:xfrm>
              <a:off x="447403" y="462926"/>
              <a:ext cx="3889915" cy="1446550"/>
              <a:chOff x="447403" y="462926"/>
              <a:chExt cx="3889915" cy="1446550"/>
            </a:xfrm>
          </p:grpSpPr>
          <p:grpSp>
            <p:nvGrpSpPr>
              <p:cNvPr id="24" name="Group 23">
                <a:extLst>
                  <a:ext uri="{FF2B5EF4-FFF2-40B4-BE49-F238E27FC236}">
                    <a16:creationId xmlns:a16="http://schemas.microsoft.com/office/drawing/2014/main" id="{BA3B05B7-83C7-2C14-0B80-E91E10079D14}"/>
                  </a:ext>
                </a:extLst>
              </p:cNvPr>
              <p:cNvGrpSpPr/>
              <p:nvPr/>
            </p:nvGrpSpPr>
            <p:grpSpPr>
              <a:xfrm>
                <a:off x="447403" y="462926"/>
                <a:ext cx="3235596" cy="1446550"/>
                <a:chOff x="398170" y="601722"/>
                <a:chExt cx="3235596" cy="1446550"/>
              </a:xfrm>
            </p:grpSpPr>
            <p:sp>
              <p:nvSpPr>
                <p:cNvPr id="26" name="Rectangle 25">
                  <a:extLst>
                    <a:ext uri="{FF2B5EF4-FFF2-40B4-BE49-F238E27FC236}">
                      <a16:creationId xmlns:a16="http://schemas.microsoft.com/office/drawing/2014/main" id="{920C2933-3343-5315-B8F7-D3AA4D026220}"/>
                    </a:ext>
                  </a:extLst>
                </p:cNvPr>
                <p:cNvSpPr/>
                <p:nvPr/>
              </p:nvSpPr>
              <p:spPr>
                <a:xfrm>
                  <a:off x="1189612" y="1274813"/>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7E11D329-D47A-9D92-78F0-1A36A317ECB4}"/>
                    </a:ext>
                  </a:extLst>
                </p:cNvPr>
                <p:cNvSpPr/>
                <p:nvPr/>
              </p:nvSpPr>
              <p:spPr>
                <a:xfrm>
                  <a:off x="398170" y="601722"/>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25" name="Straight Connector 24">
                <a:extLst>
                  <a:ext uri="{FF2B5EF4-FFF2-40B4-BE49-F238E27FC236}">
                    <a16:creationId xmlns:a16="http://schemas.microsoft.com/office/drawing/2014/main" id="{6ACEA69C-E190-5C4E-1983-A5D5FBD6648B}"/>
                  </a:ext>
                </a:extLst>
              </p:cNvPr>
              <p:cNvCxnSpPr/>
              <p:nvPr/>
            </p:nvCxnSpPr>
            <p:spPr>
              <a:xfrm>
                <a:off x="516206" y="1735445"/>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9902867C-429E-C01B-0086-5924617CF154}"/>
              </a:ext>
            </a:extLst>
          </p:cNvPr>
          <p:cNvPicPr>
            <a:picLocks noChangeAspect="1"/>
          </p:cNvPicPr>
          <p:nvPr/>
        </p:nvPicPr>
        <p:blipFill>
          <a:blip r:embed="rId3"/>
          <a:stretch>
            <a:fillRect/>
          </a:stretch>
        </p:blipFill>
        <p:spPr>
          <a:xfrm>
            <a:off x="5611510" y="592356"/>
            <a:ext cx="5862098" cy="5673288"/>
          </a:xfrm>
          <a:prstGeom prst="rect">
            <a:avLst/>
          </a:prstGeom>
        </p:spPr>
      </p:pic>
    </p:spTree>
    <p:extLst>
      <p:ext uri="{BB962C8B-B14F-4D97-AF65-F5344CB8AC3E}">
        <p14:creationId xmlns:p14="http://schemas.microsoft.com/office/powerpoint/2010/main" val="14066378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334D34F3-4C61-F2E5-6AA4-8EA46E52DFE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464707" y="2545156"/>
            <a:ext cx="7262586" cy="1767686"/>
          </a:xfrm>
          <a:prstGeom prst="rect">
            <a:avLst/>
          </a:prstGeom>
        </p:spPr>
      </p:pic>
    </p:spTree>
    <p:extLst>
      <p:ext uri="{BB962C8B-B14F-4D97-AF65-F5344CB8AC3E}">
        <p14:creationId xmlns:p14="http://schemas.microsoft.com/office/powerpoint/2010/main" val="95886564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20708142-B548-434E-90D1-8C6ABDE53E61}"/>
              </a:ext>
            </a:extLst>
          </p:cNvPr>
          <p:cNvSpPr/>
          <p:nvPr/>
        </p:nvSpPr>
        <p:spPr>
          <a:xfrm>
            <a:off x="6096001"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solidFill>
              <a:srgbClr val="2867B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2867B2"/>
              </a:solidFill>
            </a:endParaRPr>
          </a:p>
        </p:txBody>
      </p:sp>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a:xfrm>
            <a:off x="545191" y="332138"/>
            <a:ext cx="5219001" cy="628561"/>
          </a:xfrm>
        </p:spPr>
        <p:txBody>
          <a:bodyPr>
            <a:normAutofit/>
          </a:bodyPr>
          <a:lstStyle/>
          <a:p>
            <a:r>
              <a:rPr lang="en-IN" dirty="0">
                <a:solidFill>
                  <a:srgbClr val="2867B2"/>
                </a:solidFill>
              </a:rPr>
              <a:t>LinkedIn</a:t>
            </a:r>
          </a:p>
        </p:txBody>
      </p:sp>
      <p:sp>
        <p:nvSpPr>
          <p:cNvPr id="42" name="Rectangle 41">
            <a:extLst>
              <a:ext uri="{FF2B5EF4-FFF2-40B4-BE49-F238E27FC236}">
                <a16:creationId xmlns:a16="http://schemas.microsoft.com/office/drawing/2014/main" id="{64CF402D-A866-4E76-B5B9-C70365174814}"/>
              </a:ext>
            </a:extLst>
          </p:cNvPr>
          <p:cNvSpPr/>
          <p:nvPr/>
        </p:nvSpPr>
        <p:spPr>
          <a:xfrm>
            <a:off x="447404" y="1189636"/>
            <a:ext cx="3815435" cy="2862322"/>
          </a:xfrm>
          <a:prstGeom prst="rect">
            <a:avLst/>
          </a:prstGeom>
        </p:spPr>
        <p:txBody>
          <a:bodyPr wrap="square">
            <a:spAutoFit/>
          </a:bodyPr>
          <a:lstStyle/>
          <a:p>
            <a:pPr lvl="0"/>
            <a:r>
              <a:rPr lang="en-CA" dirty="0" err="1">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Linkedin</a:t>
            </a:r>
            <a:r>
              <a:rPr lang="en-CA"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is a social media platform for professionals, which makes it a great directory for business-to-business companies.</a:t>
            </a:r>
          </a:p>
          <a:p>
            <a:pPr lvl="0"/>
            <a:endParaRPr lang="en-CA"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a:p>
            <a:pPr lvl="0"/>
            <a:r>
              <a:rPr lang="en-CA"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To get started, head over to: </a:t>
            </a:r>
            <a:r>
              <a:rPr lang="en-CA"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hlinkClick r:id="rId2"/>
              </a:rPr>
              <a:t>https://www.linkedin.com</a:t>
            </a:r>
            <a:r>
              <a:rPr lang="en-CA"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a:t>
            </a:r>
            <a:endParaRPr lang="en-CA"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a:p>
            <a:pPr lvl="0"/>
            <a:r>
              <a:rPr lang="en-CA"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You can then choose to </a:t>
            </a:r>
            <a:r>
              <a:rPr lang="en-CA"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‘Continue with Google,’ ‘Sign in with email’,</a:t>
            </a:r>
            <a:r>
              <a:rPr lang="en-CA"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or click </a:t>
            </a:r>
            <a:r>
              <a:rPr lang="en-CA"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‘Join now’</a:t>
            </a:r>
            <a:r>
              <a:rPr lang="en-CA"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1579B440-F4C5-60A2-0776-B41A031BE879}"/>
              </a:ext>
            </a:extLst>
          </p:cNvPr>
          <p:cNvPicPr>
            <a:picLocks noChangeAspect="1"/>
          </p:cNvPicPr>
          <p:nvPr/>
        </p:nvPicPr>
        <p:blipFill>
          <a:blip r:embed="rId3"/>
          <a:stretch>
            <a:fillRect/>
          </a:stretch>
        </p:blipFill>
        <p:spPr>
          <a:xfrm>
            <a:off x="5030109" y="828765"/>
            <a:ext cx="6616700" cy="5435600"/>
          </a:xfrm>
          <a:prstGeom prst="rect">
            <a:avLst/>
          </a:prstGeom>
        </p:spPr>
      </p:pic>
    </p:spTree>
    <p:extLst>
      <p:ext uri="{BB962C8B-B14F-4D97-AF65-F5344CB8AC3E}">
        <p14:creationId xmlns:p14="http://schemas.microsoft.com/office/powerpoint/2010/main" val="56510841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01AC39D9-4059-4CB6-B245-7DC12A67A755}"/>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407786" y="1189636"/>
            <a:ext cx="3964189" cy="2646879"/>
            <a:chOff x="407786" y="1323175"/>
            <a:chExt cx="3964189" cy="2646879"/>
          </a:xfrm>
        </p:grpSpPr>
        <p:sp>
          <p:nvSpPr>
            <p:cNvPr id="22" name="Rectangle 21">
              <a:extLst>
                <a:ext uri="{FF2B5EF4-FFF2-40B4-BE49-F238E27FC236}">
                  <a16:creationId xmlns:a16="http://schemas.microsoft.com/office/drawing/2014/main" id="{289B6A26-8071-44EF-93A7-4779A6D71AC5}"/>
                </a:ext>
              </a:extLst>
            </p:cNvPr>
            <p:cNvSpPr/>
            <p:nvPr/>
          </p:nvSpPr>
          <p:spPr>
            <a:xfrm>
              <a:off x="447402" y="2769725"/>
              <a:ext cx="3924573" cy="1200329"/>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your email address and password.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‘Agree &amp; Join.” </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You can also sign into Google and continue.</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07786" y="1323175"/>
              <a:ext cx="3964189" cy="1446550"/>
              <a:chOff x="407786" y="1323175"/>
              <a:chExt cx="396418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07786" y="1323175"/>
                <a:ext cx="3235596" cy="1446550"/>
                <a:chOff x="40778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rgbClr val="2867B2"/>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2867B2"/>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07786" y="1323175"/>
                  <a:ext cx="3235596" cy="1446550"/>
                </a:xfrm>
                <a:prstGeom prst="rect">
                  <a:avLst/>
                </a:prstGeom>
              </p:spPr>
              <p:txBody>
                <a:bodyPr wrap="square">
                  <a:spAutoFit/>
                </a:bodyPr>
                <a:lstStyle/>
                <a:p>
                  <a:pPr lvl="0"/>
                  <a:r>
                    <a:rPr lang="en-US" sz="8800" b="1" dirty="0">
                      <a:solidFill>
                        <a:srgbClr val="2867B2"/>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D16E70A1-9488-B229-6111-E1D351CC60F2}"/>
              </a:ext>
            </a:extLst>
          </p:cNvPr>
          <p:cNvPicPr>
            <a:picLocks noChangeAspect="1"/>
          </p:cNvPicPr>
          <p:nvPr/>
        </p:nvPicPr>
        <p:blipFill>
          <a:blip r:embed="rId2"/>
          <a:stretch>
            <a:fillRect/>
          </a:stretch>
        </p:blipFill>
        <p:spPr>
          <a:xfrm>
            <a:off x="5367407" y="1189636"/>
            <a:ext cx="5858301" cy="4191466"/>
          </a:xfrm>
          <a:prstGeom prst="rect">
            <a:avLst/>
          </a:prstGeom>
        </p:spPr>
      </p:pic>
    </p:spTree>
    <p:extLst>
      <p:ext uri="{BB962C8B-B14F-4D97-AF65-F5344CB8AC3E}">
        <p14:creationId xmlns:p14="http://schemas.microsoft.com/office/powerpoint/2010/main" val="126177650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2F63B1B4-BAC7-434A-9982-D1ECC4BCB238}"/>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646331"/>
          </a:xfrm>
          <a:prstGeom prst="rect">
            <a:avLst/>
          </a:prstGeom>
        </p:spPr>
        <p:txBody>
          <a:bodyPr wrap="square">
            <a:spAutoFit/>
          </a:bodyPr>
          <a:lstStyle/>
          <a:p>
            <a:pPr lvl="0">
              <a:spcAft>
                <a:spcPts val="600"/>
              </a:spcAft>
            </a:pPr>
            <a:r>
              <a:rPr lang="en-GB"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your first and last name and click </a:t>
            </a:r>
            <a:r>
              <a:rPr lang="en-GB"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‘Continue.’</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rgbClr val="2867B2"/>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2867B2"/>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rgbClr val="2867B2"/>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4FFFC500-42BE-AC25-90C2-BB1BFAF48E7C}"/>
              </a:ext>
            </a:extLst>
          </p:cNvPr>
          <p:cNvPicPr>
            <a:picLocks noChangeAspect="1"/>
          </p:cNvPicPr>
          <p:nvPr/>
        </p:nvPicPr>
        <p:blipFill>
          <a:blip r:embed="rId2"/>
          <a:stretch>
            <a:fillRect/>
          </a:stretch>
        </p:blipFill>
        <p:spPr>
          <a:xfrm>
            <a:off x="4924872" y="1377823"/>
            <a:ext cx="6716265" cy="3717054"/>
          </a:xfrm>
          <a:prstGeom prst="rect">
            <a:avLst/>
          </a:prstGeom>
        </p:spPr>
      </p:pic>
    </p:spTree>
    <p:extLst>
      <p:ext uri="{BB962C8B-B14F-4D97-AF65-F5344CB8AC3E}">
        <p14:creationId xmlns:p14="http://schemas.microsoft.com/office/powerpoint/2010/main" val="135506948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411EF0D0-1AC7-4F06-B0AE-6146CB4B938C}"/>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646331"/>
          </a:xfrm>
          <a:prstGeom prst="rect">
            <a:avLst/>
          </a:prstGeom>
        </p:spPr>
        <p:txBody>
          <a:bodyPr wrap="square">
            <a:spAutoFit/>
          </a:bodyPr>
          <a:lstStyle/>
          <a:p>
            <a:pPr lvl="0"/>
            <a:r>
              <a:rPr lang="en-GB"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your location details and click </a:t>
            </a:r>
            <a:r>
              <a:rPr lang="en-GB"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‘Next.”</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07786" y="1189636"/>
            <a:ext cx="3964189" cy="1446550"/>
            <a:chOff x="407786" y="1323175"/>
            <a:chExt cx="396418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07786" y="1323175"/>
              <a:ext cx="3235596" cy="1446550"/>
              <a:chOff x="40778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rgbClr val="2867B2"/>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2867B2"/>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07786" y="1323175"/>
                <a:ext cx="3235596" cy="1446550"/>
              </a:xfrm>
              <a:prstGeom prst="rect">
                <a:avLst/>
              </a:prstGeom>
            </p:spPr>
            <p:txBody>
              <a:bodyPr wrap="square">
                <a:spAutoFit/>
              </a:bodyPr>
              <a:lstStyle/>
              <a:p>
                <a:pPr lvl="0"/>
                <a:r>
                  <a:rPr lang="en-US" sz="8800" b="1" dirty="0">
                    <a:solidFill>
                      <a:srgbClr val="2867B2"/>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0AB011F6-2F22-9984-0768-106D97DB6D59}"/>
              </a:ext>
            </a:extLst>
          </p:cNvPr>
          <p:cNvPicPr>
            <a:picLocks noChangeAspect="1"/>
          </p:cNvPicPr>
          <p:nvPr/>
        </p:nvPicPr>
        <p:blipFill>
          <a:blip r:embed="rId2"/>
          <a:stretch>
            <a:fillRect/>
          </a:stretch>
        </p:blipFill>
        <p:spPr>
          <a:xfrm>
            <a:off x="5064397" y="1518013"/>
            <a:ext cx="6680200" cy="3848100"/>
          </a:xfrm>
          <a:prstGeom prst="rect">
            <a:avLst/>
          </a:prstGeom>
        </p:spPr>
      </p:pic>
    </p:spTree>
    <p:extLst>
      <p:ext uri="{BB962C8B-B14F-4D97-AF65-F5344CB8AC3E}">
        <p14:creationId xmlns:p14="http://schemas.microsoft.com/office/powerpoint/2010/main" val="314691254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199A02D6-0D27-4F95-A04B-4F3438F69971}"/>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646331"/>
          </a:xfrm>
          <a:prstGeom prst="rect">
            <a:avLst/>
          </a:prstGeom>
        </p:spPr>
        <p:txBody>
          <a:bodyPr wrap="square">
            <a:spAutoFit/>
          </a:bodyPr>
          <a:lstStyle/>
          <a:p>
            <a:pPr lvl="0">
              <a:spcAft>
                <a:spcPts val="600"/>
              </a:spcAft>
            </a:pPr>
            <a:r>
              <a:rPr lang="en-GB"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your most recent job title and click </a:t>
            </a:r>
            <a:r>
              <a:rPr lang="en-GB"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‘Continue.’</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rgbClr val="2867B2"/>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2867B2"/>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rgbClr val="2867B2"/>
                    </a:solidFill>
                    <a:latin typeface="Tahoma" panose="020B0604030504040204" pitchFamily="34" charset="0"/>
                    <a:ea typeface="Tahoma" panose="020B0604030504040204" pitchFamily="34" charset="0"/>
                    <a:cs typeface="Tahoma" panose="020B0604030504040204" pitchFamily="34" charset="0"/>
                  </a:rPr>
                  <a:t>4</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9CED13C3-BF68-2671-7E52-D2FA8E1E8536}"/>
              </a:ext>
            </a:extLst>
          </p:cNvPr>
          <p:cNvPicPr>
            <a:picLocks noChangeAspect="1"/>
          </p:cNvPicPr>
          <p:nvPr/>
        </p:nvPicPr>
        <p:blipFill>
          <a:blip r:embed="rId2"/>
          <a:stretch>
            <a:fillRect/>
          </a:stretch>
        </p:blipFill>
        <p:spPr>
          <a:xfrm>
            <a:off x="4692943" y="1189636"/>
            <a:ext cx="6765681" cy="4296981"/>
          </a:xfrm>
          <a:prstGeom prst="rect">
            <a:avLst/>
          </a:prstGeom>
        </p:spPr>
      </p:pic>
    </p:spTree>
    <p:extLst>
      <p:ext uri="{BB962C8B-B14F-4D97-AF65-F5344CB8AC3E}">
        <p14:creationId xmlns:p14="http://schemas.microsoft.com/office/powerpoint/2010/main" val="1796662640"/>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199A02D6-0D27-4F95-A04B-4F3438F69971}"/>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646331"/>
          </a:xfrm>
          <a:prstGeom prst="rect">
            <a:avLst/>
          </a:prstGeom>
        </p:spPr>
        <p:txBody>
          <a:bodyPr wrap="square">
            <a:spAutoFit/>
          </a:bodyPr>
          <a:lstStyle/>
          <a:p>
            <a:pPr lvl="0">
              <a:spcAft>
                <a:spcPts val="600"/>
              </a:spcAft>
            </a:pPr>
            <a:r>
              <a:rPr lang="en-GB"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More spaces will appear. Fill these in and click </a:t>
            </a:r>
            <a:r>
              <a:rPr lang="en-GB"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‘Continue’</a:t>
            </a:r>
            <a:r>
              <a:rPr lang="en-GB"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rgbClr val="2867B2"/>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2867B2"/>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rgbClr val="2867B2"/>
                    </a:solidFill>
                    <a:latin typeface="Tahoma" panose="020B0604030504040204" pitchFamily="34" charset="0"/>
                    <a:ea typeface="Tahoma" panose="020B0604030504040204" pitchFamily="34" charset="0"/>
                    <a:cs typeface="Tahoma" panose="020B0604030504040204" pitchFamily="34" charset="0"/>
                  </a:rPr>
                  <a:t>5</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4F991AAB-BD77-5FF0-400D-1865CE7F7AAF}"/>
              </a:ext>
            </a:extLst>
          </p:cNvPr>
          <p:cNvPicPr>
            <a:picLocks noChangeAspect="1"/>
          </p:cNvPicPr>
          <p:nvPr/>
        </p:nvPicPr>
        <p:blipFill>
          <a:blip r:embed="rId2"/>
          <a:stretch>
            <a:fillRect/>
          </a:stretch>
        </p:blipFill>
        <p:spPr>
          <a:xfrm>
            <a:off x="4964134" y="671376"/>
            <a:ext cx="6496487" cy="5515247"/>
          </a:xfrm>
          <a:prstGeom prst="rect">
            <a:avLst/>
          </a:prstGeom>
        </p:spPr>
      </p:pic>
    </p:spTree>
    <p:extLst>
      <p:ext uri="{BB962C8B-B14F-4D97-AF65-F5344CB8AC3E}">
        <p14:creationId xmlns:p14="http://schemas.microsoft.com/office/powerpoint/2010/main" val="49603691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199A02D6-0D27-4F95-A04B-4F3438F69971}"/>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646331"/>
          </a:xfrm>
          <a:prstGeom prst="rect">
            <a:avLst/>
          </a:prstGeom>
        </p:spPr>
        <p:txBody>
          <a:bodyPr wrap="square">
            <a:spAutoFit/>
          </a:bodyPr>
          <a:lstStyle/>
          <a:p>
            <a:pPr lvl="0">
              <a:spcAft>
                <a:spcPts val="600"/>
              </a:spcAft>
            </a:pPr>
            <a:r>
              <a:rPr lang="en-GB"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Confirm your email with the code sent to the address you provided.</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rgbClr val="2867B2"/>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2867B2"/>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rgbClr val="2867B2"/>
                    </a:solidFill>
                    <a:latin typeface="Tahoma" panose="020B0604030504040204" pitchFamily="34" charset="0"/>
                    <a:ea typeface="Tahoma" panose="020B0604030504040204" pitchFamily="34" charset="0"/>
                    <a:cs typeface="Tahoma" panose="020B0604030504040204" pitchFamily="34" charset="0"/>
                  </a:rPr>
                  <a:t>6</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D718B6C6-BD8C-463A-E03A-9BC33B807575}"/>
              </a:ext>
            </a:extLst>
          </p:cNvPr>
          <p:cNvPicPr>
            <a:picLocks noChangeAspect="1"/>
          </p:cNvPicPr>
          <p:nvPr/>
        </p:nvPicPr>
        <p:blipFill>
          <a:blip r:embed="rId2"/>
          <a:stretch>
            <a:fillRect/>
          </a:stretch>
        </p:blipFill>
        <p:spPr>
          <a:xfrm>
            <a:off x="5376142" y="1132123"/>
            <a:ext cx="6199025" cy="4813481"/>
          </a:xfrm>
          <a:prstGeom prst="rect">
            <a:avLst/>
          </a:prstGeom>
        </p:spPr>
      </p:pic>
    </p:spTree>
    <p:extLst>
      <p:ext uri="{BB962C8B-B14F-4D97-AF65-F5344CB8AC3E}">
        <p14:creationId xmlns:p14="http://schemas.microsoft.com/office/powerpoint/2010/main" val="18091716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199A02D6-0D27-4F95-A04B-4F3438F69971}"/>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923330"/>
          </a:xfrm>
          <a:prstGeom prst="rect">
            <a:avLst/>
          </a:prstGeom>
        </p:spPr>
        <p:txBody>
          <a:bodyPr wrap="square">
            <a:spAutoFit/>
          </a:bodyPr>
          <a:lstStyle/>
          <a:p>
            <a:pPr lvl="0">
              <a:spcAft>
                <a:spcPts val="600"/>
              </a:spcAft>
            </a:pPr>
            <a:r>
              <a:rPr lang="en-GB"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Check the appropriate box about whether you are looking for a job. Then click </a:t>
            </a:r>
            <a:r>
              <a:rPr lang="en-GB"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‘Next’</a:t>
            </a:r>
            <a:r>
              <a:rPr lang="en-GB"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rgbClr val="2867B2"/>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2867B2"/>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rgbClr val="2867B2"/>
                    </a:solidFill>
                    <a:latin typeface="Tahoma" panose="020B0604030504040204" pitchFamily="34" charset="0"/>
                    <a:ea typeface="Tahoma" panose="020B0604030504040204" pitchFamily="34" charset="0"/>
                    <a:cs typeface="Tahoma" panose="020B0604030504040204" pitchFamily="34" charset="0"/>
                  </a:rPr>
                  <a:t>7</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CAB1E33B-B6DC-EBAE-A4B4-ACF558554528}"/>
              </a:ext>
            </a:extLst>
          </p:cNvPr>
          <p:cNvPicPr>
            <a:picLocks noChangeAspect="1"/>
          </p:cNvPicPr>
          <p:nvPr/>
        </p:nvPicPr>
        <p:blipFill>
          <a:blip r:embed="rId2"/>
          <a:stretch>
            <a:fillRect/>
          </a:stretch>
        </p:blipFill>
        <p:spPr>
          <a:xfrm>
            <a:off x="4270375" y="456837"/>
            <a:ext cx="7162800" cy="5918200"/>
          </a:xfrm>
          <a:prstGeom prst="rect">
            <a:avLst/>
          </a:prstGeom>
        </p:spPr>
      </p:pic>
    </p:spTree>
    <p:extLst>
      <p:ext uri="{BB962C8B-B14F-4D97-AF65-F5344CB8AC3E}">
        <p14:creationId xmlns:p14="http://schemas.microsoft.com/office/powerpoint/2010/main" val="38933814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A95BB17-E044-4EBB-8606-81EC5B2C640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3165160"/>
            <a:chOff x="377306" y="1323175"/>
            <a:chExt cx="4207394" cy="1958482"/>
          </a:xfrm>
        </p:grpSpPr>
        <p:sp>
          <p:nvSpPr>
            <p:cNvPr id="22" name="Rectangle 21">
              <a:extLst>
                <a:ext uri="{FF2B5EF4-FFF2-40B4-BE49-F238E27FC236}">
                  <a16:creationId xmlns:a16="http://schemas.microsoft.com/office/drawing/2014/main" id="{289B6A26-8071-44EF-93A7-4779A6D71AC5}"/>
                </a:ext>
              </a:extLst>
            </p:cNvPr>
            <p:cNvSpPr/>
            <p:nvPr/>
          </p:nvSpPr>
          <p:spPr>
            <a:xfrm>
              <a:off x="447403" y="2538939"/>
              <a:ext cx="4137297" cy="742718"/>
            </a:xfrm>
            <a:prstGeom prst="rect">
              <a:avLst/>
            </a:prstGeom>
          </p:spPr>
          <p:txBody>
            <a:bodyPr wrap="square">
              <a:spAutoFit/>
            </a:bodyPr>
            <a:lstStyle/>
            <a:p>
              <a:pPr lvl="0"/>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Determine if your business is already on Google Business Profile. If so, choose it, or choose ‘None of these’ and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‘Next’</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071309"/>
              <a:chOff x="377306" y="1323175"/>
              <a:chExt cx="3994669" cy="1071309"/>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027081"/>
                <a:chOff x="377306" y="1323175"/>
                <a:chExt cx="3235596" cy="1027081"/>
              </a:xfrm>
            </p:grpSpPr>
            <p:sp>
              <p:nvSpPr>
                <p:cNvPr id="26" name="Rectangle 25">
                  <a:extLst>
                    <a:ext uri="{FF2B5EF4-FFF2-40B4-BE49-F238E27FC236}">
                      <a16:creationId xmlns:a16="http://schemas.microsoft.com/office/drawing/2014/main" id="{8EE41720-2150-4381-A2F4-CE78BC57215E}"/>
                    </a:ext>
                  </a:extLst>
                </p:cNvPr>
                <p:cNvSpPr/>
                <p:nvPr/>
              </p:nvSpPr>
              <p:spPr>
                <a:xfrm>
                  <a:off x="1183262" y="1765481"/>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895071"/>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5</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394484"/>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9295D199-E637-634D-B7A9-A6B868671365}"/>
              </a:ext>
            </a:extLst>
          </p:cNvPr>
          <p:cNvPicPr>
            <a:picLocks noChangeAspect="1"/>
          </p:cNvPicPr>
          <p:nvPr/>
        </p:nvPicPr>
        <p:blipFill>
          <a:blip r:embed="rId2"/>
          <a:stretch>
            <a:fillRect/>
          </a:stretch>
        </p:blipFill>
        <p:spPr>
          <a:xfrm>
            <a:off x="5651321" y="842269"/>
            <a:ext cx="6355708" cy="5570039"/>
          </a:xfrm>
          <a:prstGeom prst="rect">
            <a:avLst/>
          </a:prstGeom>
        </p:spPr>
      </p:pic>
    </p:spTree>
    <p:extLst>
      <p:ext uri="{BB962C8B-B14F-4D97-AF65-F5344CB8AC3E}">
        <p14:creationId xmlns:p14="http://schemas.microsoft.com/office/powerpoint/2010/main" val="169111686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199A02D6-0D27-4F95-A04B-4F3438F69971}"/>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1477328"/>
          </a:xfrm>
          <a:prstGeom prst="rect">
            <a:avLst/>
          </a:prstGeom>
        </p:spPr>
        <p:txBody>
          <a:bodyPr wrap="square">
            <a:spAutoFit/>
          </a:bodyPr>
          <a:lstStyle/>
          <a:p>
            <a:pPr lvl="0">
              <a:spcAft>
                <a:spcPts val="600"/>
              </a:spcAft>
            </a:pPr>
            <a:r>
              <a:rPr lang="en-GB"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You have the opportunity to connect with people LinkedIn thinks may be a good fit. Click </a:t>
            </a:r>
            <a:r>
              <a:rPr lang="en-GB"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‘Connect’</a:t>
            </a:r>
            <a:r>
              <a:rPr lang="en-GB"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under people you would like to network with or choose </a:t>
            </a:r>
            <a:r>
              <a:rPr lang="en-GB"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‘Skip for now.</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endParaRPr lang="en-GB"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rgbClr val="2867B2"/>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2867B2"/>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rgbClr val="2867B2"/>
                    </a:solidFill>
                    <a:latin typeface="Tahoma" panose="020B0604030504040204" pitchFamily="34" charset="0"/>
                    <a:ea typeface="Tahoma" panose="020B0604030504040204" pitchFamily="34" charset="0"/>
                    <a:cs typeface="Tahoma" panose="020B0604030504040204" pitchFamily="34" charset="0"/>
                  </a:rPr>
                  <a:t>8</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3D5089EE-EE91-FEFE-1961-8D9C5983BB2A}"/>
              </a:ext>
            </a:extLst>
          </p:cNvPr>
          <p:cNvPicPr>
            <a:picLocks noChangeAspect="1"/>
          </p:cNvPicPr>
          <p:nvPr/>
        </p:nvPicPr>
        <p:blipFill>
          <a:blip r:embed="rId2"/>
          <a:stretch>
            <a:fillRect/>
          </a:stretch>
        </p:blipFill>
        <p:spPr>
          <a:xfrm>
            <a:off x="5301343" y="1015527"/>
            <a:ext cx="6067300" cy="5119914"/>
          </a:xfrm>
          <a:prstGeom prst="rect">
            <a:avLst/>
          </a:prstGeom>
        </p:spPr>
      </p:pic>
    </p:spTree>
    <p:extLst>
      <p:ext uri="{BB962C8B-B14F-4D97-AF65-F5344CB8AC3E}">
        <p14:creationId xmlns:p14="http://schemas.microsoft.com/office/powerpoint/2010/main" val="218806088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199A02D6-0D27-4F95-A04B-4F3438F69971}"/>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646331"/>
          </a:xfrm>
          <a:prstGeom prst="rect">
            <a:avLst/>
          </a:prstGeom>
        </p:spPr>
        <p:txBody>
          <a:bodyPr wrap="square">
            <a:spAutoFit/>
          </a:bodyPr>
          <a:lstStyle/>
          <a:p>
            <a:pPr lvl="0">
              <a:spcAft>
                <a:spcPts val="600"/>
              </a:spcAft>
            </a:pPr>
            <a:r>
              <a:rPr lang="en-CA"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You can add photos and click </a:t>
            </a:r>
            <a:r>
              <a:rPr lang="en-CA"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‘Add photo’ </a:t>
            </a:r>
            <a:r>
              <a:rPr lang="en-CA"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or choose </a:t>
            </a:r>
            <a:r>
              <a:rPr lang="en-CA"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‘Skip.’</a:t>
            </a:r>
            <a:endParaRPr lang="en-GB"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rgbClr val="2867B2"/>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2867B2"/>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rgbClr val="2867B2"/>
                    </a:solidFill>
                    <a:latin typeface="Tahoma" panose="020B0604030504040204" pitchFamily="34" charset="0"/>
                    <a:ea typeface="Tahoma" panose="020B0604030504040204" pitchFamily="34" charset="0"/>
                    <a:cs typeface="Tahoma" panose="020B0604030504040204" pitchFamily="34" charset="0"/>
                  </a:rPr>
                  <a:t>9</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162F04FE-360A-75D0-3C41-62C72726C10C}"/>
              </a:ext>
            </a:extLst>
          </p:cNvPr>
          <p:cNvPicPr>
            <a:picLocks noChangeAspect="1"/>
          </p:cNvPicPr>
          <p:nvPr/>
        </p:nvPicPr>
        <p:blipFill>
          <a:blip r:embed="rId2"/>
          <a:stretch>
            <a:fillRect/>
          </a:stretch>
        </p:blipFill>
        <p:spPr>
          <a:xfrm>
            <a:off x="6477000" y="476250"/>
            <a:ext cx="3810000" cy="5905500"/>
          </a:xfrm>
          <a:prstGeom prst="rect">
            <a:avLst/>
          </a:prstGeom>
        </p:spPr>
      </p:pic>
    </p:spTree>
    <p:extLst>
      <p:ext uri="{BB962C8B-B14F-4D97-AF65-F5344CB8AC3E}">
        <p14:creationId xmlns:p14="http://schemas.microsoft.com/office/powerpoint/2010/main" val="52959102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199A02D6-0D27-4F95-A04B-4F3438F69971}"/>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923330"/>
          </a:xfrm>
          <a:prstGeom prst="rect">
            <a:avLst/>
          </a:prstGeom>
        </p:spPr>
        <p:txBody>
          <a:bodyPr wrap="square">
            <a:spAutoFit/>
          </a:bodyPr>
          <a:lstStyle/>
          <a:p>
            <a:pPr lvl="0">
              <a:spcAft>
                <a:spcPts val="600"/>
              </a:spcAft>
            </a:pPr>
            <a:r>
              <a:rPr lang="en-CA"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You can then scan the QR code with your phone to get the app, or choose </a:t>
            </a:r>
            <a:r>
              <a:rPr lang="en-CA"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‘Next.’</a:t>
            </a:r>
            <a:endParaRPr lang="en-GB"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859907" y="1967925"/>
                <a:ext cx="1312288" cy="584775"/>
              </a:xfrm>
              <a:prstGeom prst="rect">
                <a:avLst/>
              </a:prstGeom>
            </p:spPr>
            <p:txBody>
              <a:bodyPr wrap="square">
                <a:spAutoFit/>
              </a:bodyPr>
              <a:lstStyle/>
              <a:p>
                <a:pPr lvl="0"/>
                <a:r>
                  <a:rPr lang="en-US" sz="3200" b="1" dirty="0">
                    <a:solidFill>
                      <a:srgbClr val="2867B2"/>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2867B2"/>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rgbClr val="2867B2"/>
                    </a:solidFill>
                    <a:latin typeface="Tahoma" panose="020B0604030504040204" pitchFamily="34" charset="0"/>
                    <a:ea typeface="Tahoma" panose="020B0604030504040204" pitchFamily="34" charset="0"/>
                    <a:cs typeface="Tahoma" panose="020B0604030504040204" pitchFamily="34" charset="0"/>
                  </a:rPr>
                  <a:t>10</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7F56BC66-E0C2-D51C-8428-B3C69B620F18}"/>
              </a:ext>
            </a:extLst>
          </p:cNvPr>
          <p:cNvPicPr>
            <a:picLocks noChangeAspect="1"/>
          </p:cNvPicPr>
          <p:nvPr/>
        </p:nvPicPr>
        <p:blipFill>
          <a:blip r:embed="rId2"/>
          <a:stretch>
            <a:fillRect/>
          </a:stretch>
        </p:blipFill>
        <p:spPr>
          <a:xfrm>
            <a:off x="5893744" y="666750"/>
            <a:ext cx="4508500" cy="5524500"/>
          </a:xfrm>
          <a:prstGeom prst="rect">
            <a:avLst/>
          </a:prstGeom>
        </p:spPr>
      </p:pic>
    </p:spTree>
    <p:extLst>
      <p:ext uri="{BB962C8B-B14F-4D97-AF65-F5344CB8AC3E}">
        <p14:creationId xmlns:p14="http://schemas.microsoft.com/office/powerpoint/2010/main" val="395215035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199A02D6-0D27-4F95-A04B-4F3438F69971}"/>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923330"/>
          </a:xfrm>
          <a:prstGeom prst="rect">
            <a:avLst/>
          </a:prstGeom>
        </p:spPr>
        <p:txBody>
          <a:bodyPr wrap="square">
            <a:spAutoFit/>
          </a:bodyPr>
          <a:lstStyle/>
          <a:p>
            <a:pPr lvl="0">
              <a:spcAft>
                <a:spcPts val="600"/>
              </a:spcAft>
            </a:pPr>
            <a:r>
              <a:rPr lang="en-CA"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You can then choose other people or businesses to connect with. Then click </a:t>
            </a:r>
            <a:r>
              <a:rPr lang="en-CA"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‘Finish.’</a:t>
            </a:r>
            <a:endParaRPr lang="en-GB"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859907" y="1967925"/>
                <a:ext cx="1312288" cy="584775"/>
              </a:xfrm>
              <a:prstGeom prst="rect">
                <a:avLst/>
              </a:prstGeom>
            </p:spPr>
            <p:txBody>
              <a:bodyPr wrap="square">
                <a:spAutoFit/>
              </a:bodyPr>
              <a:lstStyle/>
              <a:p>
                <a:pPr lvl="0"/>
                <a:r>
                  <a:rPr lang="en-US" sz="3200" b="1" dirty="0">
                    <a:solidFill>
                      <a:srgbClr val="2867B2"/>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2867B2"/>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rgbClr val="2867B2"/>
                    </a:solidFill>
                    <a:latin typeface="Tahoma" panose="020B0604030504040204" pitchFamily="34" charset="0"/>
                    <a:ea typeface="Tahoma" panose="020B0604030504040204" pitchFamily="34" charset="0"/>
                    <a:cs typeface="Tahoma" panose="020B0604030504040204" pitchFamily="34" charset="0"/>
                  </a:rPr>
                  <a:t>11</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5FCD31DD-5C6D-FADB-B844-2397F73122BE}"/>
              </a:ext>
            </a:extLst>
          </p:cNvPr>
          <p:cNvPicPr>
            <a:picLocks noChangeAspect="1"/>
          </p:cNvPicPr>
          <p:nvPr/>
        </p:nvPicPr>
        <p:blipFill>
          <a:blip r:embed="rId2"/>
          <a:stretch>
            <a:fillRect/>
          </a:stretch>
        </p:blipFill>
        <p:spPr>
          <a:xfrm>
            <a:off x="6308725" y="594818"/>
            <a:ext cx="4274504" cy="5668364"/>
          </a:xfrm>
          <a:prstGeom prst="rect">
            <a:avLst/>
          </a:prstGeom>
        </p:spPr>
      </p:pic>
    </p:spTree>
    <p:extLst>
      <p:ext uri="{BB962C8B-B14F-4D97-AF65-F5344CB8AC3E}">
        <p14:creationId xmlns:p14="http://schemas.microsoft.com/office/powerpoint/2010/main" val="155079107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199A02D6-0D27-4F95-A04B-4F3438F69971}"/>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867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1200329"/>
          </a:xfrm>
          <a:prstGeom prst="rect">
            <a:avLst/>
          </a:prstGeom>
        </p:spPr>
        <p:txBody>
          <a:bodyPr wrap="square">
            <a:spAutoFit/>
          </a:bodyPr>
          <a:lstStyle/>
          <a:p>
            <a:pPr lvl="0">
              <a:spcAft>
                <a:spcPts val="600"/>
              </a:spcAft>
            </a:pPr>
            <a:r>
              <a:rPr lang="en-CA"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You will then be taken to your page. You can update your profile, view analytics, or post a video, photo, or article.</a:t>
            </a:r>
            <a:endParaRPr lang="en-GB"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859907" y="1967925"/>
                <a:ext cx="1312288" cy="584775"/>
              </a:xfrm>
              <a:prstGeom prst="rect">
                <a:avLst/>
              </a:prstGeom>
            </p:spPr>
            <p:txBody>
              <a:bodyPr wrap="square">
                <a:spAutoFit/>
              </a:bodyPr>
              <a:lstStyle/>
              <a:p>
                <a:pPr lvl="0"/>
                <a:r>
                  <a:rPr lang="en-US" sz="3200" b="1" dirty="0">
                    <a:solidFill>
                      <a:srgbClr val="2867B2"/>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2867B2"/>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rgbClr val="2867B2"/>
                    </a:solidFill>
                    <a:latin typeface="Tahoma" panose="020B0604030504040204" pitchFamily="34" charset="0"/>
                    <a:ea typeface="Tahoma" panose="020B0604030504040204" pitchFamily="34" charset="0"/>
                    <a:cs typeface="Tahoma" panose="020B0604030504040204" pitchFamily="34" charset="0"/>
                  </a:rPr>
                  <a:t>12</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731EDE48-BF88-8C4B-FB11-C8505B20B4A5}"/>
              </a:ext>
            </a:extLst>
          </p:cNvPr>
          <p:cNvPicPr>
            <a:picLocks noChangeAspect="1"/>
          </p:cNvPicPr>
          <p:nvPr/>
        </p:nvPicPr>
        <p:blipFill>
          <a:blip r:embed="rId2"/>
          <a:stretch>
            <a:fillRect/>
          </a:stretch>
        </p:blipFill>
        <p:spPr>
          <a:xfrm>
            <a:off x="7002484" y="1060450"/>
            <a:ext cx="3556000" cy="4737100"/>
          </a:xfrm>
          <a:prstGeom prst="rect">
            <a:avLst/>
          </a:prstGeom>
        </p:spPr>
      </p:pic>
    </p:spTree>
    <p:extLst>
      <p:ext uri="{BB962C8B-B14F-4D97-AF65-F5344CB8AC3E}">
        <p14:creationId xmlns:p14="http://schemas.microsoft.com/office/powerpoint/2010/main" val="284075471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Icon&#10;&#10;Description automatically generated">
            <a:extLst>
              <a:ext uri="{FF2B5EF4-FFF2-40B4-BE49-F238E27FC236}">
                <a16:creationId xmlns:a16="http://schemas.microsoft.com/office/drawing/2014/main" id="{38D19DD1-895E-7B41-84DD-2CC1FC8097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2191" y="1384217"/>
            <a:ext cx="4807618" cy="3169067"/>
          </a:xfrm>
          <a:prstGeom prst="rect">
            <a:avLst/>
          </a:prstGeom>
        </p:spPr>
      </p:pic>
      <p:sp>
        <p:nvSpPr>
          <p:cNvPr id="13" name="TextBox 12">
            <a:extLst>
              <a:ext uri="{FF2B5EF4-FFF2-40B4-BE49-F238E27FC236}">
                <a16:creationId xmlns:a16="http://schemas.microsoft.com/office/drawing/2014/main" id="{FF6B56EF-7DB1-5540-BECD-B6B59497D37B}"/>
              </a:ext>
            </a:extLst>
          </p:cNvPr>
          <p:cNvSpPr txBox="1"/>
          <p:nvPr/>
        </p:nvSpPr>
        <p:spPr>
          <a:xfrm>
            <a:off x="3951823" y="4588042"/>
            <a:ext cx="4288353" cy="646331"/>
          </a:xfrm>
          <a:prstGeom prst="rect">
            <a:avLst/>
          </a:prstGeom>
          <a:noFill/>
        </p:spPr>
        <p:txBody>
          <a:bodyPr wrap="none" rtlCol="0">
            <a:spAutoFit/>
          </a:bodyPr>
          <a:lstStyle/>
          <a:p>
            <a:r>
              <a:rPr lang="en-US" sz="3600" b="1" dirty="0">
                <a:latin typeface="Helvetica" pitchFamily="2" charset="0"/>
              </a:rPr>
              <a:t>Meta For Business</a:t>
            </a:r>
          </a:p>
        </p:txBody>
      </p:sp>
      <p:sp>
        <p:nvSpPr>
          <p:cNvPr id="15" name="TextBox 14">
            <a:extLst>
              <a:ext uri="{FF2B5EF4-FFF2-40B4-BE49-F238E27FC236}">
                <a16:creationId xmlns:a16="http://schemas.microsoft.com/office/drawing/2014/main" id="{C301CB24-2DAC-B04A-BC5A-82C1DC6A0451}"/>
              </a:ext>
            </a:extLst>
          </p:cNvPr>
          <p:cNvSpPr txBox="1"/>
          <p:nvPr/>
        </p:nvSpPr>
        <p:spPr>
          <a:xfrm>
            <a:off x="5109863" y="5234373"/>
            <a:ext cx="1972271" cy="369332"/>
          </a:xfrm>
          <a:prstGeom prst="rect">
            <a:avLst/>
          </a:prstGeom>
          <a:noFill/>
        </p:spPr>
        <p:txBody>
          <a:bodyPr wrap="none" rtlCol="0">
            <a:spAutoFit/>
          </a:bodyPr>
          <a:lstStyle/>
          <a:p>
            <a:r>
              <a:rPr lang="en-US" dirty="0"/>
              <a:t>Formerly Facebook</a:t>
            </a:r>
          </a:p>
        </p:txBody>
      </p:sp>
    </p:spTree>
    <p:extLst>
      <p:ext uri="{BB962C8B-B14F-4D97-AF65-F5344CB8AC3E}">
        <p14:creationId xmlns:p14="http://schemas.microsoft.com/office/powerpoint/2010/main" val="187761902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501D40CA-0568-4846-B7C2-86A8D1DEEE71}"/>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1477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a:xfrm>
            <a:off x="545191" y="332138"/>
            <a:ext cx="5349172" cy="544162"/>
          </a:xfrm>
        </p:spPr>
        <p:txBody>
          <a:bodyPr>
            <a:normAutofit/>
          </a:bodyPr>
          <a:lstStyle/>
          <a:p>
            <a:r>
              <a:rPr lang="en-IN" dirty="0">
                <a:solidFill>
                  <a:schemeClr val="bg1"/>
                </a:solidFill>
              </a:rPr>
              <a:t>META FOR BUSINESS</a:t>
            </a:r>
          </a:p>
        </p:txBody>
      </p:sp>
      <p:sp>
        <p:nvSpPr>
          <p:cNvPr id="9" name="Rectangle 8">
            <a:extLst>
              <a:ext uri="{FF2B5EF4-FFF2-40B4-BE49-F238E27FC236}">
                <a16:creationId xmlns:a16="http://schemas.microsoft.com/office/drawing/2014/main" id="{642456D3-43EE-41B4-B430-6409D6A3F4D4}"/>
              </a:ext>
            </a:extLst>
          </p:cNvPr>
          <p:cNvSpPr/>
          <p:nvPr/>
        </p:nvSpPr>
        <p:spPr>
          <a:xfrm>
            <a:off x="447404" y="1189636"/>
            <a:ext cx="4035696" cy="5016758"/>
          </a:xfrm>
          <a:prstGeom prst="rect">
            <a:avLst/>
          </a:prstGeom>
        </p:spPr>
        <p:txBody>
          <a:bodyPr wrap="square">
            <a:spAutoFit/>
          </a:bodyPr>
          <a:lstStyle/>
          <a:p>
            <a:pPr lvl="0"/>
            <a:r>
              <a:rPr lang="en-IN" sz="1600" b="1" dirty="0">
                <a:solidFill>
                  <a:schemeClr val="bg1"/>
                </a:solidFill>
                <a:latin typeface="Arial" panose="020B0604020202020204" pitchFamily="34" charset="0"/>
                <a:ea typeface="Tahoma" panose="020B0604030504040204" pitchFamily="34" charset="0"/>
                <a:cs typeface="Arial" panose="020B0604020202020204" pitchFamily="34" charset="0"/>
              </a:rPr>
              <a:t>Meta for Business, </a:t>
            </a:r>
            <a:r>
              <a:rPr lang="en-IN" sz="1600" dirty="0">
                <a:solidFill>
                  <a:schemeClr val="bg1"/>
                </a:solidFill>
                <a:latin typeface="Arial" panose="020B0604020202020204" pitchFamily="34" charset="0"/>
                <a:ea typeface="Tahoma" panose="020B0604030504040204" pitchFamily="34" charset="0"/>
                <a:cs typeface="Arial" panose="020B0604020202020204" pitchFamily="34" charset="0"/>
              </a:rPr>
              <a:t>formerly Facebook, lets you gather as many fans as you want. It also provides a way to interact with a large scale of customers.  You can set up </a:t>
            </a:r>
            <a:r>
              <a:rPr lang="en-IN" sz="1600" b="1" dirty="0">
                <a:solidFill>
                  <a:schemeClr val="bg1"/>
                </a:solidFill>
                <a:latin typeface="Arial" panose="020B0604020202020204" pitchFamily="34" charset="0"/>
                <a:ea typeface="Tahoma" panose="020B0604030504040204" pitchFamily="34" charset="0"/>
                <a:cs typeface="Arial" panose="020B0604020202020204" pitchFamily="34" charset="0"/>
              </a:rPr>
              <a:t>Facebook Page </a:t>
            </a:r>
            <a:r>
              <a:rPr lang="en-IN" sz="1600" dirty="0">
                <a:solidFill>
                  <a:schemeClr val="bg1"/>
                </a:solidFill>
                <a:latin typeface="Arial" panose="020B0604020202020204" pitchFamily="34" charset="0"/>
                <a:ea typeface="Tahoma" panose="020B0604030504040204" pitchFamily="34" charset="0"/>
                <a:cs typeface="Arial" panose="020B0604020202020204" pitchFamily="34" charset="0"/>
              </a:rPr>
              <a:t>links on all of your business’s online media outlets, which lets online users go to the fan page and directly interact with your company. </a:t>
            </a:r>
          </a:p>
          <a:p>
            <a:pPr lvl="0"/>
            <a:r>
              <a:rPr lang="en-IN" sz="1600" dirty="0">
                <a:solidFill>
                  <a:schemeClr val="bg1"/>
                </a:solidFill>
                <a:latin typeface="Arial" panose="020B0604020202020204" pitchFamily="34" charset="0"/>
                <a:ea typeface="Tahoma" panose="020B0604030504040204" pitchFamily="34" charset="0"/>
                <a:cs typeface="Arial" panose="020B0604020202020204" pitchFamily="34" charset="0"/>
              </a:rPr>
              <a:t>This increases your SERPs presence, as well as increasing customer participation and brand recognition. </a:t>
            </a:r>
          </a:p>
          <a:p>
            <a:pPr lvl="0"/>
            <a:endParaRPr lang="en-IN" sz="1600" dirty="0">
              <a:solidFill>
                <a:schemeClr val="bg1"/>
              </a:solidFill>
              <a:latin typeface="Arial" panose="020B0604020202020204" pitchFamily="34" charset="0"/>
              <a:ea typeface="Tahoma" panose="020B0604030504040204" pitchFamily="34" charset="0"/>
              <a:cs typeface="Arial" panose="020B0604020202020204" pitchFamily="34" charset="0"/>
            </a:endParaRPr>
          </a:p>
          <a:p>
            <a:r>
              <a:rPr lang="en-US" sz="1600" dirty="0">
                <a:solidFill>
                  <a:schemeClr val="bg1"/>
                </a:solidFill>
                <a:latin typeface="Arial" panose="020B0604020202020204" pitchFamily="34" charset="0"/>
                <a:cs typeface="Arial" panose="020B0604020202020204" pitchFamily="34" charset="0"/>
              </a:rPr>
              <a:t>To start creating a </a:t>
            </a:r>
            <a:r>
              <a:rPr lang="en-US" sz="1600" b="1" dirty="0">
                <a:solidFill>
                  <a:schemeClr val="bg1"/>
                </a:solidFill>
                <a:latin typeface="Arial" panose="020B0604020202020204" pitchFamily="34" charset="0"/>
                <a:cs typeface="Arial" panose="020B0604020202020204" pitchFamily="34" charset="0"/>
              </a:rPr>
              <a:t>Meta for Business Page </a:t>
            </a:r>
            <a:r>
              <a:rPr lang="en-US" sz="1600" dirty="0">
                <a:solidFill>
                  <a:schemeClr val="bg1"/>
                </a:solidFill>
                <a:latin typeface="Arial" panose="020B0604020202020204" pitchFamily="34" charset="0"/>
                <a:cs typeface="Arial" panose="020B0604020202020204" pitchFamily="34" charset="0"/>
              </a:rPr>
              <a:t>go to: </a:t>
            </a:r>
            <a:r>
              <a:rPr lang="en-US" sz="1600" b="1" dirty="0">
                <a:solidFill>
                  <a:schemeClr val="bg1"/>
                </a:solidFill>
                <a:latin typeface="Arial" panose="020B0604020202020204" pitchFamily="34" charset="0"/>
                <a:cs typeface="Arial" panose="020B0604020202020204" pitchFamily="34" charset="0"/>
              </a:rPr>
              <a:t>https://</a:t>
            </a:r>
            <a:r>
              <a:rPr lang="en-US" sz="1600" b="1" dirty="0" err="1">
                <a:solidFill>
                  <a:schemeClr val="bg1"/>
                </a:solidFill>
                <a:latin typeface="Arial" panose="020B0604020202020204" pitchFamily="34" charset="0"/>
                <a:cs typeface="Arial" panose="020B0604020202020204" pitchFamily="34" charset="0"/>
              </a:rPr>
              <a:t>www.facebook.com</a:t>
            </a:r>
            <a:r>
              <a:rPr lang="en-US" sz="1600" b="1" dirty="0">
                <a:solidFill>
                  <a:schemeClr val="bg1"/>
                </a:solidFill>
                <a:latin typeface="Arial" panose="020B0604020202020204" pitchFamily="34" charset="0"/>
                <a:cs typeface="Arial" panose="020B0604020202020204" pitchFamily="34" charset="0"/>
              </a:rPr>
              <a:t>/business/pages </a:t>
            </a:r>
            <a:r>
              <a:rPr lang="en-US" sz="1600" dirty="0">
                <a:solidFill>
                  <a:schemeClr val="bg1"/>
                </a:solidFill>
                <a:latin typeface="Arial" panose="020B0604020202020204" pitchFamily="34" charset="0"/>
                <a:cs typeface="Arial" panose="020B0604020202020204" pitchFamily="34" charset="0"/>
              </a:rPr>
              <a:t>and click on </a:t>
            </a:r>
            <a:r>
              <a:rPr lang="en-US" sz="1600" b="1" dirty="0">
                <a:solidFill>
                  <a:schemeClr val="bg1"/>
                </a:solidFill>
                <a:latin typeface="Arial" panose="020B0604020202020204" pitchFamily="34" charset="0"/>
                <a:cs typeface="Arial" panose="020B0604020202020204" pitchFamily="34" charset="0"/>
              </a:rPr>
              <a:t>‘Create a Page’. </a:t>
            </a:r>
            <a:r>
              <a:rPr lang="en-US" sz="1600" dirty="0">
                <a:solidFill>
                  <a:schemeClr val="bg1"/>
                </a:solidFill>
                <a:latin typeface="Arial" panose="020B0604020202020204" pitchFamily="34" charset="0"/>
                <a:cs typeface="Arial" panose="020B0604020202020204" pitchFamily="34" charset="0"/>
              </a:rPr>
              <a:t>If you already have a personal Facebook page, you will be prompted to log in. If you don’t, you’ll have to create a personal Facebook profile first.</a:t>
            </a:r>
          </a:p>
        </p:txBody>
      </p:sp>
      <p:pic>
        <p:nvPicPr>
          <p:cNvPr id="3" name="Picture 2">
            <a:extLst>
              <a:ext uri="{FF2B5EF4-FFF2-40B4-BE49-F238E27FC236}">
                <a16:creationId xmlns:a16="http://schemas.microsoft.com/office/drawing/2014/main" id="{ECBB22F0-9D42-56C1-676C-3C3AAEA65AEA}"/>
              </a:ext>
            </a:extLst>
          </p:cNvPr>
          <p:cNvPicPr>
            <a:picLocks noChangeAspect="1"/>
          </p:cNvPicPr>
          <p:nvPr/>
        </p:nvPicPr>
        <p:blipFill>
          <a:blip r:embed="rId2"/>
          <a:stretch>
            <a:fillRect/>
          </a:stretch>
        </p:blipFill>
        <p:spPr>
          <a:xfrm>
            <a:off x="5556641" y="2533927"/>
            <a:ext cx="5601215" cy="2666446"/>
          </a:xfrm>
          <a:prstGeom prst="rect">
            <a:avLst/>
          </a:prstGeom>
        </p:spPr>
      </p:pic>
    </p:spTree>
    <p:extLst>
      <p:ext uri="{BB962C8B-B14F-4D97-AF65-F5344CB8AC3E}">
        <p14:creationId xmlns:p14="http://schemas.microsoft.com/office/powerpoint/2010/main" val="350547320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Shape 20">
            <a:extLst>
              <a:ext uri="{FF2B5EF4-FFF2-40B4-BE49-F238E27FC236}">
                <a16:creationId xmlns:a16="http://schemas.microsoft.com/office/drawing/2014/main" id="{B02AF20B-4FB7-4565-8DD1-CCFB0A53B69C}"/>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1477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p:txBody>
          <a:bodyPr/>
          <a:lstStyle/>
          <a:p>
            <a:r>
              <a:rPr lang="en-GB" dirty="0">
                <a:solidFill>
                  <a:schemeClr val="bg1"/>
                </a:solidFill>
              </a:rPr>
              <a:t>STEPS TO CREATING A FACEBOOK </a:t>
            </a:r>
            <a:br>
              <a:rPr lang="en-GB" dirty="0">
                <a:solidFill>
                  <a:schemeClr val="bg1"/>
                </a:solidFill>
              </a:rPr>
            </a:br>
            <a:r>
              <a:rPr lang="en-GB" dirty="0">
                <a:solidFill>
                  <a:schemeClr val="bg1"/>
                </a:solidFill>
              </a:rPr>
              <a:t>PAGE FOR YOUR BUSINESS</a:t>
            </a:r>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646331"/>
          </a:xfrm>
          <a:prstGeom prst="rect">
            <a:avLst/>
          </a:prstGeom>
        </p:spPr>
        <p:txBody>
          <a:bodyPr wrap="square">
            <a:spAutoFit/>
          </a:bodyPr>
          <a:lstStyle/>
          <a:p>
            <a:pPr>
              <a:spcAft>
                <a:spcPts val="600"/>
              </a:spcAft>
            </a:pP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Fill in basic details for your page and click </a:t>
            </a:r>
            <a:r>
              <a:rPr lang="en-GB" b="1" dirty="0">
                <a:solidFill>
                  <a:schemeClr val="bg1"/>
                </a:solidFill>
                <a:latin typeface="Arial" panose="020B0604020202020204" pitchFamily="34" charset="0"/>
                <a:ea typeface="Tahoma" panose="020B0604030504040204" pitchFamily="34" charset="0"/>
                <a:cs typeface="Arial" panose="020B0604020202020204" pitchFamily="34" charset="0"/>
              </a:rPr>
              <a:t>‘Create Page’</a:t>
            </a: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a:t>
            </a:r>
            <a:endParaRPr lang="en-IN"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A5F07291-88FF-AD21-0D46-0BC9499C2F7A}"/>
              </a:ext>
            </a:extLst>
          </p:cNvPr>
          <p:cNvPicPr>
            <a:picLocks noChangeAspect="1"/>
          </p:cNvPicPr>
          <p:nvPr/>
        </p:nvPicPr>
        <p:blipFill>
          <a:blip r:embed="rId3"/>
          <a:stretch>
            <a:fillRect/>
          </a:stretch>
        </p:blipFill>
        <p:spPr>
          <a:xfrm>
            <a:off x="5163416" y="1673916"/>
            <a:ext cx="6729819" cy="4190465"/>
          </a:xfrm>
          <a:prstGeom prst="rect">
            <a:avLst/>
          </a:prstGeom>
        </p:spPr>
      </p:pic>
    </p:spTree>
    <p:extLst>
      <p:ext uri="{BB962C8B-B14F-4D97-AF65-F5344CB8AC3E}">
        <p14:creationId xmlns:p14="http://schemas.microsoft.com/office/powerpoint/2010/main" val="308628208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C3A4AD50-C629-41AB-9609-F0A035130FB7}"/>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1477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p:txBody>
          <a:bodyPr/>
          <a:lstStyle/>
          <a:p>
            <a:r>
              <a:rPr lang="en-GB" dirty="0">
                <a:solidFill>
                  <a:schemeClr val="bg1"/>
                </a:solidFill>
              </a:rPr>
              <a:t>STEPS TO CREATING A FACEBOOK </a:t>
            </a:r>
            <a:br>
              <a:rPr lang="en-GB" dirty="0">
                <a:solidFill>
                  <a:schemeClr val="bg1"/>
                </a:solidFill>
              </a:rPr>
            </a:br>
            <a:r>
              <a:rPr lang="en-GB" dirty="0">
                <a:solidFill>
                  <a:schemeClr val="bg1"/>
                </a:solidFill>
              </a:rPr>
              <a:t>PAGE FOR YOUR BUSINESS</a:t>
            </a:r>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407786" y="1189636"/>
            <a:ext cx="4176914" cy="2092881"/>
            <a:chOff x="407786" y="1323175"/>
            <a:chExt cx="4176914"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646331"/>
            </a:xfrm>
            <a:prstGeom prst="rect">
              <a:avLst/>
            </a:prstGeom>
          </p:spPr>
          <p:txBody>
            <a:bodyPr wrap="square">
              <a:spAutoFit/>
            </a:bodyPr>
            <a:lstStyle/>
            <a:p>
              <a:pPr lvl="0"/>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Add contact and location details and click </a:t>
              </a:r>
              <a:r>
                <a:rPr lang="en-GB"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07786" y="1323175"/>
              <a:ext cx="3964189" cy="1446550"/>
              <a:chOff x="407786" y="1323175"/>
              <a:chExt cx="396418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07786" y="1323175"/>
                <a:ext cx="3235596" cy="1446550"/>
                <a:chOff x="40778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0778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4" name="Picture 3">
            <a:extLst>
              <a:ext uri="{FF2B5EF4-FFF2-40B4-BE49-F238E27FC236}">
                <a16:creationId xmlns:a16="http://schemas.microsoft.com/office/drawing/2014/main" id="{B3B7BD2C-C33A-742A-8121-E957EB91366F}"/>
              </a:ext>
            </a:extLst>
          </p:cNvPr>
          <p:cNvPicPr>
            <a:picLocks noChangeAspect="1"/>
          </p:cNvPicPr>
          <p:nvPr/>
        </p:nvPicPr>
        <p:blipFill>
          <a:blip r:embed="rId2"/>
          <a:stretch>
            <a:fillRect/>
          </a:stretch>
        </p:blipFill>
        <p:spPr>
          <a:xfrm>
            <a:off x="6503786" y="0"/>
            <a:ext cx="3950926" cy="6858000"/>
          </a:xfrm>
          <a:prstGeom prst="rect">
            <a:avLst/>
          </a:prstGeom>
        </p:spPr>
      </p:pic>
    </p:spTree>
    <p:extLst>
      <p:ext uri="{BB962C8B-B14F-4D97-AF65-F5344CB8AC3E}">
        <p14:creationId xmlns:p14="http://schemas.microsoft.com/office/powerpoint/2010/main" val="27538364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3E29F51-027E-4C8D-8DD4-3707B8459FCA}"/>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1477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923330"/>
          </a:xfrm>
          <a:prstGeom prst="rect">
            <a:avLst/>
          </a:prstGeom>
        </p:spPr>
        <p:txBody>
          <a:bodyPr wrap="square">
            <a:spAutoFit/>
          </a:bodyPr>
          <a:lstStyle/>
          <a:p>
            <a:pPr lvl="0">
              <a:spcAft>
                <a:spcPts val="600"/>
              </a:spcAft>
            </a:pP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Customize your page by adding a profile and cover photo and click </a:t>
            </a:r>
            <a:r>
              <a:rPr lang="en-GB"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4BFBC898-4782-1668-279A-496A2023FB45}"/>
              </a:ext>
            </a:extLst>
          </p:cNvPr>
          <p:cNvPicPr>
            <a:picLocks noChangeAspect="1"/>
          </p:cNvPicPr>
          <p:nvPr/>
        </p:nvPicPr>
        <p:blipFill>
          <a:blip r:embed="rId2"/>
          <a:stretch>
            <a:fillRect/>
          </a:stretch>
        </p:blipFill>
        <p:spPr>
          <a:xfrm>
            <a:off x="6448264" y="0"/>
            <a:ext cx="3926848" cy="6858000"/>
          </a:xfrm>
          <a:prstGeom prst="rect">
            <a:avLst/>
          </a:prstGeom>
        </p:spPr>
      </p:pic>
    </p:spTree>
    <p:extLst>
      <p:ext uri="{BB962C8B-B14F-4D97-AF65-F5344CB8AC3E}">
        <p14:creationId xmlns:p14="http://schemas.microsoft.com/office/powerpoint/2010/main" val="336801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29156BFC-21BF-4AF1-9CAB-88BE82743BE5}"/>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45" name="Group 44">
            <a:extLst>
              <a:ext uri="{FF2B5EF4-FFF2-40B4-BE49-F238E27FC236}">
                <a16:creationId xmlns:a16="http://schemas.microsoft.com/office/drawing/2014/main" id="{8763548F-50FF-490B-9E05-66E3164A844D}"/>
              </a:ext>
            </a:extLst>
          </p:cNvPr>
          <p:cNvGrpSpPr/>
          <p:nvPr/>
        </p:nvGrpSpPr>
        <p:grpSpPr>
          <a:xfrm>
            <a:off x="407786" y="1189636"/>
            <a:ext cx="4176914" cy="2092881"/>
            <a:chOff x="407786" y="1323175"/>
            <a:chExt cx="4176914" cy="2092881"/>
          </a:xfrm>
        </p:grpSpPr>
        <p:sp>
          <p:nvSpPr>
            <p:cNvPr id="46" name="Rectangle 45">
              <a:extLst>
                <a:ext uri="{FF2B5EF4-FFF2-40B4-BE49-F238E27FC236}">
                  <a16:creationId xmlns:a16="http://schemas.microsoft.com/office/drawing/2014/main" id="{5017BFEF-8D1B-43B9-B41B-793C85E9A737}"/>
                </a:ext>
              </a:extLst>
            </p:cNvPr>
            <p:cNvSpPr/>
            <p:nvPr/>
          </p:nvSpPr>
          <p:spPr>
            <a:xfrm>
              <a:off x="447403" y="2769725"/>
              <a:ext cx="4137297" cy="646331"/>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Enter contact details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‘Next’ </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or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‘Skip’</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a:t>
              </a:r>
            </a:p>
          </p:txBody>
        </p:sp>
        <p:grpSp>
          <p:nvGrpSpPr>
            <p:cNvPr id="48" name="Group 47">
              <a:extLst>
                <a:ext uri="{FF2B5EF4-FFF2-40B4-BE49-F238E27FC236}">
                  <a16:creationId xmlns:a16="http://schemas.microsoft.com/office/drawing/2014/main" id="{42EB8507-56D7-4CE2-985A-EEE3316AED5F}"/>
                </a:ext>
              </a:extLst>
            </p:cNvPr>
            <p:cNvGrpSpPr/>
            <p:nvPr/>
          </p:nvGrpSpPr>
          <p:grpSpPr>
            <a:xfrm>
              <a:off x="407786" y="1323175"/>
              <a:ext cx="3235596" cy="1446550"/>
              <a:chOff x="407786" y="1323175"/>
              <a:chExt cx="3235596" cy="1446550"/>
            </a:xfrm>
          </p:grpSpPr>
          <p:sp>
            <p:nvSpPr>
              <p:cNvPr id="50" name="Rectangle 49">
                <a:extLst>
                  <a:ext uri="{FF2B5EF4-FFF2-40B4-BE49-F238E27FC236}">
                    <a16:creationId xmlns:a16="http://schemas.microsoft.com/office/drawing/2014/main" id="{3B3A1E32-4DFC-4325-9406-B9258C27C955}"/>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51" name="Rectangle 50">
                <a:extLst>
                  <a:ext uri="{FF2B5EF4-FFF2-40B4-BE49-F238E27FC236}">
                    <a16:creationId xmlns:a16="http://schemas.microsoft.com/office/drawing/2014/main" id="{8D8EC5D8-AE88-409A-A391-0625FB3B3B81}"/>
                  </a:ext>
                </a:extLst>
              </p:cNvPr>
              <p:cNvSpPr/>
              <p:nvPr/>
            </p:nvSpPr>
            <p:spPr>
              <a:xfrm>
                <a:off x="40778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6</a:t>
                </a:r>
              </a:p>
            </p:txBody>
          </p:sp>
        </p:grpSp>
      </p:grpSp>
      <p:cxnSp>
        <p:nvCxnSpPr>
          <p:cNvPr id="16" name="Straight Connector 15">
            <a:extLst>
              <a:ext uri="{FF2B5EF4-FFF2-40B4-BE49-F238E27FC236}">
                <a16:creationId xmlns:a16="http://schemas.microsoft.com/office/drawing/2014/main" id="{C3FC2D03-FF7C-44E4-BB14-E5A3CC6D4C03}"/>
              </a:ext>
            </a:extLst>
          </p:cNvPr>
          <p:cNvCxnSpPr/>
          <p:nvPr/>
        </p:nvCxnSpPr>
        <p:spPr>
          <a:xfrm>
            <a:off x="550863" y="24917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1C66C48-9852-A7D5-C656-740D217361C2}"/>
              </a:ext>
            </a:extLst>
          </p:cNvPr>
          <p:cNvPicPr>
            <a:picLocks noChangeAspect="1"/>
          </p:cNvPicPr>
          <p:nvPr/>
        </p:nvPicPr>
        <p:blipFill>
          <a:blip r:embed="rId2"/>
          <a:stretch>
            <a:fillRect/>
          </a:stretch>
        </p:blipFill>
        <p:spPr>
          <a:xfrm>
            <a:off x="5360176" y="895350"/>
            <a:ext cx="6146800" cy="5067300"/>
          </a:xfrm>
          <a:prstGeom prst="rect">
            <a:avLst/>
          </a:prstGeom>
        </p:spPr>
      </p:pic>
    </p:spTree>
    <p:extLst>
      <p:ext uri="{BB962C8B-B14F-4D97-AF65-F5344CB8AC3E}">
        <p14:creationId xmlns:p14="http://schemas.microsoft.com/office/powerpoint/2010/main" val="192136679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3E29F51-027E-4C8D-8DD4-3707B8459FCA}"/>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1477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646331"/>
          </a:xfrm>
          <a:prstGeom prst="rect">
            <a:avLst/>
          </a:prstGeom>
        </p:spPr>
        <p:txBody>
          <a:bodyPr wrap="square">
            <a:spAutoFit/>
          </a:bodyPr>
          <a:lstStyle/>
          <a:p>
            <a:pPr lvl="0">
              <a:spcAft>
                <a:spcPts val="600"/>
              </a:spcAft>
            </a:pP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Connect WhatsApp to your page or select </a:t>
            </a:r>
            <a:r>
              <a:rPr lang="en-GB" b="1" dirty="0">
                <a:solidFill>
                  <a:schemeClr val="bg1"/>
                </a:solidFill>
                <a:latin typeface="Arial" panose="020B0604020202020204" pitchFamily="34" charset="0"/>
                <a:ea typeface="Tahoma" panose="020B0604030504040204" pitchFamily="34" charset="0"/>
                <a:cs typeface="Arial" panose="020B0604020202020204" pitchFamily="34" charset="0"/>
              </a:rPr>
              <a:t>‘Skip’</a:t>
            </a: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4</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048CF71E-3B7E-A9EB-490D-053A3B221F2A}"/>
              </a:ext>
            </a:extLst>
          </p:cNvPr>
          <p:cNvPicPr>
            <a:picLocks noChangeAspect="1"/>
          </p:cNvPicPr>
          <p:nvPr/>
        </p:nvPicPr>
        <p:blipFill>
          <a:blip r:embed="rId2"/>
          <a:stretch>
            <a:fillRect/>
          </a:stretch>
        </p:blipFill>
        <p:spPr>
          <a:xfrm>
            <a:off x="6662228" y="0"/>
            <a:ext cx="3997685" cy="6858000"/>
          </a:xfrm>
          <a:prstGeom prst="rect">
            <a:avLst/>
          </a:prstGeom>
        </p:spPr>
      </p:pic>
    </p:spTree>
    <p:extLst>
      <p:ext uri="{BB962C8B-B14F-4D97-AF65-F5344CB8AC3E}">
        <p14:creationId xmlns:p14="http://schemas.microsoft.com/office/powerpoint/2010/main" val="65994015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3E29F51-027E-4C8D-8DD4-3707B8459FCA}"/>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1477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646331"/>
          </a:xfrm>
          <a:prstGeom prst="rect">
            <a:avLst/>
          </a:prstGeom>
        </p:spPr>
        <p:txBody>
          <a:bodyPr wrap="square">
            <a:spAutoFit/>
          </a:bodyPr>
          <a:lstStyle/>
          <a:p>
            <a:pPr lvl="0">
              <a:spcAft>
                <a:spcPts val="600"/>
              </a:spcAft>
            </a:pP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Build your page by clicking </a:t>
            </a:r>
            <a:r>
              <a:rPr lang="en-GB" b="1" dirty="0">
                <a:solidFill>
                  <a:schemeClr val="bg1"/>
                </a:solidFill>
                <a:latin typeface="Arial" panose="020B0604020202020204" pitchFamily="34" charset="0"/>
                <a:ea typeface="Tahoma" panose="020B0604030504040204" pitchFamily="34" charset="0"/>
                <a:cs typeface="Arial" panose="020B0604020202020204" pitchFamily="34" charset="0"/>
              </a:rPr>
              <a:t>‘Invite friends’ </a:t>
            </a: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if you choose.</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5</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710B17EF-ECE2-9414-1E3F-9833339560E9}"/>
              </a:ext>
            </a:extLst>
          </p:cNvPr>
          <p:cNvPicPr>
            <a:picLocks noChangeAspect="1"/>
          </p:cNvPicPr>
          <p:nvPr/>
        </p:nvPicPr>
        <p:blipFill>
          <a:blip r:embed="rId2"/>
          <a:stretch>
            <a:fillRect/>
          </a:stretch>
        </p:blipFill>
        <p:spPr>
          <a:xfrm>
            <a:off x="6186781" y="1498600"/>
            <a:ext cx="4419600" cy="3860800"/>
          </a:xfrm>
          <a:prstGeom prst="rect">
            <a:avLst/>
          </a:prstGeom>
        </p:spPr>
      </p:pic>
    </p:spTree>
    <p:extLst>
      <p:ext uri="{BB962C8B-B14F-4D97-AF65-F5344CB8AC3E}">
        <p14:creationId xmlns:p14="http://schemas.microsoft.com/office/powerpoint/2010/main" val="2695619546"/>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3E29F51-027E-4C8D-8DD4-3707B8459FCA}"/>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1477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923330"/>
          </a:xfrm>
          <a:prstGeom prst="rect">
            <a:avLst/>
          </a:prstGeom>
        </p:spPr>
        <p:txBody>
          <a:bodyPr wrap="square">
            <a:spAutoFit/>
          </a:bodyPr>
          <a:lstStyle/>
          <a:p>
            <a:pPr lvl="0">
              <a:spcAft>
                <a:spcPts val="600"/>
              </a:spcAft>
            </a:pP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Select the notifications you want, and if you want to learn more about Meta’s products. Click </a:t>
            </a:r>
            <a:r>
              <a:rPr lang="en-GB" b="1" dirty="0">
                <a:solidFill>
                  <a:schemeClr val="bg1"/>
                </a:solidFill>
                <a:latin typeface="Arial" panose="020B0604020202020204" pitchFamily="34" charset="0"/>
                <a:ea typeface="Tahoma" panose="020B0604030504040204" pitchFamily="34" charset="0"/>
                <a:cs typeface="Arial" panose="020B0604020202020204" pitchFamily="34" charset="0"/>
              </a:rPr>
              <a:t>‘Done’ </a:t>
            </a: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when finished.</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6</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2C221B94-CBFC-ECEB-12A5-D67C90247B2B}"/>
              </a:ext>
            </a:extLst>
          </p:cNvPr>
          <p:cNvPicPr>
            <a:picLocks noChangeAspect="1"/>
          </p:cNvPicPr>
          <p:nvPr/>
        </p:nvPicPr>
        <p:blipFill>
          <a:blip r:embed="rId2"/>
          <a:stretch>
            <a:fillRect/>
          </a:stretch>
        </p:blipFill>
        <p:spPr>
          <a:xfrm>
            <a:off x="6387206" y="0"/>
            <a:ext cx="3953961" cy="6858000"/>
          </a:xfrm>
          <a:prstGeom prst="rect">
            <a:avLst/>
          </a:prstGeom>
        </p:spPr>
      </p:pic>
    </p:spTree>
    <p:extLst>
      <p:ext uri="{BB962C8B-B14F-4D97-AF65-F5344CB8AC3E}">
        <p14:creationId xmlns:p14="http://schemas.microsoft.com/office/powerpoint/2010/main" val="350439043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3E29F51-027E-4C8D-8DD4-3707B8459FCA}"/>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1477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289B6A26-8071-44EF-93A7-4779A6D71AC5}"/>
              </a:ext>
            </a:extLst>
          </p:cNvPr>
          <p:cNvSpPr/>
          <p:nvPr/>
        </p:nvSpPr>
        <p:spPr>
          <a:xfrm>
            <a:off x="447403" y="2636186"/>
            <a:ext cx="4137297" cy="646331"/>
          </a:xfrm>
          <a:prstGeom prst="rect">
            <a:avLst/>
          </a:prstGeom>
        </p:spPr>
        <p:txBody>
          <a:bodyPr wrap="square">
            <a:spAutoFit/>
          </a:bodyPr>
          <a:lstStyle/>
          <a:p>
            <a:pPr lvl="0">
              <a:spcAft>
                <a:spcPts val="600"/>
              </a:spcAft>
            </a:pP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Your page is now created! Choose to </a:t>
            </a:r>
            <a:r>
              <a:rPr lang="en-GB" b="1" dirty="0">
                <a:solidFill>
                  <a:schemeClr val="bg1"/>
                </a:solidFill>
                <a:latin typeface="Arial" panose="020B0604020202020204" pitchFamily="34" charset="0"/>
                <a:ea typeface="Tahoma" panose="020B0604030504040204" pitchFamily="34" charset="0"/>
                <a:cs typeface="Arial" panose="020B0604020202020204" pitchFamily="34" charset="0"/>
              </a:rPr>
              <a:t>’Take tour’ </a:t>
            </a: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or click </a:t>
            </a:r>
            <a:r>
              <a:rPr lang="en-GB" b="1" dirty="0">
                <a:solidFill>
                  <a:schemeClr val="bg1"/>
                </a:solidFill>
                <a:latin typeface="Arial" panose="020B0604020202020204" pitchFamily="34" charset="0"/>
                <a:ea typeface="Tahoma" panose="020B0604030504040204" pitchFamily="34" charset="0"/>
                <a:cs typeface="Arial" panose="020B0604020202020204" pitchFamily="34" charset="0"/>
              </a:rPr>
              <a:t>“Not Now”</a:t>
            </a:r>
            <a:r>
              <a:rPr lang="en-GB" dirty="0">
                <a:solidFill>
                  <a:schemeClr val="bg1"/>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42620" y="1189636"/>
            <a:ext cx="3929355" cy="1446550"/>
            <a:chOff x="442620" y="1323175"/>
            <a:chExt cx="392935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42620" y="1323175"/>
              <a:ext cx="3235596" cy="1446550"/>
              <a:chOff x="44262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2340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4262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7</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CCC35E33-8321-9063-B5E0-E0074FBB0A33}"/>
              </a:ext>
            </a:extLst>
          </p:cNvPr>
          <p:cNvPicPr>
            <a:picLocks noChangeAspect="1"/>
          </p:cNvPicPr>
          <p:nvPr/>
        </p:nvPicPr>
        <p:blipFill>
          <a:blip r:embed="rId2"/>
          <a:stretch>
            <a:fillRect/>
          </a:stretch>
        </p:blipFill>
        <p:spPr>
          <a:xfrm>
            <a:off x="5163417" y="1083664"/>
            <a:ext cx="6581180" cy="4584700"/>
          </a:xfrm>
          <a:prstGeom prst="rect">
            <a:avLst/>
          </a:prstGeom>
        </p:spPr>
      </p:pic>
    </p:spTree>
    <p:extLst>
      <p:ext uri="{BB962C8B-B14F-4D97-AF65-F5344CB8AC3E}">
        <p14:creationId xmlns:p14="http://schemas.microsoft.com/office/powerpoint/2010/main" val="398193595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3" name="Rectangle 4102">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05" name="Freeform: Shape 4104">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07" name="Rectangle 4106">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9" name="Rectangle 4108">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Freeform: Shape 4110">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113" name="Isosceles Triangle 4112">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A black background with a black square&#10;&#10;Description automatically generated with medium confidence">
            <a:extLst>
              <a:ext uri="{FF2B5EF4-FFF2-40B4-BE49-F238E27FC236}">
                <a16:creationId xmlns:a16="http://schemas.microsoft.com/office/drawing/2014/main" id="{F032C88C-F170-2B4D-B2A5-BB25CEFF620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81220" y="2295992"/>
            <a:ext cx="7429560" cy="226601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115" name="Isosceles Triangle 4114">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081482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3D1EC68-8EFA-4A57-9200-40C9E99FD2A7}"/>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4" name="Title 3">
            <a:extLst>
              <a:ext uri="{FF2B5EF4-FFF2-40B4-BE49-F238E27FC236}">
                <a16:creationId xmlns:a16="http://schemas.microsoft.com/office/drawing/2014/main" id="{C291DD26-4B56-4078-9715-98CA7E078239}"/>
              </a:ext>
            </a:extLst>
          </p:cNvPr>
          <p:cNvSpPr>
            <a:spLocks noGrp="1"/>
          </p:cNvSpPr>
          <p:nvPr>
            <p:ph type="title"/>
          </p:nvPr>
        </p:nvSpPr>
        <p:spPr/>
        <p:txBody>
          <a:bodyPr/>
          <a:lstStyle/>
          <a:p>
            <a:r>
              <a:rPr lang="en-IN" dirty="0">
                <a:solidFill>
                  <a:schemeClr val="tx1"/>
                </a:solidFill>
              </a:rPr>
              <a:t>APPLE MAPS</a:t>
            </a:r>
            <a:endParaRPr lang="en-IN" dirty="0">
              <a:solidFill>
                <a:srgbClr val="066AA6"/>
              </a:solidFill>
            </a:endParaRPr>
          </a:p>
        </p:txBody>
      </p:sp>
      <p:sp>
        <p:nvSpPr>
          <p:cNvPr id="18" name="Rectangle 17">
            <a:extLst>
              <a:ext uri="{FF2B5EF4-FFF2-40B4-BE49-F238E27FC236}">
                <a16:creationId xmlns:a16="http://schemas.microsoft.com/office/drawing/2014/main" id="{10F9E051-C2DC-4380-9D82-5EAB15BFEFD2}"/>
              </a:ext>
            </a:extLst>
          </p:cNvPr>
          <p:cNvSpPr/>
          <p:nvPr/>
        </p:nvSpPr>
        <p:spPr>
          <a:xfrm>
            <a:off x="447402" y="943637"/>
            <a:ext cx="4073798" cy="1815882"/>
          </a:xfrm>
          <a:prstGeom prst="rect">
            <a:avLst/>
          </a:prstGeom>
        </p:spPr>
        <p:txBody>
          <a:bodyPr wrap="square">
            <a:spAutoFit/>
          </a:bodyPr>
          <a:lstStyle/>
          <a:p>
            <a:pPr lvl="0"/>
            <a:r>
              <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Apple Maps</a:t>
            </a:r>
            <a:r>
              <a:rPr lang="en-IN" sz="14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allows you to claim your business and manage it across all Apple devices.</a:t>
            </a:r>
          </a:p>
          <a:p>
            <a:pPr lvl="0"/>
            <a:endPar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a:p>
            <a:pPr lvl="0"/>
            <a:endPar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a:p>
            <a:pPr lvl="0"/>
            <a:r>
              <a:rPr lang="en-IN" sz="14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To get started, go to: </a:t>
            </a:r>
            <a:r>
              <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hlinkClick r:id="rId2"/>
              </a:rPr>
              <a:t>https://register.apple.com/placesonmaps/</a:t>
            </a:r>
            <a:r>
              <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a:t>
            </a:r>
            <a:r>
              <a:rPr lang="en-IN" sz="14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and click on </a:t>
            </a:r>
            <a:r>
              <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‘Get Started.’ </a:t>
            </a:r>
            <a:r>
              <a:rPr lang="en-IN" sz="14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You will then need to sign in with your Apple ID.</a:t>
            </a:r>
            <a:endPar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39782CB-400D-0680-CFDB-0F03374B815B}"/>
              </a:ext>
            </a:extLst>
          </p:cNvPr>
          <p:cNvPicPr>
            <a:picLocks noChangeAspect="1"/>
          </p:cNvPicPr>
          <p:nvPr/>
        </p:nvPicPr>
        <p:blipFill>
          <a:blip r:embed="rId3"/>
          <a:stretch>
            <a:fillRect/>
          </a:stretch>
        </p:blipFill>
        <p:spPr>
          <a:xfrm>
            <a:off x="5092338" y="0"/>
            <a:ext cx="6652260" cy="6858000"/>
          </a:xfrm>
          <a:prstGeom prst="rect">
            <a:avLst/>
          </a:prstGeom>
        </p:spPr>
      </p:pic>
    </p:spTree>
    <p:extLst>
      <p:ext uri="{BB962C8B-B14F-4D97-AF65-F5344CB8AC3E}">
        <p14:creationId xmlns:p14="http://schemas.microsoft.com/office/powerpoint/2010/main" val="2221982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0B709F-5778-47C8-B049-DD3EF032E760}"/>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10F9E051-C2DC-4380-9D82-5EAB15BFEFD2}"/>
              </a:ext>
            </a:extLst>
          </p:cNvPr>
          <p:cNvSpPr/>
          <p:nvPr/>
        </p:nvSpPr>
        <p:spPr>
          <a:xfrm>
            <a:off x="447402" y="2997355"/>
            <a:ext cx="4289697" cy="1200329"/>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Agree to the Terms of Use by checking the box, as well as the news and updates box (optional) and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‘Let’s Go.’</a:t>
            </a:r>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cxnSp>
        <p:nvCxnSpPr>
          <p:cNvPr id="21" name="Straight Connector 20">
            <a:extLst>
              <a:ext uri="{FF2B5EF4-FFF2-40B4-BE49-F238E27FC236}">
                <a16:creationId xmlns:a16="http://schemas.microsoft.com/office/drawing/2014/main" id="{BACB940A-9F32-46D7-BD8D-B50A0D76DF38}"/>
              </a:ext>
            </a:extLst>
          </p:cNvPr>
          <p:cNvCxnSpPr/>
          <p:nvPr/>
        </p:nvCxnSpPr>
        <p:spPr>
          <a:xfrm>
            <a:off x="550863" y="28529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F4231AC-D317-CB47-A0A2-029C7CEE854B}"/>
              </a:ext>
            </a:extLst>
          </p:cNvPr>
          <p:cNvSpPr txBox="1"/>
          <p:nvPr/>
        </p:nvSpPr>
        <p:spPr>
          <a:xfrm>
            <a:off x="447402" y="1529461"/>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1</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pic>
        <p:nvPicPr>
          <p:cNvPr id="3" name="Picture 2">
            <a:extLst>
              <a:ext uri="{FF2B5EF4-FFF2-40B4-BE49-F238E27FC236}">
                <a16:creationId xmlns:a16="http://schemas.microsoft.com/office/drawing/2014/main" id="{07F01D81-40B2-4EEE-FE93-2EA0EB08FA89}"/>
              </a:ext>
            </a:extLst>
          </p:cNvPr>
          <p:cNvPicPr>
            <a:picLocks noChangeAspect="1"/>
          </p:cNvPicPr>
          <p:nvPr/>
        </p:nvPicPr>
        <p:blipFill>
          <a:blip r:embed="rId2"/>
          <a:stretch>
            <a:fillRect/>
          </a:stretch>
        </p:blipFill>
        <p:spPr>
          <a:xfrm>
            <a:off x="5355771" y="1168751"/>
            <a:ext cx="6438401" cy="4159788"/>
          </a:xfrm>
          <a:prstGeom prst="rect">
            <a:avLst/>
          </a:prstGeom>
        </p:spPr>
      </p:pic>
    </p:spTree>
    <p:extLst>
      <p:ext uri="{BB962C8B-B14F-4D97-AF65-F5344CB8AC3E}">
        <p14:creationId xmlns:p14="http://schemas.microsoft.com/office/powerpoint/2010/main" val="11743590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0B709F-5778-47C8-B049-DD3EF032E760}"/>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10F9E051-C2DC-4380-9D82-5EAB15BFEFD2}"/>
              </a:ext>
            </a:extLst>
          </p:cNvPr>
          <p:cNvSpPr/>
          <p:nvPr/>
        </p:nvSpPr>
        <p:spPr>
          <a:xfrm>
            <a:off x="447402" y="2997355"/>
            <a:ext cx="4289697" cy="646331"/>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Choose your type of business and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’Next.’</a:t>
            </a:r>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cxnSp>
        <p:nvCxnSpPr>
          <p:cNvPr id="21" name="Straight Connector 20">
            <a:extLst>
              <a:ext uri="{FF2B5EF4-FFF2-40B4-BE49-F238E27FC236}">
                <a16:creationId xmlns:a16="http://schemas.microsoft.com/office/drawing/2014/main" id="{BACB940A-9F32-46D7-BD8D-B50A0D76DF38}"/>
              </a:ext>
            </a:extLst>
          </p:cNvPr>
          <p:cNvCxnSpPr/>
          <p:nvPr/>
        </p:nvCxnSpPr>
        <p:spPr>
          <a:xfrm>
            <a:off x="550863" y="28529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5E419915-CE46-8F2D-1F91-4842310DE0C5}"/>
              </a:ext>
            </a:extLst>
          </p:cNvPr>
          <p:cNvSpPr txBox="1"/>
          <p:nvPr/>
        </p:nvSpPr>
        <p:spPr>
          <a:xfrm>
            <a:off x="447402" y="1529461"/>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2</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pic>
        <p:nvPicPr>
          <p:cNvPr id="4" name="Picture 3">
            <a:extLst>
              <a:ext uri="{FF2B5EF4-FFF2-40B4-BE49-F238E27FC236}">
                <a16:creationId xmlns:a16="http://schemas.microsoft.com/office/drawing/2014/main" id="{ABE730A1-6F84-9D9A-6B50-616BB6F00ACA}"/>
              </a:ext>
            </a:extLst>
          </p:cNvPr>
          <p:cNvPicPr>
            <a:picLocks noChangeAspect="1"/>
          </p:cNvPicPr>
          <p:nvPr/>
        </p:nvPicPr>
        <p:blipFill>
          <a:blip r:embed="rId2"/>
          <a:stretch>
            <a:fillRect/>
          </a:stretch>
        </p:blipFill>
        <p:spPr>
          <a:xfrm>
            <a:off x="5499733" y="736444"/>
            <a:ext cx="3910340" cy="5168152"/>
          </a:xfrm>
          <a:prstGeom prst="rect">
            <a:avLst/>
          </a:prstGeom>
        </p:spPr>
      </p:pic>
    </p:spTree>
    <p:extLst>
      <p:ext uri="{BB962C8B-B14F-4D97-AF65-F5344CB8AC3E}">
        <p14:creationId xmlns:p14="http://schemas.microsoft.com/office/powerpoint/2010/main" val="337155625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0B709F-5778-47C8-B049-DD3EF032E760}"/>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10F9E051-C2DC-4380-9D82-5EAB15BFEFD2}"/>
              </a:ext>
            </a:extLst>
          </p:cNvPr>
          <p:cNvSpPr/>
          <p:nvPr/>
        </p:nvSpPr>
        <p:spPr>
          <a:xfrm>
            <a:off x="447402" y="2997355"/>
            <a:ext cx="4289697" cy="646331"/>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Search for your location’s name and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‘Next.’</a:t>
            </a:r>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cxnSp>
        <p:nvCxnSpPr>
          <p:cNvPr id="21" name="Straight Connector 20">
            <a:extLst>
              <a:ext uri="{FF2B5EF4-FFF2-40B4-BE49-F238E27FC236}">
                <a16:creationId xmlns:a16="http://schemas.microsoft.com/office/drawing/2014/main" id="{BACB940A-9F32-46D7-BD8D-B50A0D76DF38}"/>
              </a:ext>
            </a:extLst>
          </p:cNvPr>
          <p:cNvCxnSpPr/>
          <p:nvPr/>
        </p:nvCxnSpPr>
        <p:spPr>
          <a:xfrm>
            <a:off x="550863" y="28529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41D7D33-2A71-28EC-8747-95BA35C825F6}"/>
              </a:ext>
            </a:extLst>
          </p:cNvPr>
          <p:cNvSpPr txBox="1"/>
          <p:nvPr/>
        </p:nvSpPr>
        <p:spPr>
          <a:xfrm>
            <a:off x="447402" y="1529461"/>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3</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pic>
        <p:nvPicPr>
          <p:cNvPr id="3" name="Picture 2">
            <a:extLst>
              <a:ext uri="{FF2B5EF4-FFF2-40B4-BE49-F238E27FC236}">
                <a16:creationId xmlns:a16="http://schemas.microsoft.com/office/drawing/2014/main" id="{73F24F99-0018-0A12-725A-10EBCC8BD824}"/>
              </a:ext>
            </a:extLst>
          </p:cNvPr>
          <p:cNvPicPr>
            <a:picLocks noChangeAspect="1"/>
          </p:cNvPicPr>
          <p:nvPr/>
        </p:nvPicPr>
        <p:blipFill>
          <a:blip r:embed="rId2"/>
          <a:stretch>
            <a:fillRect/>
          </a:stretch>
        </p:blipFill>
        <p:spPr>
          <a:xfrm>
            <a:off x="5992538" y="1428750"/>
            <a:ext cx="5359400" cy="4000500"/>
          </a:xfrm>
          <a:prstGeom prst="rect">
            <a:avLst/>
          </a:prstGeom>
        </p:spPr>
      </p:pic>
    </p:spTree>
    <p:extLst>
      <p:ext uri="{BB962C8B-B14F-4D97-AF65-F5344CB8AC3E}">
        <p14:creationId xmlns:p14="http://schemas.microsoft.com/office/powerpoint/2010/main" val="3020324657"/>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0B709F-5778-47C8-B049-DD3EF032E760}"/>
              </a:ext>
            </a:extLst>
          </p:cNvPr>
          <p:cNvSpPr/>
          <p:nvPr/>
        </p:nvSpPr>
        <p:spPr>
          <a:xfrm>
            <a:off x="6096001"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10F9E051-C2DC-4380-9D82-5EAB15BFEFD2}"/>
              </a:ext>
            </a:extLst>
          </p:cNvPr>
          <p:cNvSpPr/>
          <p:nvPr/>
        </p:nvSpPr>
        <p:spPr>
          <a:xfrm>
            <a:off x="447402" y="2997355"/>
            <a:ext cx="4289697" cy="923330"/>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As you enter information, Apple will drag a pin around the map. You can move this to your exact location.</a:t>
            </a:r>
          </a:p>
        </p:txBody>
      </p:sp>
      <p:cxnSp>
        <p:nvCxnSpPr>
          <p:cNvPr id="21" name="Straight Connector 20">
            <a:extLst>
              <a:ext uri="{FF2B5EF4-FFF2-40B4-BE49-F238E27FC236}">
                <a16:creationId xmlns:a16="http://schemas.microsoft.com/office/drawing/2014/main" id="{BACB940A-9F32-46D7-BD8D-B50A0D76DF38}"/>
              </a:ext>
            </a:extLst>
          </p:cNvPr>
          <p:cNvCxnSpPr/>
          <p:nvPr/>
        </p:nvCxnSpPr>
        <p:spPr>
          <a:xfrm>
            <a:off x="550863" y="28529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6E06608-CC17-1085-7CE9-5DCDCC1B4C70}"/>
              </a:ext>
            </a:extLst>
          </p:cNvPr>
          <p:cNvSpPr txBox="1"/>
          <p:nvPr/>
        </p:nvSpPr>
        <p:spPr>
          <a:xfrm>
            <a:off x="447402" y="1529461"/>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4</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pic>
        <p:nvPicPr>
          <p:cNvPr id="2" name="Picture 1">
            <a:extLst>
              <a:ext uri="{FF2B5EF4-FFF2-40B4-BE49-F238E27FC236}">
                <a16:creationId xmlns:a16="http://schemas.microsoft.com/office/drawing/2014/main" id="{61D6D5AC-2B0E-A367-9D74-AFFFE99D1D2C}"/>
              </a:ext>
            </a:extLst>
          </p:cNvPr>
          <p:cNvPicPr>
            <a:picLocks noChangeAspect="1"/>
          </p:cNvPicPr>
          <p:nvPr/>
        </p:nvPicPr>
        <p:blipFill>
          <a:blip r:embed="rId2"/>
          <a:stretch>
            <a:fillRect/>
          </a:stretch>
        </p:blipFill>
        <p:spPr>
          <a:xfrm>
            <a:off x="6199463" y="434522"/>
            <a:ext cx="4953000" cy="5727700"/>
          </a:xfrm>
          <a:prstGeom prst="rect">
            <a:avLst/>
          </a:prstGeom>
        </p:spPr>
      </p:pic>
    </p:spTree>
    <p:extLst>
      <p:ext uri="{BB962C8B-B14F-4D97-AF65-F5344CB8AC3E}">
        <p14:creationId xmlns:p14="http://schemas.microsoft.com/office/powerpoint/2010/main" val="18341238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58888CB7-C9B1-4B9F-AD85-483A22CCA479}"/>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092881"/>
            <a:chOff x="377306" y="1323175"/>
            <a:chExt cx="4207394"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646331"/>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Review the benefits of being on Google Maps and then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p>
          </p:txBody>
        </p:sp>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7</a:t>
                </a:r>
              </a:p>
            </p:txBody>
          </p:sp>
        </p:grpSp>
      </p:grpSp>
      <p:sp>
        <p:nvSpPr>
          <p:cNvPr id="2" name="Rectangle 1">
            <a:extLst>
              <a:ext uri="{FF2B5EF4-FFF2-40B4-BE49-F238E27FC236}">
                <a16:creationId xmlns:a16="http://schemas.microsoft.com/office/drawing/2014/main" id="{A3A15864-DC5D-4A59-82FB-0081022E97BD}"/>
              </a:ext>
            </a:extLst>
          </p:cNvPr>
          <p:cNvSpPr/>
          <p:nvPr/>
        </p:nvSpPr>
        <p:spPr>
          <a:xfrm>
            <a:off x="5177931" y="1862727"/>
            <a:ext cx="5707783" cy="3492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3" name="Straight Connector 12">
            <a:extLst>
              <a:ext uri="{FF2B5EF4-FFF2-40B4-BE49-F238E27FC236}">
                <a16:creationId xmlns:a16="http://schemas.microsoft.com/office/drawing/2014/main" id="{52F93E3B-CF10-4DA1-8F17-1E3419621EC1}"/>
              </a:ext>
            </a:extLst>
          </p:cNvPr>
          <p:cNvCxnSpPr/>
          <p:nvPr/>
        </p:nvCxnSpPr>
        <p:spPr>
          <a:xfrm>
            <a:off x="550863" y="24917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488BC90D-03A4-8F85-B7C7-D7FF89B6B38F}"/>
              </a:ext>
            </a:extLst>
          </p:cNvPr>
          <p:cNvPicPr>
            <a:picLocks noChangeAspect="1"/>
          </p:cNvPicPr>
          <p:nvPr/>
        </p:nvPicPr>
        <p:blipFill>
          <a:blip r:embed="rId2"/>
          <a:stretch>
            <a:fillRect/>
          </a:stretch>
        </p:blipFill>
        <p:spPr>
          <a:xfrm>
            <a:off x="4860084" y="1293222"/>
            <a:ext cx="7216547" cy="4466227"/>
          </a:xfrm>
          <a:prstGeom prst="rect">
            <a:avLst/>
          </a:prstGeom>
        </p:spPr>
      </p:pic>
    </p:spTree>
    <p:extLst>
      <p:ext uri="{BB962C8B-B14F-4D97-AF65-F5344CB8AC3E}">
        <p14:creationId xmlns:p14="http://schemas.microsoft.com/office/powerpoint/2010/main" val="908304844"/>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0B709F-5778-47C8-B049-DD3EF032E760}"/>
              </a:ext>
            </a:extLst>
          </p:cNvPr>
          <p:cNvSpPr/>
          <p:nvPr/>
        </p:nvSpPr>
        <p:spPr>
          <a:xfrm>
            <a:off x="6092294"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10F9E051-C2DC-4380-9D82-5EAB15BFEFD2}"/>
              </a:ext>
            </a:extLst>
          </p:cNvPr>
          <p:cNvSpPr/>
          <p:nvPr/>
        </p:nvSpPr>
        <p:spPr>
          <a:xfrm>
            <a:off x="447402" y="2997355"/>
            <a:ext cx="4289697" cy="646331"/>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Add basic info for this location and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‘Next.’</a:t>
            </a:r>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cxnSp>
        <p:nvCxnSpPr>
          <p:cNvPr id="21" name="Straight Connector 20">
            <a:extLst>
              <a:ext uri="{FF2B5EF4-FFF2-40B4-BE49-F238E27FC236}">
                <a16:creationId xmlns:a16="http://schemas.microsoft.com/office/drawing/2014/main" id="{BACB940A-9F32-46D7-BD8D-B50A0D76DF38}"/>
              </a:ext>
            </a:extLst>
          </p:cNvPr>
          <p:cNvCxnSpPr/>
          <p:nvPr/>
        </p:nvCxnSpPr>
        <p:spPr>
          <a:xfrm>
            <a:off x="550863" y="28529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FA6530E-D15D-1251-89FB-0A18FAA677C2}"/>
              </a:ext>
            </a:extLst>
          </p:cNvPr>
          <p:cNvSpPr txBox="1"/>
          <p:nvPr/>
        </p:nvSpPr>
        <p:spPr>
          <a:xfrm>
            <a:off x="447402" y="1529461"/>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5</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pic>
        <p:nvPicPr>
          <p:cNvPr id="3" name="Picture 2">
            <a:extLst>
              <a:ext uri="{FF2B5EF4-FFF2-40B4-BE49-F238E27FC236}">
                <a16:creationId xmlns:a16="http://schemas.microsoft.com/office/drawing/2014/main" id="{83BD5A33-E45F-3C5E-3DAD-399E279723AD}"/>
              </a:ext>
            </a:extLst>
          </p:cNvPr>
          <p:cNvPicPr>
            <a:picLocks noChangeAspect="1"/>
          </p:cNvPicPr>
          <p:nvPr/>
        </p:nvPicPr>
        <p:blipFill>
          <a:blip r:embed="rId2"/>
          <a:stretch>
            <a:fillRect/>
          </a:stretch>
        </p:blipFill>
        <p:spPr>
          <a:xfrm>
            <a:off x="5884091" y="1383770"/>
            <a:ext cx="5283200" cy="3873500"/>
          </a:xfrm>
          <a:prstGeom prst="rect">
            <a:avLst/>
          </a:prstGeom>
        </p:spPr>
      </p:pic>
    </p:spTree>
    <p:extLst>
      <p:ext uri="{BB962C8B-B14F-4D97-AF65-F5344CB8AC3E}">
        <p14:creationId xmlns:p14="http://schemas.microsoft.com/office/powerpoint/2010/main" val="120139340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0B709F-5778-47C8-B049-DD3EF032E760}"/>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10F9E051-C2DC-4380-9D82-5EAB15BFEFD2}"/>
              </a:ext>
            </a:extLst>
          </p:cNvPr>
          <p:cNvSpPr/>
          <p:nvPr/>
        </p:nvSpPr>
        <p:spPr>
          <a:xfrm>
            <a:off x="447402" y="2997355"/>
            <a:ext cx="4289697" cy="369332"/>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Add your hours and then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‘Next.’</a:t>
            </a:r>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cxnSp>
        <p:nvCxnSpPr>
          <p:cNvPr id="21" name="Straight Connector 20">
            <a:extLst>
              <a:ext uri="{FF2B5EF4-FFF2-40B4-BE49-F238E27FC236}">
                <a16:creationId xmlns:a16="http://schemas.microsoft.com/office/drawing/2014/main" id="{BACB940A-9F32-46D7-BD8D-B50A0D76DF38}"/>
              </a:ext>
            </a:extLst>
          </p:cNvPr>
          <p:cNvCxnSpPr/>
          <p:nvPr/>
        </p:nvCxnSpPr>
        <p:spPr>
          <a:xfrm>
            <a:off x="550863" y="28529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59B4AA5D-91F0-38D4-8E7E-7A0C92C6F794}"/>
              </a:ext>
            </a:extLst>
          </p:cNvPr>
          <p:cNvSpPr txBox="1"/>
          <p:nvPr/>
        </p:nvSpPr>
        <p:spPr>
          <a:xfrm>
            <a:off x="447402" y="1529461"/>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6</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pic>
        <p:nvPicPr>
          <p:cNvPr id="2" name="Picture 1">
            <a:extLst>
              <a:ext uri="{FF2B5EF4-FFF2-40B4-BE49-F238E27FC236}">
                <a16:creationId xmlns:a16="http://schemas.microsoft.com/office/drawing/2014/main" id="{36AB9133-1677-B26C-EB58-919B40C432DD}"/>
              </a:ext>
            </a:extLst>
          </p:cNvPr>
          <p:cNvPicPr>
            <a:picLocks noChangeAspect="1"/>
          </p:cNvPicPr>
          <p:nvPr/>
        </p:nvPicPr>
        <p:blipFill>
          <a:blip r:embed="rId2"/>
          <a:stretch>
            <a:fillRect/>
          </a:stretch>
        </p:blipFill>
        <p:spPr>
          <a:xfrm>
            <a:off x="6199462" y="1472670"/>
            <a:ext cx="5168900" cy="3695700"/>
          </a:xfrm>
          <a:prstGeom prst="rect">
            <a:avLst/>
          </a:prstGeom>
        </p:spPr>
      </p:pic>
    </p:spTree>
    <p:extLst>
      <p:ext uri="{BB962C8B-B14F-4D97-AF65-F5344CB8AC3E}">
        <p14:creationId xmlns:p14="http://schemas.microsoft.com/office/powerpoint/2010/main" val="190480345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0B709F-5778-47C8-B049-DD3EF032E760}"/>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10F9E051-C2DC-4380-9D82-5EAB15BFEFD2}"/>
              </a:ext>
            </a:extLst>
          </p:cNvPr>
          <p:cNvSpPr/>
          <p:nvPr/>
        </p:nvSpPr>
        <p:spPr>
          <a:xfrm>
            <a:off x="447402" y="2997355"/>
            <a:ext cx="4289697" cy="923330"/>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Add more details about your company, such as where the headquarters are located and then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‘Next.’</a:t>
            </a:r>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cxnSp>
        <p:nvCxnSpPr>
          <p:cNvPr id="21" name="Straight Connector 20">
            <a:extLst>
              <a:ext uri="{FF2B5EF4-FFF2-40B4-BE49-F238E27FC236}">
                <a16:creationId xmlns:a16="http://schemas.microsoft.com/office/drawing/2014/main" id="{BACB940A-9F32-46D7-BD8D-B50A0D76DF38}"/>
              </a:ext>
            </a:extLst>
          </p:cNvPr>
          <p:cNvCxnSpPr/>
          <p:nvPr/>
        </p:nvCxnSpPr>
        <p:spPr>
          <a:xfrm>
            <a:off x="550863" y="28529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59B4AA5D-91F0-38D4-8E7E-7A0C92C6F794}"/>
              </a:ext>
            </a:extLst>
          </p:cNvPr>
          <p:cNvSpPr txBox="1"/>
          <p:nvPr/>
        </p:nvSpPr>
        <p:spPr>
          <a:xfrm>
            <a:off x="447402" y="1529461"/>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7</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pic>
        <p:nvPicPr>
          <p:cNvPr id="4" name="Picture 3">
            <a:extLst>
              <a:ext uri="{FF2B5EF4-FFF2-40B4-BE49-F238E27FC236}">
                <a16:creationId xmlns:a16="http://schemas.microsoft.com/office/drawing/2014/main" id="{0E2A8FFF-F366-ADB2-A0C1-6F119FC59A60}"/>
              </a:ext>
            </a:extLst>
          </p:cNvPr>
          <p:cNvPicPr>
            <a:picLocks noChangeAspect="1"/>
          </p:cNvPicPr>
          <p:nvPr/>
        </p:nvPicPr>
        <p:blipFill>
          <a:blip r:embed="rId2"/>
          <a:stretch>
            <a:fillRect/>
          </a:stretch>
        </p:blipFill>
        <p:spPr>
          <a:xfrm>
            <a:off x="5992538" y="1485900"/>
            <a:ext cx="5308600" cy="3886200"/>
          </a:xfrm>
          <a:prstGeom prst="rect">
            <a:avLst/>
          </a:prstGeom>
        </p:spPr>
      </p:pic>
    </p:spTree>
    <p:extLst>
      <p:ext uri="{BB962C8B-B14F-4D97-AF65-F5344CB8AC3E}">
        <p14:creationId xmlns:p14="http://schemas.microsoft.com/office/powerpoint/2010/main" val="262009025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0B709F-5778-47C8-B049-DD3EF032E760}"/>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10F9E051-C2DC-4380-9D82-5EAB15BFEFD2}"/>
              </a:ext>
            </a:extLst>
          </p:cNvPr>
          <p:cNvSpPr/>
          <p:nvPr/>
        </p:nvSpPr>
        <p:spPr>
          <a:xfrm>
            <a:off x="447402" y="2997355"/>
            <a:ext cx="4289697" cy="1200329"/>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Upload a legal document to verify your business or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‘Skip.’ </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Your business will be listed on Apple Maps as soon as you verify it.</a:t>
            </a:r>
          </a:p>
        </p:txBody>
      </p:sp>
      <p:cxnSp>
        <p:nvCxnSpPr>
          <p:cNvPr id="21" name="Straight Connector 20">
            <a:extLst>
              <a:ext uri="{FF2B5EF4-FFF2-40B4-BE49-F238E27FC236}">
                <a16:creationId xmlns:a16="http://schemas.microsoft.com/office/drawing/2014/main" id="{BACB940A-9F32-46D7-BD8D-B50A0D76DF38}"/>
              </a:ext>
            </a:extLst>
          </p:cNvPr>
          <p:cNvCxnSpPr/>
          <p:nvPr/>
        </p:nvCxnSpPr>
        <p:spPr>
          <a:xfrm>
            <a:off x="550863" y="28529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59B4AA5D-91F0-38D4-8E7E-7A0C92C6F794}"/>
              </a:ext>
            </a:extLst>
          </p:cNvPr>
          <p:cNvSpPr txBox="1"/>
          <p:nvPr/>
        </p:nvSpPr>
        <p:spPr>
          <a:xfrm>
            <a:off x="447402" y="1529461"/>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8</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pic>
        <p:nvPicPr>
          <p:cNvPr id="2" name="Picture 1">
            <a:extLst>
              <a:ext uri="{FF2B5EF4-FFF2-40B4-BE49-F238E27FC236}">
                <a16:creationId xmlns:a16="http://schemas.microsoft.com/office/drawing/2014/main" id="{123FF86A-F31C-0C89-1FED-8452E085A088}"/>
              </a:ext>
            </a:extLst>
          </p:cNvPr>
          <p:cNvPicPr>
            <a:picLocks noChangeAspect="1"/>
          </p:cNvPicPr>
          <p:nvPr/>
        </p:nvPicPr>
        <p:blipFill>
          <a:blip r:embed="rId2"/>
          <a:stretch>
            <a:fillRect/>
          </a:stretch>
        </p:blipFill>
        <p:spPr>
          <a:xfrm>
            <a:off x="5881693" y="495178"/>
            <a:ext cx="4083592" cy="6204681"/>
          </a:xfrm>
          <a:prstGeom prst="rect">
            <a:avLst/>
          </a:prstGeom>
        </p:spPr>
      </p:pic>
    </p:spTree>
    <p:extLst>
      <p:ext uri="{BB962C8B-B14F-4D97-AF65-F5344CB8AC3E}">
        <p14:creationId xmlns:p14="http://schemas.microsoft.com/office/powerpoint/2010/main" val="329525217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Isosceles Triangle 2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Logo, icon&#10;&#10;Description automatically generated">
            <a:extLst>
              <a:ext uri="{FF2B5EF4-FFF2-40B4-BE49-F238E27FC236}">
                <a16:creationId xmlns:a16="http://schemas.microsoft.com/office/drawing/2014/main" id="{B03AEF6B-FF66-874E-A98D-CFF761349E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0745" y="740418"/>
            <a:ext cx="4624254" cy="4229895"/>
          </a:xfrm>
          <a:prstGeom prst="rect">
            <a:avLst/>
          </a:prstGeom>
        </p:spPr>
      </p:pic>
      <p:sp>
        <p:nvSpPr>
          <p:cNvPr id="5" name="TextBox 4">
            <a:extLst>
              <a:ext uri="{FF2B5EF4-FFF2-40B4-BE49-F238E27FC236}">
                <a16:creationId xmlns:a16="http://schemas.microsoft.com/office/drawing/2014/main" id="{4F6EADC1-6C27-6E49-9104-EB892CBFB601}"/>
              </a:ext>
            </a:extLst>
          </p:cNvPr>
          <p:cNvSpPr txBox="1"/>
          <p:nvPr/>
        </p:nvSpPr>
        <p:spPr>
          <a:xfrm>
            <a:off x="1709199" y="4457538"/>
            <a:ext cx="8773602" cy="762953"/>
          </a:xfrm>
          <a:prstGeom prst="rect">
            <a:avLst/>
          </a:prstGeom>
          <a:noFill/>
        </p:spPr>
        <p:txBody>
          <a:bodyPr wrap="none" rtlCol="0">
            <a:normAutofit fontScale="92500" lnSpcReduction="10000"/>
          </a:bodyPr>
          <a:lstStyle/>
          <a:p>
            <a:pPr>
              <a:spcAft>
                <a:spcPts val="600"/>
              </a:spcAft>
            </a:pPr>
            <a:r>
              <a:rPr lang="en-US" sz="5000" b="1" kern="1200" dirty="0">
                <a:solidFill>
                  <a:schemeClr val="tx1"/>
                </a:solidFill>
                <a:latin typeface="Lato Black" panose="020F0502020204030203" pitchFamily="34" charset="77"/>
                <a:ea typeface="+mn-ea"/>
                <a:cs typeface="+mn-cs"/>
              </a:rPr>
              <a:t>CHAMBER</a:t>
            </a:r>
            <a:r>
              <a:rPr lang="en-US" sz="5000" kern="1200" dirty="0">
                <a:solidFill>
                  <a:schemeClr val="tx1"/>
                </a:solidFill>
                <a:latin typeface="Lato Light" panose="020F0302020204030203" pitchFamily="34" charset="77"/>
                <a:ea typeface="+mn-ea"/>
                <a:cs typeface="+mn-cs"/>
              </a:rPr>
              <a:t>OF</a:t>
            </a:r>
            <a:r>
              <a:rPr lang="en-US" sz="5000" b="1" kern="1200" dirty="0">
                <a:solidFill>
                  <a:schemeClr val="tx1"/>
                </a:solidFill>
                <a:latin typeface="Lato Black" panose="020F0502020204030203" pitchFamily="34" charset="77"/>
                <a:ea typeface="+mn-ea"/>
                <a:cs typeface="+mn-cs"/>
              </a:rPr>
              <a:t>COMMERCE</a:t>
            </a:r>
            <a:r>
              <a:rPr lang="en-US" sz="5000" kern="1200" dirty="0">
                <a:solidFill>
                  <a:schemeClr val="tx1"/>
                </a:solidFill>
                <a:latin typeface="Lato Light" panose="020F0302020204030203" pitchFamily="34" charset="77"/>
                <a:ea typeface="+mn-ea"/>
                <a:cs typeface="+mn-cs"/>
              </a:rPr>
              <a:t>.COM</a:t>
            </a:r>
            <a:endParaRPr lang="en-US" sz="5000" dirty="0">
              <a:latin typeface="Lato Light" panose="020F0302020204030203" pitchFamily="34" charset="77"/>
            </a:endParaRPr>
          </a:p>
        </p:txBody>
      </p:sp>
    </p:spTree>
    <p:extLst>
      <p:ext uri="{BB962C8B-B14F-4D97-AF65-F5344CB8AC3E}">
        <p14:creationId xmlns:p14="http://schemas.microsoft.com/office/powerpoint/2010/main" val="420556854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E9E6A5E7-36EC-1D96-2ECE-011BF31F5608}"/>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95D8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 name="Title 1">
            <a:extLst>
              <a:ext uri="{FF2B5EF4-FFF2-40B4-BE49-F238E27FC236}">
                <a16:creationId xmlns:a16="http://schemas.microsoft.com/office/drawing/2014/main" id="{AEC3B735-EA04-420B-9803-66DE3B41F8E7}"/>
              </a:ext>
            </a:extLst>
          </p:cNvPr>
          <p:cNvSpPr>
            <a:spLocks noGrp="1"/>
          </p:cNvSpPr>
          <p:nvPr>
            <p:ph type="title"/>
          </p:nvPr>
        </p:nvSpPr>
        <p:spPr>
          <a:xfrm>
            <a:off x="447404" y="410667"/>
            <a:ext cx="5246814" cy="550031"/>
          </a:xfrm>
        </p:spPr>
        <p:txBody>
          <a:bodyPr/>
          <a:lstStyle/>
          <a:p>
            <a:r>
              <a:rPr lang="en-IN" dirty="0">
                <a:solidFill>
                  <a:schemeClr val="bg1"/>
                </a:solidFill>
              </a:rPr>
              <a:t>CHAMBER OF COMMERCE</a:t>
            </a:r>
          </a:p>
        </p:txBody>
      </p:sp>
      <p:sp>
        <p:nvSpPr>
          <p:cNvPr id="16" name="Rectangle 15">
            <a:extLst>
              <a:ext uri="{FF2B5EF4-FFF2-40B4-BE49-F238E27FC236}">
                <a16:creationId xmlns:a16="http://schemas.microsoft.com/office/drawing/2014/main" id="{E831BB19-254E-4A47-864A-F9A2CBE8D2E3}"/>
              </a:ext>
            </a:extLst>
          </p:cNvPr>
          <p:cNvSpPr/>
          <p:nvPr/>
        </p:nvSpPr>
        <p:spPr>
          <a:xfrm>
            <a:off x="6078538" y="960698"/>
            <a:ext cx="5440734" cy="1200329"/>
          </a:xfrm>
          <a:prstGeom prst="rect">
            <a:avLst/>
          </a:prstGeom>
        </p:spPr>
        <p:txBody>
          <a:bodyPr wrap="square">
            <a:spAutoFit/>
          </a:bodyPr>
          <a:lstStyle/>
          <a:p>
            <a:pPr lvl="0" algn="ctr"/>
            <a:r>
              <a:rPr lang="en-IN" dirty="0">
                <a:solidFill>
                  <a:srgbClr val="295D8B"/>
                </a:solidFill>
                <a:latin typeface="Arial" panose="020B0604020202020204" pitchFamily="34" charset="0"/>
                <a:ea typeface="Tahoma" panose="020B0604030504040204" pitchFamily="34" charset="0"/>
                <a:cs typeface="Arial" panose="020B0604020202020204" pitchFamily="34" charset="0"/>
              </a:rPr>
              <a:t>The Chamber of Commerce online directory allows consumers to search over 30 million businesses nationwide. It is also free to join and start gaining the exposure your business needs</a:t>
            </a:r>
          </a:p>
        </p:txBody>
      </p:sp>
      <p:pic>
        <p:nvPicPr>
          <p:cNvPr id="3" name="Picture 2">
            <a:extLst>
              <a:ext uri="{FF2B5EF4-FFF2-40B4-BE49-F238E27FC236}">
                <a16:creationId xmlns:a16="http://schemas.microsoft.com/office/drawing/2014/main" id="{69555FEE-E919-AF84-81F3-48B25D77808E}"/>
              </a:ext>
            </a:extLst>
          </p:cNvPr>
          <p:cNvPicPr>
            <a:picLocks noChangeAspect="1"/>
          </p:cNvPicPr>
          <p:nvPr/>
        </p:nvPicPr>
        <p:blipFill>
          <a:blip r:embed="rId2"/>
          <a:stretch>
            <a:fillRect/>
          </a:stretch>
        </p:blipFill>
        <p:spPr>
          <a:xfrm>
            <a:off x="5639889" y="3148006"/>
            <a:ext cx="6023304" cy="1548968"/>
          </a:xfrm>
          <a:prstGeom prst="rect">
            <a:avLst/>
          </a:prstGeom>
        </p:spPr>
      </p:pic>
      <p:sp>
        <p:nvSpPr>
          <p:cNvPr id="12" name="Rectangle 11">
            <a:extLst>
              <a:ext uri="{FF2B5EF4-FFF2-40B4-BE49-F238E27FC236}">
                <a16:creationId xmlns:a16="http://schemas.microsoft.com/office/drawing/2014/main" id="{91CAD86E-2BF5-5D5C-F835-C8C963F3CD94}"/>
              </a:ext>
            </a:extLst>
          </p:cNvPr>
          <p:cNvSpPr/>
          <p:nvPr/>
        </p:nvSpPr>
        <p:spPr>
          <a:xfrm>
            <a:off x="1096307" y="2148107"/>
            <a:ext cx="1440842"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3" name="Rectangle 12">
            <a:extLst>
              <a:ext uri="{FF2B5EF4-FFF2-40B4-BE49-F238E27FC236}">
                <a16:creationId xmlns:a16="http://schemas.microsoft.com/office/drawing/2014/main" id="{C9990A63-8281-5A6A-DF5E-B41DFF8E5B35}"/>
              </a:ext>
            </a:extLst>
          </p:cNvPr>
          <p:cNvSpPr/>
          <p:nvPr/>
        </p:nvSpPr>
        <p:spPr>
          <a:xfrm>
            <a:off x="304865" y="1475016"/>
            <a:ext cx="3552560"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a:t>
            </a:r>
          </a:p>
        </p:txBody>
      </p:sp>
      <p:cxnSp>
        <p:nvCxnSpPr>
          <p:cNvPr id="14" name="Straight Connector 13">
            <a:extLst>
              <a:ext uri="{FF2B5EF4-FFF2-40B4-BE49-F238E27FC236}">
                <a16:creationId xmlns:a16="http://schemas.microsoft.com/office/drawing/2014/main" id="{7DE0BC98-8C63-1E70-A710-7CECE52A73FF}"/>
              </a:ext>
            </a:extLst>
          </p:cNvPr>
          <p:cNvCxnSpPr>
            <a:cxnSpLocks/>
          </p:cNvCxnSpPr>
          <p:nvPr/>
        </p:nvCxnSpPr>
        <p:spPr>
          <a:xfrm>
            <a:off x="457558" y="2704541"/>
            <a:ext cx="41954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48E24C77-27D2-48BC-DEA6-3DB0C55E6CF7}"/>
              </a:ext>
            </a:extLst>
          </p:cNvPr>
          <p:cNvSpPr/>
          <p:nvPr/>
        </p:nvSpPr>
        <p:spPr>
          <a:xfrm>
            <a:off x="353986" y="2865807"/>
            <a:ext cx="4395435" cy="2031325"/>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To list a business on the Chamber of Commerce online directory, go to: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https://www.chamberofcommerce.com/business-directory</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p>
          <a:p>
            <a:pPr lvl="0"/>
            <a:endParaRPr lang="en-IN" dirty="0">
              <a:solidFill>
                <a:schemeClr val="bg1"/>
              </a:solidFill>
              <a:latin typeface="Arial" panose="020B0604020202020204" pitchFamily="34" charset="0"/>
              <a:ea typeface="Tahoma" panose="020B0604030504040204" pitchFamily="34" charset="0"/>
              <a:cs typeface="Arial" panose="020B0604020202020204" pitchFamily="34" charset="0"/>
            </a:endParaRPr>
          </a:p>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Click on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‘Add Your Business’</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at the bottom of the page.</a:t>
            </a:r>
          </a:p>
        </p:txBody>
      </p:sp>
    </p:spTree>
    <p:extLst>
      <p:ext uri="{BB962C8B-B14F-4D97-AF65-F5344CB8AC3E}">
        <p14:creationId xmlns:p14="http://schemas.microsoft.com/office/powerpoint/2010/main" val="3362298308"/>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53B2E819-198B-ED8E-B70C-7D60BF88F09A}"/>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95D8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33139" y="859436"/>
            <a:ext cx="3973805" cy="4693593"/>
            <a:chOff x="398170" y="1323175"/>
            <a:chExt cx="3973805" cy="4693593"/>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465378" cy="3247043"/>
            </a:xfrm>
            <a:prstGeom prst="rect">
              <a:avLst/>
            </a:prstGeom>
          </p:spPr>
          <p:txBody>
            <a:bodyPr wrap="square">
              <a:spAutoFit/>
            </a:bodyPr>
            <a:lstStyle/>
            <a:p>
              <a:pPr lvl="0">
                <a:spcAft>
                  <a:spcPts val="600"/>
                </a:spcAft>
              </a:pP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Fill in the details of your business. </a:t>
              </a:r>
            </a:p>
            <a:p>
              <a:pPr lvl="0">
                <a:spcAft>
                  <a:spcPts val="600"/>
                </a:spcAft>
              </a:pPr>
              <a:endParaRPr lang="en-IN" dirty="0">
                <a:solidFill>
                  <a:schemeClr val="bg1"/>
                </a:solidFill>
                <a:latin typeface="Arial" panose="020B0604020202020204" pitchFamily="34" charset="0"/>
                <a:ea typeface="Tahoma" panose="020B0604030504040204" pitchFamily="34" charset="0"/>
                <a:cs typeface="Arial" panose="020B0604020202020204" pitchFamily="34" charset="0"/>
              </a:endParaRPr>
            </a:p>
            <a:p>
              <a:pPr lvl="0">
                <a:spcAft>
                  <a:spcPts val="600"/>
                </a:spcAft>
              </a:pP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After checking to verify you are not a robot.</a:t>
              </a:r>
            </a:p>
            <a:p>
              <a:pPr lvl="0">
                <a:spcAft>
                  <a:spcPts val="600"/>
                </a:spcAft>
              </a:pP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Then click on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“Add My Business.’ </a:t>
              </a:r>
            </a:p>
            <a:p>
              <a:pPr lvl="0">
                <a:spcAft>
                  <a:spcPts val="600"/>
                </a:spcAft>
              </a:pP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a:p>
              <a:pPr lvl="0">
                <a:spcAft>
                  <a:spcPts val="600"/>
                </a:spcAft>
              </a:pP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Your business is then listed, simple as that!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98170" y="1323175"/>
              <a:ext cx="3973805" cy="1446550"/>
              <a:chOff x="398170" y="1323175"/>
              <a:chExt cx="397380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98170" y="1323175"/>
                <a:ext cx="3235596" cy="1446550"/>
                <a:chOff x="39817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961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98170"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rgbClr val="295D8B"/>
                </a:solidFill>
              </a:ln>
            </p:spPr>
            <p:style>
              <a:lnRef idx="1">
                <a:schemeClr val="accent1"/>
              </a:lnRef>
              <a:fillRef idx="0">
                <a:schemeClr val="accent1"/>
              </a:fillRef>
              <a:effectRef idx="0">
                <a:schemeClr val="accent1"/>
              </a:effectRef>
              <a:fontRef idx="minor">
                <a:schemeClr val="tx1"/>
              </a:fontRef>
            </p:style>
          </p:cxnSp>
        </p:grpSp>
      </p:grpSp>
      <p:pic>
        <p:nvPicPr>
          <p:cNvPr id="4" name="Picture 3">
            <a:extLst>
              <a:ext uri="{FF2B5EF4-FFF2-40B4-BE49-F238E27FC236}">
                <a16:creationId xmlns:a16="http://schemas.microsoft.com/office/drawing/2014/main" id="{78B0F8A3-A39F-884C-924A-3EE626E7779D}"/>
              </a:ext>
            </a:extLst>
          </p:cNvPr>
          <p:cNvPicPr>
            <a:picLocks noChangeAspect="1"/>
          </p:cNvPicPr>
          <p:nvPr/>
        </p:nvPicPr>
        <p:blipFill>
          <a:blip r:embed="rId2"/>
          <a:stretch>
            <a:fillRect/>
          </a:stretch>
        </p:blipFill>
        <p:spPr>
          <a:xfrm>
            <a:off x="6555193" y="340360"/>
            <a:ext cx="3501366" cy="6177280"/>
          </a:xfrm>
          <a:prstGeom prst="rect">
            <a:avLst/>
          </a:prstGeom>
        </p:spPr>
      </p:pic>
    </p:spTree>
    <p:extLst>
      <p:ext uri="{BB962C8B-B14F-4D97-AF65-F5344CB8AC3E}">
        <p14:creationId xmlns:p14="http://schemas.microsoft.com/office/powerpoint/2010/main" val="1033567184"/>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Zlocal Business Listing Dashboard">
            <a:extLst>
              <a:ext uri="{FF2B5EF4-FFF2-40B4-BE49-F238E27FC236}">
                <a16:creationId xmlns:a16="http://schemas.microsoft.com/office/drawing/2014/main" id="{F3C7321C-7C41-460E-7B0B-EDFEB8261C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7750" y="2413772"/>
            <a:ext cx="5016500" cy="162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1646785"/>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BC266430-3915-4BA1-B950-100F73299420}"/>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a:xfrm>
            <a:off x="312420" y="314093"/>
            <a:ext cx="5342792" cy="538712"/>
          </a:xfrm>
        </p:spPr>
        <p:txBody>
          <a:bodyPr>
            <a:normAutofit/>
          </a:bodyPr>
          <a:lstStyle/>
          <a:p>
            <a:r>
              <a:rPr lang="en-IN" dirty="0" err="1">
                <a:solidFill>
                  <a:srgbClr val="8ED529"/>
                </a:solidFill>
              </a:rPr>
              <a:t>EZlocal</a:t>
            </a:r>
            <a:endParaRPr lang="en-IN" dirty="0">
              <a:solidFill>
                <a:srgbClr val="8ED529"/>
              </a:solidFill>
            </a:endParaRPr>
          </a:p>
        </p:txBody>
      </p:sp>
      <p:sp>
        <p:nvSpPr>
          <p:cNvPr id="42" name="Rectangle 41">
            <a:extLst>
              <a:ext uri="{FF2B5EF4-FFF2-40B4-BE49-F238E27FC236}">
                <a16:creationId xmlns:a16="http://schemas.microsoft.com/office/drawing/2014/main" id="{64CF402D-A866-4E76-B5B9-C70365174814}"/>
              </a:ext>
            </a:extLst>
          </p:cNvPr>
          <p:cNvSpPr/>
          <p:nvPr/>
        </p:nvSpPr>
        <p:spPr>
          <a:xfrm>
            <a:off x="447403" y="1479470"/>
            <a:ext cx="4400717" cy="1323439"/>
          </a:xfrm>
          <a:prstGeom prst="rect">
            <a:avLst/>
          </a:prstGeom>
        </p:spPr>
        <p:txBody>
          <a:bodyPr wrap="square">
            <a:spAutoFit/>
          </a:bodyPr>
          <a:lstStyle/>
          <a:p>
            <a:pPr lvl="0"/>
            <a:r>
              <a:rPr lang="en-IN" sz="1600" dirty="0" err="1">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EZlocal</a:t>
            </a:r>
            <a:r>
              <a:rPr lang="en-IN" sz="16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is a directory that will help you reach out to the community and boost your business. All businesses start with a free 14 day trial and after that time, a fee is applied to keep your business listed.</a:t>
            </a:r>
          </a:p>
        </p:txBody>
      </p:sp>
      <p:sp>
        <p:nvSpPr>
          <p:cNvPr id="9" name="Rectangle 8">
            <a:extLst>
              <a:ext uri="{FF2B5EF4-FFF2-40B4-BE49-F238E27FC236}">
                <a16:creationId xmlns:a16="http://schemas.microsoft.com/office/drawing/2014/main" id="{DE53B153-5E83-42CC-94FB-9187E6BA3340}"/>
              </a:ext>
            </a:extLst>
          </p:cNvPr>
          <p:cNvSpPr/>
          <p:nvPr/>
        </p:nvSpPr>
        <p:spPr>
          <a:xfrm>
            <a:off x="312420" y="4414063"/>
            <a:ext cx="4400717" cy="830997"/>
          </a:xfrm>
          <a:prstGeom prst="rect">
            <a:avLst/>
          </a:prstGeom>
        </p:spPr>
        <p:txBody>
          <a:bodyPr wrap="square">
            <a:spAutoFit/>
          </a:bodyPr>
          <a:lstStyle/>
          <a:p>
            <a:pPr lvl="0"/>
            <a:r>
              <a:rPr lang="en-US" sz="16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Get started by visiting their website at: https://</a:t>
            </a:r>
            <a:r>
              <a:rPr lang="en-US" sz="1600" dirty="0" err="1">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ezlocal.com</a:t>
            </a:r>
            <a:r>
              <a:rPr lang="en-US" sz="16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and clicking on </a:t>
            </a:r>
            <a:r>
              <a:rPr lang="en-US" sz="16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‘Claim your business on </a:t>
            </a:r>
            <a:r>
              <a:rPr lang="en-US" sz="1600" b="1" dirty="0" err="1">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EZlocal</a:t>
            </a:r>
            <a:r>
              <a:rPr lang="en-US" sz="16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pic>
        <p:nvPicPr>
          <p:cNvPr id="4" name="Picture 3">
            <a:extLst>
              <a:ext uri="{FF2B5EF4-FFF2-40B4-BE49-F238E27FC236}">
                <a16:creationId xmlns:a16="http://schemas.microsoft.com/office/drawing/2014/main" id="{D8E67EB9-D093-2A41-8177-04D5C1F36C4B}"/>
              </a:ext>
            </a:extLst>
          </p:cNvPr>
          <p:cNvPicPr>
            <a:picLocks noChangeAspect="1"/>
          </p:cNvPicPr>
          <p:nvPr/>
        </p:nvPicPr>
        <p:blipFill>
          <a:blip r:embed="rId2"/>
          <a:stretch>
            <a:fillRect/>
          </a:stretch>
        </p:blipFill>
        <p:spPr>
          <a:xfrm>
            <a:off x="4899123" y="3028208"/>
            <a:ext cx="6980457" cy="3179986"/>
          </a:xfrm>
          <a:prstGeom prst="rect">
            <a:avLst/>
          </a:prstGeom>
        </p:spPr>
      </p:pic>
    </p:spTree>
    <p:extLst>
      <p:ext uri="{BB962C8B-B14F-4D97-AF65-F5344CB8AC3E}">
        <p14:creationId xmlns:p14="http://schemas.microsoft.com/office/powerpoint/2010/main" val="1195760854"/>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89CA7DBE-8822-48D7-AAE1-FD9AA171E864}"/>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10" name="Group 9">
            <a:extLst>
              <a:ext uri="{FF2B5EF4-FFF2-40B4-BE49-F238E27FC236}">
                <a16:creationId xmlns:a16="http://schemas.microsoft.com/office/drawing/2014/main" id="{FFD62B37-16FB-4CBE-A45D-4EE3727FE0B0}"/>
              </a:ext>
            </a:extLst>
          </p:cNvPr>
          <p:cNvGrpSpPr/>
          <p:nvPr/>
        </p:nvGrpSpPr>
        <p:grpSpPr>
          <a:xfrm>
            <a:off x="407786" y="941945"/>
            <a:ext cx="4522574" cy="2523768"/>
            <a:chOff x="407786" y="1446286"/>
            <a:chExt cx="4522574" cy="2523768"/>
          </a:xfrm>
        </p:grpSpPr>
        <p:sp>
          <p:nvSpPr>
            <p:cNvPr id="11" name="Rectangle 10">
              <a:extLst>
                <a:ext uri="{FF2B5EF4-FFF2-40B4-BE49-F238E27FC236}">
                  <a16:creationId xmlns:a16="http://schemas.microsoft.com/office/drawing/2014/main" id="{82C7C199-E159-43CB-8766-76604DFD1B59}"/>
                </a:ext>
              </a:extLst>
            </p:cNvPr>
            <p:cNvSpPr/>
            <p:nvPr/>
          </p:nvSpPr>
          <p:spPr>
            <a:xfrm>
              <a:off x="447402" y="2769725"/>
              <a:ext cx="4482958" cy="1200329"/>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If you are not currently listed on </a:t>
              </a:r>
              <a:r>
                <a:rPr lang="en-IN" dirty="0" err="1">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Ezlocal</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click on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‘Create Your Free Business Listing’</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You can sign in if you already have an account.</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9AF25BD4-8155-47D8-90ED-A73A36D61209}"/>
                </a:ext>
              </a:extLst>
            </p:cNvPr>
            <p:cNvGrpSpPr/>
            <p:nvPr/>
          </p:nvGrpSpPr>
          <p:grpSpPr>
            <a:xfrm>
              <a:off x="407786" y="1446286"/>
              <a:ext cx="3964189" cy="1323439"/>
              <a:chOff x="407786" y="1446286"/>
              <a:chExt cx="3964189" cy="1323439"/>
            </a:xfrm>
          </p:grpSpPr>
          <p:grpSp>
            <p:nvGrpSpPr>
              <p:cNvPr id="14" name="Group 13">
                <a:extLst>
                  <a:ext uri="{FF2B5EF4-FFF2-40B4-BE49-F238E27FC236}">
                    <a16:creationId xmlns:a16="http://schemas.microsoft.com/office/drawing/2014/main" id="{1F686055-3D4C-475E-91EF-E12DB0C10FED}"/>
                  </a:ext>
                </a:extLst>
              </p:cNvPr>
              <p:cNvGrpSpPr/>
              <p:nvPr/>
            </p:nvGrpSpPr>
            <p:grpSpPr>
              <a:xfrm>
                <a:off x="407786" y="1446286"/>
                <a:ext cx="3235596" cy="1323439"/>
                <a:chOff x="407786" y="1446286"/>
                <a:chExt cx="3235596" cy="1323439"/>
              </a:xfrm>
            </p:grpSpPr>
            <p:sp>
              <p:nvSpPr>
                <p:cNvPr id="17" name="Rectangle 16">
                  <a:extLst>
                    <a:ext uri="{FF2B5EF4-FFF2-40B4-BE49-F238E27FC236}">
                      <a16:creationId xmlns:a16="http://schemas.microsoft.com/office/drawing/2014/main" id="{26C46809-CDDA-4DEC-B57B-4662B5B05F5B}"/>
                    </a:ext>
                  </a:extLst>
                </p:cNvPr>
                <p:cNvSpPr/>
                <p:nvPr/>
              </p:nvSpPr>
              <p:spPr>
                <a:xfrm>
                  <a:off x="1183262" y="1996266"/>
                  <a:ext cx="1312288" cy="584775"/>
                </a:xfrm>
                <a:prstGeom prst="rect">
                  <a:avLst/>
                </a:prstGeom>
              </p:spPr>
              <p:txBody>
                <a:bodyPr wrap="square">
                  <a:spAutoFit/>
                </a:bodyPr>
                <a:lstStyle/>
                <a:p>
                  <a:pPr lvl="0"/>
                  <a:r>
                    <a:rPr lang="en-US" sz="3200" b="1" dirty="0">
                      <a:solidFill>
                        <a:srgbClr val="8ED52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29"/>
                    </a:solidFill>
                    <a:latin typeface="Tahoma" panose="020B0604030504040204" pitchFamily="34" charset="0"/>
                    <a:ea typeface="Tahoma" panose="020B0604030504040204" pitchFamily="34" charset="0"/>
                    <a:cs typeface="Tahoma" panose="020B0604030504040204" pitchFamily="34" charset="0"/>
                  </a:endParaRPr>
                </a:p>
              </p:txBody>
            </p:sp>
            <p:sp>
              <p:nvSpPr>
                <p:cNvPr id="18" name="Rectangle 17">
                  <a:extLst>
                    <a:ext uri="{FF2B5EF4-FFF2-40B4-BE49-F238E27FC236}">
                      <a16:creationId xmlns:a16="http://schemas.microsoft.com/office/drawing/2014/main" id="{8971811A-7BE9-440B-B38D-282FC6EB0E73}"/>
                    </a:ext>
                  </a:extLst>
                </p:cNvPr>
                <p:cNvSpPr/>
                <p:nvPr/>
              </p:nvSpPr>
              <p:spPr>
                <a:xfrm>
                  <a:off x="407786" y="1446286"/>
                  <a:ext cx="3235596" cy="1323439"/>
                </a:xfrm>
                <a:prstGeom prst="rect">
                  <a:avLst/>
                </a:prstGeom>
              </p:spPr>
              <p:txBody>
                <a:bodyPr wrap="square" anchor="b">
                  <a:spAutoFit/>
                </a:bodyPr>
                <a:lstStyle/>
                <a:p>
                  <a:pPr lvl="0"/>
                  <a:r>
                    <a:rPr lang="en-US" sz="8000" b="1" dirty="0">
                      <a:solidFill>
                        <a:srgbClr val="8ED529"/>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15" name="Straight Connector 14">
                <a:extLst>
                  <a:ext uri="{FF2B5EF4-FFF2-40B4-BE49-F238E27FC236}">
                    <a16:creationId xmlns:a16="http://schemas.microsoft.com/office/drawing/2014/main" id="{73C82226-539B-40B7-8C07-BFC662E32A6E}"/>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6944822A-9549-3CC7-E03B-B51ABB0BB135}"/>
              </a:ext>
            </a:extLst>
          </p:cNvPr>
          <p:cNvPicPr>
            <a:picLocks noChangeAspect="1"/>
          </p:cNvPicPr>
          <p:nvPr/>
        </p:nvPicPr>
        <p:blipFill>
          <a:blip r:embed="rId2"/>
          <a:stretch>
            <a:fillRect/>
          </a:stretch>
        </p:blipFill>
        <p:spPr>
          <a:xfrm>
            <a:off x="4221480" y="3239346"/>
            <a:ext cx="7772400" cy="3503497"/>
          </a:xfrm>
          <a:prstGeom prst="rect">
            <a:avLst/>
          </a:prstGeom>
        </p:spPr>
      </p:pic>
    </p:spTree>
    <p:extLst>
      <p:ext uri="{BB962C8B-B14F-4D97-AF65-F5344CB8AC3E}">
        <p14:creationId xmlns:p14="http://schemas.microsoft.com/office/powerpoint/2010/main" val="16273658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05F4F8A3-89D3-4A6B-9910-617034138DDA}"/>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2" name="Group 1">
            <a:extLst>
              <a:ext uri="{FF2B5EF4-FFF2-40B4-BE49-F238E27FC236}">
                <a16:creationId xmlns:a16="http://schemas.microsoft.com/office/drawing/2014/main" id="{EADCAFA2-2ABD-4497-9350-DDFD85D5131B}"/>
              </a:ext>
            </a:extLst>
          </p:cNvPr>
          <p:cNvGrpSpPr/>
          <p:nvPr/>
        </p:nvGrpSpPr>
        <p:grpSpPr>
          <a:xfrm>
            <a:off x="407786" y="1189636"/>
            <a:ext cx="4176914" cy="2369880"/>
            <a:chOff x="407786" y="1189636"/>
            <a:chExt cx="4176914" cy="2369880"/>
          </a:xfrm>
        </p:grpSpPr>
        <p:sp>
          <p:nvSpPr>
            <p:cNvPr id="46" name="Rectangle 45">
              <a:extLst>
                <a:ext uri="{FF2B5EF4-FFF2-40B4-BE49-F238E27FC236}">
                  <a16:creationId xmlns:a16="http://schemas.microsoft.com/office/drawing/2014/main" id="{5017BFEF-8D1B-43B9-B41B-793C85E9A737}"/>
                </a:ext>
              </a:extLst>
            </p:cNvPr>
            <p:cNvSpPr/>
            <p:nvPr/>
          </p:nvSpPr>
          <p:spPr>
            <a:xfrm>
              <a:off x="447403" y="2636186"/>
              <a:ext cx="4137297" cy="923330"/>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Enter your phone number to verify your business now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or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‘Verify Later’</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p>
          </p:txBody>
        </p:sp>
        <p:grpSp>
          <p:nvGrpSpPr>
            <p:cNvPr id="48" name="Group 47">
              <a:extLst>
                <a:ext uri="{FF2B5EF4-FFF2-40B4-BE49-F238E27FC236}">
                  <a16:creationId xmlns:a16="http://schemas.microsoft.com/office/drawing/2014/main" id="{42EB8507-56D7-4CE2-985A-EEE3316AED5F}"/>
                </a:ext>
              </a:extLst>
            </p:cNvPr>
            <p:cNvGrpSpPr/>
            <p:nvPr/>
          </p:nvGrpSpPr>
          <p:grpSpPr>
            <a:xfrm>
              <a:off x="407786" y="1189636"/>
              <a:ext cx="3235596" cy="1446550"/>
              <a:chOff x="407786" y="1323175"/>
              <a:chExt cx="3235596" cy="1446550"/>
            </a:xfrm>
          </p:grpSpPr>
          <p:sp>
            <p:nvSpPr>
              <p:cNvPr id="50" name="Rectangle 49">
                <a:extLst>
                  <a:ext uri="{FF2B5EF4-FFF2-40B4-BE49-F238E27FC236}">
                    <a16:creationId xmlns:a16="http://schemas.microsoft.com/office/drawing/2014/main" id="{3B3A1E32-4DFC-4325-9406-B9258C27C955}"/>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51" name="Rectangle 50">
                <a:extLst>
                  <a:ext uri="{FF2B5EF4-FFF2-40B4-BE49-F238E27FC236}">
                    <a16:creationId xmlns:a16="http://schemas.microsoft.com/office/drawing/2014/main" id="{8D8EC5D8-AE88-409A-A391-0625FB3B3B81}"/>
                  </a:ext>
                </a:extLst>
              </p:cNvPr>
              <p:cNvSpPr/>
              <p:nvPr/>
            </p:nvSpPr>
            <p:spPr>
              <a:xfrm>
                <a:off x="40778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8</a:t>
                </a:r>
              </a:p>
            </p:txBody>
          </p:sp>
        </p:grpSp>
      </p:grpSp>
      <p:cxnSp>
        <p:nvCxnSpPr>
          <p:cNvPr id="16" name="Straight Connector 15">
            <a:extLst>
              <a:ext uri="{FF2B5EF4-FFF2-40B4-BE49-F238E27FC236}">
                <a16:creationId xmlns:a16="http://schemas.microsoft.com/office/drawing/2014/main" id="{76EF1333-506F-40C5-8495-775DFA0B8CA3}"/>
              </a:ext>
            </a:extLst>
          </p:cNvPr>
          <p:cNvCxnSpPr/>
          <p:nvPr/>
        </p:nvCxnSpPr>
        <p:spPr>
          <a:xfrm>
            <a:off x="550863" y="24917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F95CFAFC-13E7-DF6A-F4BF-5C54AE4FB8D9}"/>
              </a:ext>
            </a:extLst>
          </p:cNvPr>
          <p:cNvPicPr>
            <a:picLocks noChangeAspect="1"/>
          </p:cNvPicPr>
          <p:nvPr/>
        </p:nvPicPr>
        <p:blipFill>
          <a:blip r:embed="rId2"/>
          <a:stretch>
            <a:fillRect/>
          </a:stretch>
        </p:blipFill>
        <p:spPr>
          <a:xfrm>
            <a:off x="5436912" y="1005839"/>
            <a:ext cx="6425663" cy="5195751"/>
          </a:xfrm>
          <a:prstGeom prst="rect">
            <a:avLst/>
          </a:prstGeom>
        </p:spPr>
      </p:pic>
    </p:spTree>
    <p:extLst>
      <p:ext uri="{BB962C8B-B14F-4D97-AF65-F5344CB8AC3E}">
        <p14:creationId xmlns:p14="http://schemas.microsoft.com/office/powerpoint/2010/main" val="13084490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89CA7DBE-8822-48D7-AAE1-FD9AA171E864}"/>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0" name="Group 9">
            <a:extLst>
              <a:ext uri="{FF2B5EF4-FFF2-40B4-BE49-F238E27FC236}">
                <a16:creationId xmlns:a16="http://schemas.microsoft.com/office/drawing/2014/main" id="{FFD62B37-16FB-4CBE-A45D-4EE3727FE0B0}"/>
              </a:ext>
            </a:extLst>
          </p:cNvPr>
          <p:cNvGrpSpPr/>
          <p:nvPr/>
        </p:nvGrpSpPr>
        <p:grpSpPr>
          <a:xfrm>
            <a:off x="407786" y="941945"/>
            <a:ext cx="4522574" cy="1969770"/>
            <a:chOff x="407786" y="1446286"/>
            <a:chExt cx="4522574" cy="1969770"/>
          </a:xfrm>
        </p:grpSpPr>
        <p:sp>
          <p:nvSpPr>
            <p:cNvPr id="11" name="Rectangle 10">
              <a:extLst>
                <a:ext uri="{FF2B5EF4-FFF2-40B4-BE49-F238E27FC236}">
                  <a16:creationId xmlns:a16="http://schemas.microsoft.com/office/drawing/2014/main" id="{82C7C199-E159-43CB-8766-76604DFD1B59}"/>
                </a:ext>
              </a:extLst>
            </p:cNvPr>
            <p:cNvSpPr/>
            <p:nvPr/>
          </p:nvSpPr>
          <p:spPr>
            <a:xfrm>
              <a:off x="447402" y="2769725"/>
              <a:ext cx="4482958" cy="646331"/>
            </a:xfrm>
            <a:prstGeom prst="rect">
              <a:avLst/>
            </a:prstGeom>
          </p:spPr>
          <p:txBody>
            <a:bodyPr wrap="square">
              <a:spAutoFit/>
            </a:bodyPr>
            <a:lstStyle/>
            <a:p>
              <a:pPr lvl="0"/>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your business name and phone number and click </a:t>
              </a:r>
              <a:r>
                <a:rPr lang="en-US"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‘Continue’</a:t>
              </a:r>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grpSp>
          <p:nvGrpSpPr>
            <p:cNvPr id="12" name="Group 11">
              <a:extLst>
                <a:ext uri="{FF2B5EF4-FFF2-40B4-BE49-F238E27FC236}">
                  <a16:creationId xmlns:a16="http://schemas.microsoft.com/office/drawing/2014/main" id="{9AF25BD4-8155-47D8-90ED-A73A36D61209}"/>
                </a:ext>
              </a:extLst>
            </p:cNvPr>
            <p:cNvGrpSpPr/>
            <p:nvPr/>
          </p:nvGrpSpPr>
          <p:grpSpPr>
            <a:xfrm>
              <a:off x="407786" y="1446286"/>
              <a:ext cx="3964189" cy="1323439"/>
              <a:chOff x="407786" y="1446286"/>
              <a:chExt cx="3964189" cy="1323439"/>
            </a:xfrm>
          </p:grpSpPr>
          <p:grpSp>
            <p:nvGrpSpPr>
              <p:cNvPr id="14" name="Group 13">
                <a:extLst>
                  <a:ext uri="{FF2B5EF4-FFF2-40B4-BE49-F238E27FC236}">
                    <a16:creationId xmlns:a16="http://schemas.microsoft.com/office/drawing/2014/main" id="{1F686055-3D4C-475E-91EF-E12DB0C10FED}"/>
                  </a:ext>
                </a:extLst>
              </p:cNvPr>
              <p:cNvGrpSpPr/>
              <p:nvPr/>
            </p:nvGrpSpPr>
            <p:grpSpPr>
              <a:xfrm>
                <a:off x="407786" y="1446286"/>
                <a:ext cx="3235596" cy="1323439"/>
                <a:chOff x="407786" y="1446286"/>
                <a:chExt cx="3235596" cy="1323439"/>
              </a:xfrm>
            </p:grpSpPr>
            <p:sp>
              <p:nvSpPr>
                <p:cNvPr id="17" name="Rectangle 16">
                  <a:extLst>
                    <a:ext uri="{FF2B5EF4-FFF2-40B4-BE49-F238E27FC236}">
                      <a16:creationId xmlns:a16="http://schemas.microsoft.com/office/drawing/2014/main" id="{26C46809-CDDA-4DEC-B57B-4662B5B05F5B}"/>
                    </a:ext>
                  </a:extLst>
                </p:cNvPr>
                <p:cNvSpPr/>
                <p:nvPr/>
              </p:nvSpPr>
              <p:spPr>
                <a:xfrm>
                  <a:off x="1183262" y="1996266"/>
                  <a:ext cx="1312288" cy="584775"/>
                </a:xfrm>
                <a:prstGeom prst="rect">
                  <a:avLst/>
                </a:prstGeom>
              </p:spPr>
              <p:txBody>
                <a:bodyPr wrap="square">
                  <a:spAutoFit/>
                </a:bodyPr>
                <a:lstStyle/>
                <a:p>
                  <a:pPr lvl="0"/>
                  <a:r>
                    <a:rPr lang="en-US" sz="3200" b="1" dirty="0">
                      <a:solidFill>
                        <a:srgbClr val="8ED52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29"/>
                    </a:solidFill>
                    <a:latin typeface="Tahoma" panose="020B0604030504040204" pitchFamily="34" charset="0"/>
                    <a:ea typeface="Tahoma" panose="020B0604030504040204" pitchFamily="34" charset="0"/>
                    <a:cs typeface="Tahoma" panose="020B0604030504040204" pitchFamily="34" charset="0"/>
                  </a:endParaRPr>
                </a:p>
              </p:txBody>
            </p:sp>
            <p:sp>
              <p:nvSpPr>
                <p:cNvPr id="18" name="Rectangle 17">
                  <a:extLst>
                    <a:ext uri="{FF2B5EF4-FFF2-40B4-BE49-F238E27FC236}">
                      <a16:creationId xmlns:a16="http://schemas.microsoft.com/office/drawing/2014/main" id="{8971811A-7BE9-440B-B38D-282FC6EB0E73}"/>
                    </a:ext>
                  </a:extLst>
                </p:cNvPr>
                <p:cNvSpPr/>
                <p:nvPr/>
              </p:nvSpPr>
              <p:spPr>
                <a:xfrm>
                  <a:off x="407786" y="1446286"/>
                  <a:ext cx="3235596" cy="1323439"/>
                </a:xfrm>
                <a:prstGeom prst="rect">
                  <a:avLst/>
                </a:prstGeom>
              </p:spPr>
              <p:txBody>
                <a:bodyPr wrap="square" anchor="b">
                  <a:spAutoFit/>
                </a:bodyPr>
                <a:lstStyle/>
                <a:p>
                  <a:pPr lvl="0"/>
                  <a:r>
                    <a:rPr lang="en-US" sz="8000" b="1" dirty="0">
                      <a:solidFill>
                        <a:srgbClr val="8ED529"/>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15" name="Straight Connector 14">
                <a:extLst>
                  <a:ext uri="{FF2B5EF4-FFF2-40B4-BE49-F238E27FC236}">
                    <a16:creationId xmlns:a16="http://schemas.microsoft.com/office/drawing/2014/main" id="{73C82226-539B-40B7-8C07-BFC662E32A6E}"/>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04EF072A-355E-5BEB-D6F1-75EED2A08367}"/>
              </a:ext>
            </a:extLst>
          </p:cNvPr>
          <p:cNvPicPr>
            <a:picLocks noChangeAspect="1"/>
          </p:cNvPicPr>
          <p:nvPr/>
        </p:nvPicPr>
        <p:blipFill>
          <a:blip r:embed="rId2"/>
          <a:stretch>
            <a:fillRect/>
          </a:stretch>
        </p:blipFill>
        <p:spPr>
          <a:xfrm>
            <a:off x="4809515" y="1549443"/>
            <a:ext cx="6974699" cy="4793685"/>
          </a:xfrm>
          <a:prstGeom prst="rect">
            <a:avLst/>
          </a:prstGeom>
        </p:spPr>
      </p:pic>
    </p:spTree>
    <p:extLst>
      <p:ext uri="{BB962C8B-B14F-4D97-AF65-F5344CB8AC3E}">
        <p14:creationId xmlns:p14="http://schemas.microsoft.com/office/powerpoint/2010/main" val="416304876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E2727984-6B6C-4B33-B228-05DA5713AD0E}"/>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98170" y="1189636"/>
            <a:ext cx="3973805" cy="2369880"/>
            <a:chOff x="398170" y="1323175"/>
            <a:chExt cx="3973805"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465378" cy="923330"/>
            </a:xfrm>
            <a:prstGeom prst="rect">
              <a:avLst/>
            </a:prstGeom>
          </p:spPr>
          <p:txBody>
            <a:bodyPr wrap="square">
              <a:spAutoFit/>
            </a:bodyPr>
            <a:lstStyle/>
            <a:p>
              <a:pPr lvl="0">
                <a:spcAft>
                  <a:spcPts val="600"/>
                </a:spcAft>
              </a:pP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information about your business and when done,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‘Continue’</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98170" y="1323175"/>
              <a:ext cx="3973805" cy="1446550"/>
              <a:chOff x="398170" y="1323175"/>
              <a:chExt cx="3973805"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98170" y="1323175"/>
                <a:ext cx="3235596" cy="1446550"/>
                <a:chOff x="398170"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9612" y="1996266"/>
                  <a:ext cx="1312288" cy="584775"/>
                </a:xfrm>
                <a:prstGeom prst="rect">
                  <a:avLst/>
                </a:prstGeom>
              </p:spPr>
              <p:txBody>
                <a:bodyPr wrap="square">
                  <a:spAutoFit/>
                </a:bodyPr>
                <a:lstStyle/>
                <a:p>
                  <a:pPr lvl="0"/>
                  <a:r>
                    <a:rPr lang="en-US" sz="3200" b="1" dirty="0">
                      <a:solidFill>
                        <a:srgbClr val="8ED52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29"/>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98170" y="1323175"/>
                  <a:ext cx="3235596" cy="1446550"/>
                </a:xfrm>
                <a:prstGeom prst="rect">
                  <a:avLst/>
                </a:prstGeom>
              </p:spPr>
              <p:txBody>
                <a:bodyPr wrap="square">
                  <a:spAutoFit/>
                </a:bodyPr>
                <a:lstStyle/>
                <a:p>
                  <a:pPr lvl="0"/>
                  <a:r>
                    <a:rPr lang="en-US" sz="8800" b="1" dirty="0">
                      <a:solidFill>
                        <a:srgbClr val="8ED529"/>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35B79F00-DADE-75D9-4192-BEB83A27B63E}"/>
              </a:ext>
            </a:extLst>
          </p:cNvPr>
          <p:cNvPicPr>
            <a:picLocks noChangeAspect="1"/>
          </p:cNvPicPr>
          <p:nvPr/>
        </p:nvPicPr>
        <p:blipFill>
          <a:blip r:embed="rId2"/>
          <a:stretch>
            <a:fillRect/>
          </a:stretch>
        </p:blipFill>
        <p:spPr>
          <a:xfrm>
            <a:off x="6555193" y="130516"/>
            <a:ext cx="4420585" cy="6858000"/>
          </a:xfrm>
          <a:prstGeom prst="rect">
            <a:avLst/>
          </a:prstGeom>
        </p:spPr>
      </p:pic>
    </p:spTree>
    <p:extLst>
      <p:ext uri="{BB962C8B-B14F-4D97-AF65-F5344CB8AC3E}">
        <p14:creationId xmlns:p14="http://schemas.microsoft.com/office/powerpoint/2010/main" val="57551091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C0A613C-7D4B-4ABE-8F77-69BA629DB0EF}"/>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407786" y="1189636"/>
            <a:ext cx="3964189" cy="2092881"/>
            <a:chOff x="407786" y="1323175"/>
            <a:chExt cx="3964189"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2" y="2769725"/>
              <a:ext cx="3924573" cy="646331"/>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Click on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‘Start my FREE 14-day trial’</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to get started.</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07786" y="1323175"/>
              <a:ext cx="3964189" cy="1446550"/>
              <a:chOff x="407786" y="1323175"/>
              <a:chExt cx="396418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07786" y="1323175"/>
                <a:ext cx="3235596" cy="1446550"/>
                <a:chOff x="40778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rgbClr val="8ED52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29"/>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07786" y="1323175"/>
                  <a:ext cx="3235596" cy="1446550"/>
                </a:xfrm>
                <a:prstGeom prst="rect">
                  <a:avLst/>
                </a:prstGeom>
              </p:spPr>
              <p:txBody>
                <a:bodyPr wrap="square">
                  <a:spAutoFit/>
                </a:bodyPr>
                <a:lstStyle/>
                <a:p>
                  <a:pPr lvl="0"/>
                  <a:r>
                    <a:rPr lang="en-US" sz="8800" b="1" dirty="0">
                      <a:solidFill>
                        <a:srgbClr val="8ED529"/>
                      </a:solidFill>
                      <a:latin typeface="Tahoma" panose="020B0604030504040204" pitchFamily="34" charset="0"/>
                      <a:ea typeface="Tahoma" panose="020B0604030504040204" pitchFamily="34" charset="0"/>
                      <a:cs typeface="Tahoma" panose="020B0604030504040204" pitchFamily="34" charset="0"/>
                    </a:rPr>
                    <a:t>4</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D37F2BD8-A82F-8AF5-B97E-53D8F14071E4}"/>
              </a:ext>
            </a:extLst>
          </p:cNvPr>
          <p:cNvPicPr>
            <a:picLocks noChangeAspect="1"/>
          </p:cNvPicPr>
          <p:nvPr/>
        </p:nvPicPr>
        <p:blipFill>
          <a:blip r:embed="rId2"/>
          <a:stretch>
            <a:fillRect/>
          </a:stretch>
        </p:blipFill>
        <p:spPr>
          <a:xfrm>
            <a:off x="4809505" y="742950"/>
            <a:ext cx="6831631" cy="5372100"/>
          </a:xfrm>
          <a:prstGeom prst="rect">
            <a:avLst/>
          </a:prstGeom>
        </p:spPr>
      </p:pic>
    </p:spTree>
    <p:extLst>
      <p:ext uri="{BB962C8B-B14F-4D97-AF65-F5344CB8AC3E}">
        <p14:creationId xmlns:p14="http://schemas.microsoft.com/office/powerpoint/2010/main" val="68157378"/>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C0A613C-7D4B-4ABE-8F77-69BA629DB0EF}"/>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407786" y="1189636"/>
            <a:ext cx="3964189" cy="2092881"/>
            <a:chOff x="407786" y="1323175"/>
            <a:chExt cx="3964189"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2" y="2769725"/>
              <a:ext cx="3924573" cy="646331"/>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payment information and click on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‘Start trial’</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407786" y="1323175"/>
              <a:ext cx="3964189" cy="1446550"/>
              <a:chOff x="407786" y="1323175"/>
              <a:chExt cx="396418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407786" y="1323175"/>
                <a:ext cx="3235596" cy="1446550"/>
                <a:chOff x="40778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rgbClr val="8ED52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29"/>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407786" y="1323175"/>
                  <a:ext cx="3235596" cy="1446550"/>
                </a:xfrm>
                <a:prstGeom prst="rect">
                  <a:avLst/>
                </a:prstGeom>
              </p:spPr>
              <p:txBody>
                <a:bodyPr wrap="square">
                  <a:spAutoFit/>
                </a:bodyPr>
                <a:lstStyle/>
                <a:p>
                  <a:pPr lvl="0"/>
                  <a:r>
                    <a:rPr lang="en-US" sz="8800" b="1" dirty="0">
                      <a:solidFill>
                        <a:srgbClr val="8ED529"/>
                      </a:solidFill>
                      <a:latin typeface="Tahoma" panose="020B0604030504040204" pitchFamily="34" charset="0"/>
                      <a:ea typeface="Tahoma" panose="020B0604030504040204" pitchFamily="34" charset="0"/>
                      <a:cs typeface="Tahoma" panose="020B0604030504040204" pitchFamily="34" charset="0"/>
                    </a:rPr>
                    <a:t>5</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B7469886-E8C5-848B-7D4B-606C3BD2DB6F}"/>
              </a:ext>
            </a:extLst>
          </p:cNvPr>
          <p:cNvPicPr>
            <a:picLocks noChangeAspect="1"/>
          </p:cNvPicPr>
          <p:nvPr/>
        </p:nvPicPr>
        <p:blipFill>
          <a:blip r:embed="rId2"/>
          <a:stretch>
            <a:fillRect/>
          </a:stretch>
        </p:blipFill>
        <p:spPr>
          <a:xfrm>
            <a:off x="7179957" y="0"/>
            <a:ext cx="3161731" cy="6858000"/>
          </a:xfrm>
          <a:prstGeom prst="rect">
            <a:avLst/>
          </a:prstGeom>
        </p:spPr>
      </p:pic>
    </p:spTree>
    <p:extLst>
      <p:ext uri="{BB962C8B-B14F-4D97-AF65-F5344CB8AC3E}">
        <p14:creationId xmlns:p14="http://schemas.microsoft.com/office/powerpoint/2010/main" val="30872075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bg>
      <p:bgPr>
        <a:solidFill>
          <a:srgbClr val="418FDE"/>
        </a:solidFill>
        <a:effectLst/>
      </p:bgPr>
    </p:bg>
    <p:spTree>
      <p:nvGrpSpPr>
        <p:cNvPr id="1" name="">
          <a:extLst>
            <a:ext uri="{FF2B5EF4-FFF2-40B4-BE49-F238E27FC236}">
              <a16:creationId xmlns:a16="http://schemas.microsoft.com/office/drawing/2014/main" id="{8718126C-F5B5-D7C8-FF9A-E54DD0E6F3D6}"/>
            </a:ext>
          </a:extLst>
        </p:cNvPr>
        <p:cNvGrpSpPr/>
        <p:nvPr/>
      </p:nvGrpSpPr>
      <p:grpSpPr>
        <a:xfrm>
          <a:off x="0" y="0"/>
          <a:ext cx="0" cy="0"/>
          <a:chOff x="0" y="0"/>
          <a:chExt cx="0" cy="0"/>
        </a:xfrm>
      </p:grpSpPr>
      <p:sp>
        <p:nvSpPr>
          <p:cNvPr id="245" name="Rectangle 244">
            <a:extLst>
              <a:ext uri="{FF2B5EF4-FFF2-40B4-BE49-F238E27FC236}">
                <a16:creationId xmlns:a16="http://schemas.microsoft.com/office/drawing/2014/main" id="{EBBB16CF-15A3-51CD-8FDE-431D4A098BC6}"/>
              </a:ext>
            </a:extLst>
          </p:cNvPr>
          <p:cNvSpPr/>
          <p:nvPr/>
        </p:nvSpPr>
        <p:spPr>
          <a:xfrm>
            <a:off x="4567284" y="4570710"/>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a:extLst>
              <a:ext uri="{FF2B5EF4-FFF2-40B4-BE49-F238E27FC236}">
                <a16:creationId xmlns:a16="http://schemas.microsoft.com/office/drawing/2014/main" id="{69C61711-757C-36AD-2A1E-423706A956C4}"/>
              </a:ext>
            </a:extLst>
          </p:cNvPr>
          <p:cNvSpPr>
            <a:spLocks noGrp="1"/>
          </p:cNvSpPr>
          <p:nvPr>
            <p:ph type="title"/>
          </p:nvPr>
        </p:nvSpPr>
        <p:spPr>
          <a:xfrm>
            <a:off x="550864" y="515883"/>
            <a:ext cx="10515600" cy="819329"/>
          </a:xfrm>
        </p:spPr>
        <p:txBody>
          <a:bodyPr/>
          <a:lstStyle/>
          <a:p>
            <a:r>
              <a:rPr lang="en-IN" dirty="0">
                <a:solidFill>
                  <a:schemeClr val="bg1"/>
                </a:solidFill>
              </a:rPr>
              <a:t>FREE SERVICES OR PAID SERVICES?</a:t>
            </a:r>
          </a:p>
        </p:txBody>
      </p:sp>
      <p:sp>
        <p:nvSpPr>
          <p:cNvPr id="90" name="Rectangle 89">
            <a:extLst>
              <a:ext uri="{FF2B5EF4-FFF2-40B4-BE49-F238E27FC236}">
                <a16:creationId xmlns:a16="http://schemas.microsoft.com/office/drawing/2014/main" id="{4FA6B66F-43A9-92F4-4081-80E16DF21AD3}"/>
              </a:ext>
            </a:extLst>
          </p:cNvPr>
          <p:cNvSpPr/>
          <p:nvPr/>
        </p:nvSpPr>
        <p:spPr>
          <a:xfrm>
            <a:off x="1761652" y="1890893"/>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0" name="Rectangle 109">
            <a:extLst>
              <a:ext uri="{FF2B5EF4-FFF2-40B4-BE49-F238E27FC236}">
                <a16:creationId xmlns:a16="http://schemas.microsoft.com/office/drawing/2014/main" id="{1499D318-3267-71A5-62BA-47815F1D1F79}"/>
              </a:ext>
            </a:extLst>
          </p:cNvPr>
          <p:cNvSpPr/>
          <p:nvPr/>
        </p:nvSpPr>
        <p:spPr>
          <a:xfrm>
            <a:off x="10173949" y="3672224"/>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4" name="Rectangle 173">
            <a:extLst>
              <a:ext uri="{FF2B5EF4-FFF2-40B4-BE49-F238E27FC236}">
                <a16:creationId xmlns:a16="http://schemas.microsoft.com/office/drawing/2014/main" id="{B7E4327D-5057-65D0-13CB-4D9582223B06}"/>
              </a:ext>
            </a:extLst>
          </p:cNvPr>
          <p:cNvSpPr/>
          <p:nvPr/>
        </p:nvSpPr>
        <p:spPr>
          <a:xfrm>
            <a:off x="10173950" y="4570683"/>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9" name="Rectangle 178">
            <a:extLst>
              <a:ext uri="{FF2B5EF4-FFF2-40B4-BE49-F238E27FC236}">
                <a16:creationId xmlns:a16="http://schemas.microsoft.com/office/drawing/2014/main" id="{083821EB-F215-9D92-4E28-FE37C25EE338}"/>
              </a:ext>
            </a:extLst>
          </p:cNvPr>
          <p:cNvSpPr/>
          <p:nvPr/>
        </p:nvSpPr>
        <p:spPr>
          <a:xfrm>
            <a:off x="4573013" y="1887082"/>
            <a:ext cx="1467189" cy="733689"/>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2" name="Rectangle 181">
            <a:extLst>
              <a:ext uri="{FF2B5EF4-FFF2-40B4-BE49-F238E27FC236}">
                <a16:creationId xmlns:a16="http://schemas.microsoft.com/office/drawing/2014/main" id="{849366B5-5939-F961-D207-0435D8093801}"/>
              </a:ext>
            </a:extLst>
          </p:cNvPr>
          <p:cNvSpPr/>
          <p:nvPr/>
        </p:nvSpPr>
        <p:spPr>
          <a:xfrm>
            <a:off x="7351733" y="1875306"/>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5" name="Rectangle 184">
            <a:extLst>
              <a:ext uri="{FF2B5EF4-FFF2-40B4-BE49-F238E27FC236}">
                <a16:creationId xmlns:a16="http://schemas.microsoft.com/office/drawing/2014/main" id="{E3D7AAF7-563E-EBE9-4495-AEAD9D648306}"/>
              </a:ext>
            </a:extLst>
          </p:cNvPr>
          <p:cNvSpPr/>
          <p:nvPr/>
        </p:nvSpPr>
        <p:spPr>
          <a:xfrm>
            <a:off x="10173949" y="1875306"/>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8" name="Rectangle 187">
            <a:extLst>
              <a:ext uri="{FF2B5EF4-FFF2-40B4-BE49-F238E27FC236}">
                <a16:creationId xmlns:a16="http://schemas.microsoft.com/office/drawing/2014/main" id="{A4E78CD7-10C1-0E14-1588-DEADBA3B6BAF}"/>
              </a:ext>
            </a:extLst>
          </p:cNvPr>
          <p:cNvSpPr/>
          <p:nvPr/>
        </p:nvSpPr>
        <p:spPr>
          <a:xfrm>
            <a:off x="1761652" y="2773765"/>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1" name="Rectangle 190">
            <a:extLst>
              <a:ext uri="{FF2B5EF4-FFF2-40B4-BE49-F238E27FC236}">
                <a16:creationId xmlns:a16="http://schemas.microsoft.com/office/drawing/2014/main" id="{CA01FCB6-DC50-9D2A-C751-DDA0CD08F017}"/>
              </a:ext>
            </a:extLst>
          </p:cNvPr>
          <p:cNvSpPr/>
          <p:nvPr/>
        </p:nvSpPr>
        <p:spPr>
          <a:xfrm>
            <a:off x="4573013" y="2773764"/>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4" name="Rectangle 193">
            <a:extLst>
              <a:ext uri="{FF2B5EF4-FFF2-40B4-BE49-F238E27FC236}">
                <a16:creationId xmlns:a16="http://schemas.microsoft.com/office/drawing/2014/main" id="{9F8B38DC-9345-FBDD-5623-7662218DFBF0}"/>
              </a:ext>
            </a:extLst>
          </p:cNvPr>
          <p:cNvSpPr/>
          <p:nvPr/>
        </p:nvSpPr>
        <p:spPr>
          <a:xfrm>
            <a:off x="7351733" y="2773765"/>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7" name="Rectangle 196">
            <a:extLst>
              <a:ext uri="{FF2B5EF4-FFF2-40B4-BE49-F238E27FC236}">
                <a16:creationId xmlns:a16="http://schemas.microsoft.com/office/drawing/2014/main" id="{F1F9564E-A271-50C4-3656-0198F37F59C3}"/>
              </a:ext>
            </a:extLst>
          </p:cNvPr>
          <p:cNvSpPr/>
          <p:nvPr/>
        </p:nvSpPr>
        <p:spPr>
          <a:xfrm>
            <a:off x="10173949" y="2773765"/>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0" name="Rectangle 199">
            <a:extLst>
              <a:ext uri="{FF2B5EF4-FFF2-40B4-BE49-F238E27FC236}">
                <a16:creationId xmlns:a16="http://schemas.microsoft.com/office/drawing/2014/main" id="{676E5567-04F1-8F53-565F-A02762459BDD}"/>
              </a:ext>
            </a:extLst>
          </p:cNvPr>
          <p:cNvSpPr/>
          <p:nvPr/>
        </p:nvSpPr>
        <p:spPr>
          <a:xfrm>
            <a:off x="1761652" y="3672520"/>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3" name="Rectangle 202">
            <a:extLst>
              <a:ext uri="{FF2B5EF4-FFF2-40B4-BE49-F238E27FC236}">
                <a16:creationId xmlns:a16="http://schemas.microsoft.com/office/drawing/2014/main" id="{6E2AFEA4-E7C6-5992-472F-560D4BFBFE96}"/>
              </a:ext>
            </a:extLst>
          </p:cNvPr>
          <p:cNvSpPr/>
          <p:nvPr/>
        </p:nvSpPr>
        <p:spPr>
          <a:xfrm>
            <a:off x="4573013" y="3664927"/>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6" name="Rectangle 205">
            <a:extLst>
              <a:ext uri="{FF2B5EF4-FFF2-40B4-BE49-F238E27FC236}">
                <a16:creationId xmlns:a16="http://schemas.microsoft.com/office/drawing/2014/main" id="{A8FE7486-7B15-1069-C940-A5CDA306CB0F}"/>
              </a:ext>
            </a:extLst>
          </p:cNvPr>
          <p:cNvSpPr/>
          <p:nvPr/>
        </p:nvSpPr>
        <p:spPr>
          <a:xfrm>
            <a:off x="7351733" y="3672224"/>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9" name="Rectangle 208">
            <a:extLst>
              <a:ext uri="{FF2B5EF4-FFF2-40B4-BE49-F238E27FC236}">
                <a16:creationId xmlns:a16="http://schemas.microsoft.com/office/drawing/2014/main" id="{EEE16023-C169-14C9-850C-1F60A1984703}"/>
              </a:ext>
            </a:extLst>
          </p:cNvPr>
          <p:cNvSpPr/>
          <p:nvPr/>
        </p:nvSpPr>
        <p:spPr>
          <a:xfrm>
            <a:off x="1761651" y="4570683"/>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5" name="Rectangle 214">
            <a:extLst>
              <a:ext uri="{FF2B5EF4-FFF2-40B4-BE49-F238E27FC236}">
                <a16:creationId xmlns:a16="http://schemas.microsoft.com/office/drawing/2014/main" id="{4DF7F35A-6A2B-8BB4-B127-22B7ED0EDE18}"/>
              </a:ext>
            </a:extLst>
          </p:cNvPr>
          <p:cNvSpPr/>
          <p:nvPr/>
        </p:nvSpPr>
        <p:spPr>
          <a:xfrm>
            <a:off x="7351734" y="4570683"/>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9" name="Rectangle 218">
            <a:extLst>
              <a:ext uri="{FF2B5EF4-FFF2-40B4-BE49-F238E27FC236}">
                <a16:creationId xmlns:a16="http://schemas.microsoft.com/office/drawing/2014/main" id="{43B0DBE8-C333-4A3E-9AA1-6B8139A25618}"/>
              </a:ext>
            </a:extLst>
          </p:cNvPr>
          <p:cNvSpPr/>
          <p:nvPr/>
        </p:nvSpPr>
        <p:spPr>
          <a:xfrm>
            <a:off x="1761651" y="5453554"/>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2" name="Rectangle 221">
            <a:extLst>
              <a:ext uri="{FF2B5EF4-FFF2-40B4-BE49-F238E27FC236}">
                <a16:creationId xmlns:a16="http://schemas.microsoft.com/office/drawing/2014/main" id="{16FE8B46-BFBE-8CEA-D088-613A1BF782D8}"/>
              </a:ext>
            </a:extLst>
          </p:cNvPr>
          <p:cNvSpPr/>
          <p:nvPr/>
        </p:nvSpPr>
        <p:spPr>
          <a:xfrm>
            <a:off x="4561519" y="5453554"/>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5" name="Rectangle 224">
            <a:extLst>
              <a:ext uri="{FF2B5EF4-FFF2-40B4-BE49-F238E27FC236}">
                <a16:creationId xmlns:a16="http://schemas.microsoft.com/office/drawing/2014/main" id="{76872BC3-0550-E540-7BC6-7E5B632632CE}"/>
              </a:ext>
            </a:extLst>
          </p:cNvPr>
          <p:cNvSpPr/>
          <p:nvPr/>
        </p:nvSpPr>
        <p:spPr>
          <a:xfrm>
            <a:off x="7346798" y="5443046"/>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Rectangle 4">
            <a:extLst>
              <a:ext uri="{FF2B5EF4-FFF2-40B4-BE49-F238E27FC236}">
                <a16:creationId xmlns:a16="http://schemas.microsoft.com/office/drawing/2014/main" id="{31D17B5D-ABC5-3030-F91D-0C9761DE6520}"/>
              </a:ext>
            </a:extLst>
          </p:cNvPr>
          <p:cNvSpPr/>
          <p:nvPr/>
        </p:nvSpPr>
        <p:spPr>
          <a:xfrm>
            <a:off x="10163949" y="5453554"/>
            <a:ext cx="1467189" cy="734703"/>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ectangle 13">
            <a:extLst>
              <a:ext uri="{FF2B5EF4-FFF2-40B4-BE49-F238E27FC236}">
                <a16:creationId xmlns:a16="http://schemas.microsoft.com/office/drawing/2014/main" id="{E7A01442-9167-9A7B-A450-7F721D2D355F}"/>
              </a:ext>
            </a:extLst>
          </p:cNvPr>
          <p:cNvSpPr/>
          <p:nvPr/>
        </p:nvSpPr>
        <p:spPr>
          <a:xfrm>
            <a:off x="528417" y="1875306"/>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Google Business Profile</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15" name="Rectangle 14">
            <a:extLst>
              <a:ext uri="{FF2B5EF4-FFF2-40B4-BE49-F238E27FC236}">
                <a16:creationId xmlns:a16="http://schemas.microsoft.com/office/drawing/2014/main" id="{3A3DDE6F-C032-DF5D-A28E-C027BFAB3D18}"/>
              </a:ext>
            </a:extLst>
          </p:cNvPr>
          <p:cNvSpPr/>
          <p:nvPr/>
        </p:nvSpPr>
        <p:spPr>
          <a:xfrm>
            <a:off x="3337920" y="1887083"/>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Nextdoor</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17" name="Rectangle 16">
            <a:extLst>
              <a:ext uri="{FF2B5EF4-FFF2-40B4-BE49-F238E27FC236}">
                <a16:creationId xmlns:a16="http://schemas.microsoft.com/office/drawing/2014/main" id="{4AE7EDCF-594E-1EAC-67BA-6DEB7404F1CB}"/>
              </a:ext>
            </a:extLst>
          </p:cNvPr>
          <p:cNvSpPr/>
          <p:nvPr/>
        </p:nvSpPr>
        <p:spPr>
          <a:xfrm>
            <a:off x="6113071" y="1875306"/>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Bing Places for Business</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18" name="Rectangle 17">
            <a:extLst>
              <a:ext uri="{FF2B5EF4-FFF2-40B4-BE49-F238E27FC236}">
                <a16:creationId xmlns:a16="http://schemas.microsoft.com/office/drawing/2014/main" id="{E04777FF-BF85-3E90-8836-7D02DE79537E}"/>
              </a:ext>
            </a:extLst>
          </p:cNvPr>
          <p:cNvSpPr/>
          <p:nvPr/>
        </p:nvSpPr>
        <p:spPr>
          <a:xfrm>
            <a:off x="8908354" y="1865033"/>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Yelp</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19" name="Rectangle 18">
            <a:extLst>
              <a:ext uri="{FF2B5EF4-FFF2-40B4-BE49-F238E27FC236}">
                <a16:creationId xmlns:a16="http://schemas.microsoft.com/office/drawing/2014/main" id="{6EF515EC-7EB2-9877-4038-49DA5A4695F7}"/>
              </a:ext>
            </a:extLst>
          </p:cNvPr>
          <p:cNvSpPr/>
          <p:nvPr/>
        </p:nvSpPr>
        <p:spPr>
          <a:xfrm>
            <a:off x="516696" y="5443218"/>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Meta for Business</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20" name="Rectangle 19">
            <a:extLst>
              <a:ext uri="{FF2B5EF4-FFF2-40B4-BE49-F238E27FC236}">
                <a16:creationId xmlns:a16="http://schemas.microsoft.com/office/drawing/2014/main" id="{D4A2E463-96CF-F10F-1848-61174565AACE}"/>
              </a:ext>
            </a:extLst>
          </p:cNvPr>
          <p:cNvSpPr/>
          <p:nvPr/>
        </p:nvSpPr>
        <p:spPr>
          <a:xfrm>
            <a:off x="3343717" y="4577298"/>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Better Business Bureau</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21" name="Rectangle 20">
            <a:extLst>
              <a:ext uri="{FF2B5EF4-FFF2-40B4-BE49-F238E27FC236}">
                <a16:creationId xmlns:a16="http://schemas.microsoft.com/office/drawing/2014/main" id="{02377CB9-6626-EAC9-B685-141865E84D62}"/>
              </a:ext>
            </a:extLst>
          </p:cNvPr>
          <p:cNvSpPr/>
          <p:nvPr/>
        </p:nvSpPr>
        <p:spPr>
          <a:xfrm>
            <a:off x="8916868" y="4568320"/>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LinkedIn</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22" name="Rectangle 21">
            <a:extLst>
              <a:ext uri="{FF2B5EF4-FFF2-40B4-BE49-F238E27FC236}">
                <a16:creationId xmlns:a16="http://schemas.microsoft.com/office/drawing/2014/main" id="{155E7403-4ED9-C429-6DCF-A1A887A2161D}"/>
              </a:ext>
            </a:extLst>
          </p:cNvPr>
          <p:cNvSpPr/>
          <p:nvPr/>
        </p:nvSpPr>
        <p:spPr>
          <a:xfrm>
            <a:off x="3336789" y="5457366"/>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Apple Maps</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23" name="Rectangle 22">
            <a:extLst>
              <a:ext uri="{FF2B5EF4-FFF2-40B4-BE49-F238E27FC236}">
                <a16:creationId xmlns:a16="http://schemas.microsoft.com/office/drawing/2014/main" id="{46500E88-E74E-1406-B31D-FF8794168BB0}"/>
              </a:ext>
            </a:extLst>
          </p:cNvPr>
          <p:cNvSpPr/>
          <p:nvPr/>
        </p:nvSpPr>
        <p:spPr>
          <a:xfrm>
            <a:off x="521229" y="2773764"/>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MerchantCircle</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24" name="Rectangle 23">
            <a:extLst>
              <a:ext uri="{FF2B5EF4-FFF2-40B4-BE49-F238E27FC236}">
                <a16:creationId xmlns:a16="http://schemas.microsoft.com/office/drawing/2014/main" id="{06DEE4C3-B8AA-BEC7-3176-366D68E6E2DA}"/>
              </a:ext>
            </a:extLst>
          </p:cNvPr>
          <p:cNvSpPr/>
          <p:nvPr/>
        </p:nvSpPr>
        <p:spPr>
          <a:xfrm>
            <a:off x="3337920" y="2773764"/>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Yellow Pages.com</a:t>
            </a:r>
          </a:p>
          <a:p>
            <a:pPr algn="ctr"/>
            <a:r>
              <a:rPr lang="en-IN" sz="1000" b="1" dirty="0">
                <a:solidFill>
                  <a:schemeClr val="bg1"/>
                </a:solidFill>
                <a:latin typeface="Arial" panose="020B0604020202020204" pitchFamily="34" charset="0"/>
                <a:cs typeface="Arial" panose="020B0604020202020204" pitchFamily="34" charset="0"/>
              </a:rPr>
              <a:t>FREE</a:t>
            </a:r>
            <a:r>
              <a:rPr lang="en-IN" sz="1000" dirty="0">
                <a:solidFill>
                  <a:schemeClr val="bg1"/>
                </a:solidFill>
                <a:latin typeface="Arial" panose="020B0604020202020204" pitchFamily="34" charset="0"/>
                <a:cs typeface="Arial" panose="020B0604020202020204" pitchFamily="34" charset="0"/>
              </a:rPr>
              <a:t> </a:t>
            </a:r>
          </a:p>
        </p:txBody>
      </p:sp>
      <p:sp>
        <p:nvSpPr>
          <p:cNvPr id="25" name="Rectangle 24">
            <a:extLst>
              <a:ext uri="{FF2B5EF4-FFF2-40B4-BE49-F238E27FC236}">
                <a16:creationId xmlns:a16="http://schemas.microsoft.com/office/drawing/2014/main" id="{16240E00-62BD-645C-9F32-29980F0EE8ED}"/>
              </a:ext>
            </a:extLst>
          </p:cNvPr>
          <p:cNvSpPr/>
          <p:nvPr/>
        </p:nvSpPr>
        <p:spPr>
          <a:xfrm>
            <a:off x="6101176" y="2779830"/>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Superpagees</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26" name="Rectangle 25">
            <a:extLst>
              <a:ext uri="{FF2B5EF4-FFF2-40B4-BE49-F238E27FC236}">
                <a16:creationId xmlns:a16="http://schemas.microsoft.com/office/drawing/2014/main" id="{71BA5D5A-7DFA-B437-A9C1-311DB239E9C2}"/>
              </a:ext>
            </a:extLst>
          </p:cNvPr>
          <p:cNvSpPr/>
          <p:nvPr/>
        </p:nvSpPr>
        <p:spPr>
          <a:xfrm>
            <a:off x="8922959" y="2779830"/>
            <a:ext cx="1182864" cy="7454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Jasmine</a:t>
            </a:r>
          </a:p>
          <a:p>
            <a:pPr algn="ctr"/>
            <a:r>
              <a:rPr lang="en-IN" sz="1000" b="1" dirty="0">
                <a:solidFill>
                  <a:schemeClr val="bg1"/>
                </a:solidFill>
                <a:latin typeface="Arial" panose="020B0604020202020204" pitchFamily="34" charset="0"/>
                <a:cs typeface="Arial" panose="020B0604020202020204" pitchFamily="34" charset="0"/>
              </a:rPr>
              <a:t>PAID</a:t>
            </a:r>
          </a:p>
        </p:txBody>
      </p:sp>
      <p:sp>
        <p:nvSpPr>
          <p:cNvPr id="27" name="Rectangle 26">
            <a:extLst>
              <a:ext uri="{FF2B5EF4-FFF2-40B4-BE49-F238E27FC236}">
                <a16:creationId xmlns:a16="http://schemas.microsoft.com/office/drawing/2014/main" id="{7E01F384-C93D-4EF0-2926-4FD6AF9D75D1}"/>
              </a:ext>
            </a:extLst>
          </p:cNvPr>
          <p:cNvSpPr/>
          <p:nvPr/>
        </p:nvSpPr>
        <p:spPr>
          <a:xfrm>
            <a:off x="528417" y="3668739"/>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Hotfrog</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28" name="Rectangle 27">
            <a:extLst>
              <a:ext uri="{FF2B5EF4-FFF2-40B4-BE49-F238E27FC236}">
                <a16:creationId xmlns:a16="http://schemas.microsoft.com/office/drawing/2014/main" id="{CBF49526-88D3-3AF4-F9F2-5C54FDFEE196}"/>
              </a:ext>
            </a:extLst>
          </p:cNvPr>
          <p:cNvSpPr/>
          <p:nvPr/>
        </p:nvSpPr>
        <p:spPr>
          <a:xfrm>
            <a:off x="6106617" y="4570683"/>
            <a:ext cx="1182864" cy="7454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Best of the Web</a:t>
            </a:r>
          </a:p>
          <a:p>
            <a:pPr algn="ctr"/>
            <a:r>
              <a:rPr lang="en-IN" sz="1000" b="1" dirty="0">
                <a:solidFill>
                  <a:schemeClr val="bg1"/>
                </a:solidFill>
                <a:latin typeface="Arial" panose="020B0604020202020204" pitchFamily="34" charset="0"/>
                <a:cs typeface="Arial" panose="020B0604020202020204" pitchFamily="34" charset="0"/>
              </a:rPr>
              <a:t>PAID</a:t>
            </a:r>
          </a:p>
        </p:txBody>
      </p:sp>
      <p:sp>
        <p:nvSpPr>
          <p:cNvPr id="29" name="Rectangle 28">
            <a:extLst>
              <a:ext uri="{FF2B5EF4-FFF2-40B4-BE49-F238E27FC236}">
                <a16:creationId xmlns:a16="http://schemas.microsoft.com/office/drawing/2014/main" id="{F60452D6-20A7-0E52-3FF2-D0792B55DCE0}"/>
              </a:ext>
            </a:extLst>
          </p:cNvPr>
          <p:cNvSpPr/>
          <p:nvPr/>
        </p:nvSpPr>
        <p:spPr>
          <a:xfrm>
            <a:off x="8922959" y="3672224"/>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err="1">
                <a:solidFill>
                  <a:schemeClr val="bg1"/>
                </a:solidFill>
                <a:latin typeface="Arial" panose="020B0604020202020204" pitchFamily="34" charset="0"/>
                <a:cs typeface="Arial" panose="020B0604020202020204" pitchFamily="34" charset="0"/>
              </a:rPr>
              <a:t>YellowBot</a:t>
            </a:r>
            <a:endParaRPr lang="en-IN" sz="1000" dirty="0">
              <a:solidFill>
                <a:schemeClr val="bg1"/>
              </a:solidFill>
              <a:latin typeface="Arial" panose="020B0604020202020204" pitchFamily="34" charset="0"/>
              <a:cs typeface="Arial" panose="020B0604020202020204" pitchFamily="34" charset="0"/>
            </a:endParaRP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30" name="Rectangle 29">
            <a:extLst>
              <a:ext uri="{FF2B5EF4-FFF2-40B4-BE49-F238E27FC236}">
                <a16:creationId xmlns:a16="http://schemas.microsoft.com/office/drawing/2014/main" id="{0BCE065D-735C-936C-E35D-9E78ABAC6731}"/>
              </a:ext>
            </a:extLst>
          </p:cNvPr>
          <p:cNvSpPr/>
          <p:nvPr/>
        </p:nvSpPr>
        <p:spPr>
          <a:xfrm>
            <a:off x="528417" y="4570683"/>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Manta</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31" name="Rectangle 30">
            <a:extLst>
              <a:ext uri="{FF2B5EF4-FFF2-40B4-BE49-F238E27FC236}">
                <a16:creationId xmlns:a16="http://schemas.microsoft.com/office/drawing/2014/main" id="{A038A62D-F726-5F1A-759B-C2DA0DF32779}"/>
              </a:ext>
            </a:extLst>
          </p:cNvPr>
          <p:cNvSpPr/>
          <p:nvPr/>
        </p:nvSpPr>
        <p:spPr>
          <a:xfrm>
            <a:off x="8922959" y="5442791"/>
            <a:ext cx="1182864" cy="7454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err="1">
                <a:solidFill>
                  <a:schemeClr val="bg1"/>
                </a:solidFill>
                <a:latin typeface="Arial" panose="020B0604020202020204" pitchFamily="34" charset="0"/>
                <a:cs typeface="Arial" panose="020B0604020202020204" pitchFamily="34" charset="0"/>
              </a:rPr>
              <a:t>EZLocal</a:t>
            </a:r>
            <a:endParaRPr lang="en-IN" sz="1000" dirty="0">
              <a:solidFill>
                <a:schemeClr val="bg1"/>
              </a:solidFill>
              <a:latin typeface="Arial" panose="020B0604020202020204" pitchFamily="34" charset="0"/>
              <a:cs typeface="Arial" panose="020B0604020202020204" pitchFamily="34" charset="0"/>
            </a:endParaRPr>
          </a:p>
          <a:p>
            <a:pPr algn="ctr"/>
            <a:r>
              <a:rPr lang="en-IN" sz="1000" b="1" dirty="0">
                <a:solidFill>
                  <a:schemeClr val="bg1"/>
                </a:solidFill>
                <a:latin typeface="Arial" panose="020B0604020202020204" pitchFamily="34" charset="0"/>
                <a:cs typeface="Arial" panose="020B0604020202020204" pitchFamily="34" charset="0"/>
              </a:rPr>
              <a:t>PAID</a:t>
            </a:r>
          </a:p>
        </p:txBody>
      </p:sp>
      <p:sp>
        <p:nvSpPr>
          <p:cNvPr id="32" name="Rectangle 31">
            <a:extLst>
              <a:ext uri="{FF2B5EF4-FFF2-40B4-BE49-F238E27FC236}">
                <a16:creationId xmlns:a16="http://schemas.microsoft.com/office/drawing/2014/main" id="{6F5FEA6A-2B08-F131-003F-940B43346D12}"/>
              </a:ext>
            </a:extLst>
          </p:cNvPr>
          <p:cNvSpPr/>
          <p:nvPr/>
        </p:nvSpPr>
        <p:spPr>
          <a:xfrm>
            <a:off x="6114587" y="3674304"/>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Angi Ads</a:t>
            </a: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33" name="Rectangle 32">
            <a:extLst>
              <a:ext uri="{FF2B5EF4-FFF2-40B4-BE49-F238E27FC236}">
                <a16:creationId xmlns:a16="http://schemas.microsoft.com/office/drawing/2014/main" id="{4ADD33F3-7127-82DD-56B3-08CDC08E4173}"/>
              </a:ext>
            </a:extLst>
          </p:cNvPr>
          <p:cNvSpPr/>
          <p:nvPr/>
        </p:nvSpPr>
        <p:spPr>
          <a:xfrm>
            <a:off x="3336789" y="3668739"/>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err="1">
                <a:solidFill>
                  <a:schemeClr val="bg1"/>
                </a:solidFill>
                <a:latin typeface="Arial" panose="020B0604020202020204" pitchFamily="34" charset="0"/>
                <a:cs typeface="Arial" panose="020B0604020202020204" pitchFamily="34" charset="0"/>
              </a:rPr>
              <a:t>eLocal</a:t>
            </a:r>
            <a:endParaRPr lang="en-IN" sz="1000" dirty="0">
              <a:solidFill>
                <a:schemeClr val="bg1"/>
              </a:solidFill>
              <a:latin typeface="Arial" panose="020B0604020202020204" pitchFamily="34" charset="0"/>
              <a:cs typeface="Arial" panose="020B0604020202020204" pitchFamily="34" charset="0"/>
            </a:endParaRPr>
          </a:p>
          <a:p>
            <a:pPr algn="ctr"/>
            <a:r>
              <a:rPr lang="en-IN" sz="1000" b="1" dirty="0">
                <a:solidFill>
                  <a:schemeClr val="bg1"/>
                </a:solidFill>
                <a:latin typeface="Arial" panose="020B0604020202020204" pitchFamily="34" charset="0"/>
                <a:cs typeface="Arial" panose="020B0604020202020204" pitchFamily="34" charset="0"/>
              </a:rPr>
              <a:t>FREE</a:t>
            </a:r>
          </a:p>
        </p:txBody>
      </p:sp>
      <p:sp>
        <p:nvSpPr>
          <p:cNvPr id="34" name="Rectangle 33">
            <a:extLst>
              <a:ext uri="{FF2B5EF4-FFF2-40B4-BE49-F238E27FC236}">
                <a16:creationId xmlns:a16="http://schemas.microsoft.com/office/drawing/2014/main" id="{9127971D-30C3-0F65-6DAC-534E1310DDEE}"/>
              </a:ext>
            </a:extLst>
          </p:cNvPr>
          <p:cNvSpPr/>
          <p:nvPr/>
        </p:nvSpPr>
        <p:spPr>
          <a:xfrm>
            <a:off x="6096321" y="5443218"/>
            <a:ext cx="1182864" cy="745466"/>
          </a:xfrm>
          <a:prstGeom prst="rect">
            <a:avLst/>
          </a:prstGeom>
          <a:solidFill>
            <a:srgbClr val="39D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000" dirty="0">
                <a:solidFill>
                  <a:schemeClr val="bg1"/>
                </a:solidFill>
                <a:latin typeface="Arial" panose="020B0604020202020204" pitchFamily="34" charset="0"/>
                <a:cs typeface="Arial" panose="020B0604020202020204" pitchFamily="34" charset="0"/>
              </a:rPr>
              <a:t>Chamber of Commerce</a:t>
            </a:r>
          </a:p>
          <a:p>
            <a:pPr algn="ctr"/>
            <a:r>
              <a:rPr lang="en-IN" sz="1000" b="1" dirty="0">
                <a:solidFill>
                  <a:schemeClr val="bg1"/>
                </a:solidFill>
                <a:latin typeface="Arial" panose="020B0604020202020204" pitchFamily="34" charset="0"/>
                <a:cs typeface="Arial" panose="020B0604020202020204" pitchFamily="34" charset="0"/>
              </a:rPr>
              <a:t>FREE</a:t>
            </a:r>
          </a:p>
        </p:txBody>
      </p:sp>
      <p:pic>
        <p:nvPicPr>
          <p:cNvPr id="7" name="Picture 14" descr="Image result for Superpages.com  png logo">
            <a:extLst>
              <a:ext uri="{FF2B5EF4-FFF2-40B4-BE49-F238E27FC236}">
                <a16:creationId xmlns:a16="http://schemas.microsoft.com/office/drawing/2014/main" id="{BB27EEB3-B3DB-3519-85BC-A64C5ADABA6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25945" y="2978435"/>
            <a:ext cx="1400685" cy="3306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DE1321D4-B41E-721E-268C-52A80828E2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93894" y="1957058"/>
            <a:ext cx="1182865" cy="561270"/>
          </a:xfrm>
          <a:prstGeom prst="rect">
            <a:avLst/>
          </a:prstGeom>
        </p:spPr>
      </p:pic>
      <p:grpSp>
        <p:nvGrpSpPr>
          <p:cNvPr id="224" name="Group 223">
            <a:extLst>
              <a:ext uri="{FF2B5EF4-FFF2-40B4-BE49-F238E27FC236}">
                <a16:creationId xmlns:a16="http://schemas.microsoft.com/office/drawing/2014/main" id="{57F48724-100D-1C13-8E74-2A726C64DAF6}"/>
              </a:ext>
            </a:extLst>
          </p:cNvPr>
          <p:cNvGrpSpPr/>
          <p:nvPr/>
        </p:nvGrpSpPr>
        <p:grpSpPr>
          <a:xfrm>
            <a:off x="2042582" y="2814874"/>
            <a:ext cx="799627" cy="704356"/>
            <a:chOff x="3184525" y="2717801"/>
            <a:chExt cx="1558925" cy="1373188"/>
          </a:xfrm>
        </p:grpSpPr>
        <p:sp>
          <p:nvSpPr>
            <p:cNvPr id="226" name="Freeform 5">
              <a:extLst>
                <a:ext uri="{FF2B5EF4-FFF2-40B4-BE49-F238E27FC236}">
                  <a16:creationId xmlns:a16="http://schemas.microsoft.com/office/drawing/2014/main" id="{7059BC8A-E9F4-B864-4205-DF63E8E50755}"/>
                </a:ext>
              </a:extLst>
            </p:cNvPr>
            <p:cNvSpPr>
              <a:spLocks noEditPoints="1"/>
            </p:cNvSpPr>
            <p:nvPr/>
          </p:nvSpPr>
          <p:spPr bwMode="auto">
            <a:xfrm>
              <a:off x="3184525" y="2717801"/>
              <a:ext cx="1558925" cy="1373188"/>
            </a:xfrm>
            <a:custGeom>
              <a:avLst/>
              <a:gdLst>
                <a:gd name="T0" fmla="*/ 467 w 523"/>
                <a:gd name="T1" fmla="*/ 442 h 459"/>
                <a:gd name="T2" fmla="*/ 342 w 523"/>
                <a:gd name="T3" fmla="*/ 431 h 459"/>
                <a:gd name="T4" fmla="*/ 83 w 523"/>
                <a:gd name="T5" fmla="*/ 375 h 459"/>
                <a:gd name="T6" fmla="*/ 75 w 523"/>
                <a:gd name="T7" fmla="*/ 107 h 459"/>
                <a:gd name="T8" fmla="*/ 464 w 523"/>
                <a:gd name="T9" fmla="*/ 119 h 459"/>
                <a:gd name="T10" fmla="*/ 468 w 523"/>
                <a:gd name="T11" fmla="*/ 349 h 459"/>
                <a:gd name="T12" fmla="*/ 458 w 523"/>
                <a:gd name="T13" fmla="*/ 399 h 459"/>
                <a:gd name="T14" fmla="*/ 469 w 523"/>
                <a:gd name="T15" fmla="*/ 436 h 459"/>
                <a:gd name="T16" fmla="*/ 467 w 523"/>
                <a:gd name="T17" fmla="*/ 442 h 459"/>
                <a:gd name="T18" fmla="*/ 205 w 523"/>
                <a:gd name="T19" fmla="*/ 176 h 459"/>
                <a:gd name="T20" fmla="*/ 136 w 523"/>
                <a:gd name="T21" fmla="*/ 162 h 459"/>
                <a:gd name="T22" fmla="*/ 125 w 523"/>
                <a:gd name="T23" fmla="*/ 162 h 459"/>
                <a:gd name="T24" fmla="*/ 95 w 523"/>
                <a:gd name="T25" fmla="*/ 183 h 459"/>
                <a:gd name="T26" fmla="*/ 95 w 523"/>
                <a:gd name="T27" fmla="*/ 285 h 459"/>
                <a:gd name="T28" fmla="*/ 113 w 523"/>
                <a:gd name="T29" fmla="*/ 310 h 459"/>
                <a:gd name="T30" fmla="*/ 133 w 523"/>
                <a:gd name="T31" fmla="*/ 285 h 459"/>
                <a:gd name="T32" fmla="*/ 133 w 523"/>
                <a:gd name="T33" fmla="*/ 229 h 459"/>
                <a:gd name="T34" fmla="*/ 160 w 523"/>
                <a:gd name="T35" fmla="*/ 196 h 459"/>
                <a:gd name="T36" fmla="*/ 187 w 523"/>
                <a:gd name="T37" fmla="*/ 230 h 459"/>
                <a:gd name="T38" fmla="*/ 187 w 523"/>
                <a:gd name="T39" fmla="*/ 286 h 459"/>
                <a:gd name="T40" fmla="*/ 207 w 523"/>
                <a:gd name="T41" fmla="*/ 310 h 459"/>
                <a:gd name="T42" fmla="*/ 225 w 523"/>
                <a:gd name="T43" fmla="*/ 286 h 459"/>
                <a:gd name="T44" fmla="*/ 225 w 523"/>
                <a:gd name="T45" fmla="*/ 230 h 459"/>
                <a:gd name="T46" fmla="*/ 252 w 523"/>
                <a:gd name="T47" fmla="*/ 196 h 459"/>
                <a:gd name="T48" fmla="*/ 279 w 523"/>
                <a:gd name="T49" fmla="*/ 229 h 459"/>
                <a:gd name="T50" fmla="*/ 280 w 523"/>
                <a:gd name="T51" fmla="*/ 289 h 459"/>
                <a:gd name="T52" fmla="*/ 308 w 523"/>
                <a:gd name="T53" fmla="*/ 308 h 459"/>
                <a:gd name="T54" fmla="*/ 321 w 523"/>
                <a:gd name="T55" fmla="*/ 285 h 459"/>
                <a:gd name="T56" fmla="*/ 333 w 523"/>
                <a:gd name="T57" fmla="*/ 295 h 459"/>
                <a:gd name="T58" fmla="*/ 424 w 523"/>
                <a:gd name="T59" fmla="*/ 297 h 459"/>
                <a:gd name="T60" fmla="*/ 432 w 523"/>
                <a:gd name="T61" fmla="*/ 273 h 459"/>
                <a:gd name="T62" fmla="*/ 407 w 523"/>
                <a:gd name="T63" fmla="*/ 267 h 459"/>
                <a:gd name="T64" fmla="*/ 396 w 523"/>
                <a:gd name="T65" fmla="*/ 272 h 459"/>
                <a:gd name="T66" fmla="*/ 342 w 523"/>
                <a:gd name="T67" fmla="*/ 248 h 459"/>
                <a:gd name="T68" fmla="*/ 375 w 523"/>
                <a:gd name="T69" fmla="*/ 198 h 459"/>
                <a:gd name="T70" fmla="*/ 408 w 523"/>
                <a:gd name="T71" fmla="*/ 206 h 459"/>
                <a:gd name="T72" fmla="*/ 433 w 523"/>
                <a:gd name="T73" fmla="*/ 200 h 459"/>
                <a:gd name="T74" fmla="*/ 425 w 523"/>
                <a:gd name="T75" fmla="*/ 176 h 459"/>
                <a:gd name="T76" fmla="*/ 408 w 523"/>
                <a:gd name="T77" fmla="*/ 166 h 459"/>
                <a:gd name="T78" fmla="*/ 314 w 523"/>
                <a:gd name="T79" fmla="*/ 198 h 459"/>
                <a:gd name="T80" fmla="*/ 205 w 523"/>
                <a:gd name="T81" fmla="*/ 176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3" h="459">
                  <a:moveTo>
                    <a:pt x="467" y="442"/>
                  </a:moveTo>
                  <a:cubicBezTo>
                    <a:pt x="426" y="401"/>
                    <a:pt x="387" y="418"/>
                    <a:pt x="342" y="431"/>
                  </a:cubicBezTo>
                  <a:cubicBezTo>
                    <a:pt x="247" y="459"/>
                    <a:pt x="158" y="443"/>
                    <a:pt x="83" y="375"/>
                  </a:cubicBezTo>
                  <a:cubicBezTo>
                    <a:pt x="3" y="301"/>
                    <a:pt x="0" y="186"/>
                    <a:pt x="75" y="107"/>
                  </a:cubicBezTo>
                  <a:cubicBezTo>
                    <a:pt x="176" y="0"/>
                    <a:pt x="369" y="6"/>
                    <a:pt x="464" y="119"/>
                  </a:cubicBezTo>
                  <a:cubicBezTo>
                    <a:pt x="520" y="185"/>
                    <a:pt x="523" y="280"/>
                    <a:pt x="468" y="349"/>
                  </a:cubicBezTo>
                  <a:cubicBezTo>
                    <a:pt x="455" y="365"/>
                    <a:pt x="451" y="380"/>
                    <a:pt x="458" y="399"/>
                  </a:cubicBezTo>
                  <a:cubicBezTo>
                    <a:pt x="463" y="411"/>
                    <a:pt x="465" y="423"/>
                    <a:pt x="469" y="436"/>
                  </a:cubicBezTo>
                  <a:cubicBezTo>
                    <a:pt x="468" y="438"/>
                    <a:pt x="467" y="440"/>
                    <a:pt x="467" y="442"/>
                  </a:cubicBezTo>
                  <a:close/>
                  <a:moveTo>
                    <a:pt x="205" y="176"/>
                  </a:moveTo>
                  <a:cubicBezTo>
                    <a:pt x="184" y="159"/>
                    <a:pt x="161" y="153"/>
                    <a:pt x="136" y="162"/>
                  </a:cubicBezTo>
                  <a:cubicBezTo>
                    <a:pt x="132" y="163"/>
                    <a:pt x="128" y="163"/>
                    <a:pt x="125" y="162"/>
                  </a:cubicBezTo>
                  <a:cubicBezTo>
                    <a:pt x="103" y="156"/>
                    <a:pt x="95" y="161"/>
                    <a:pt x="95" y="183"/>
                  </a:cubicBezTo>
                  <a:cubicBezTo>
                    <a:pt x="94" y="217"/>
                    <a:pt x="95" y="251"/>
                    <a:pt x="95" y="285"/>
                  </a:cubicBezTo>
                  <a:cubicBezTo>
                    <a:pt x="94" y="299"/>
                    <a:pt x="98" y="311"/>
                    <a:pt x="113" y="310"/>
                  </a:cubicBezTo>
                  <a:cubicBezTo>
                    <a:pt x="128" y="310"/>
                    <a:pt x="132" y="298"/>
                    <a:pt x="133" y="285"/>
                  </a:cubicBezTo>
                  <a:cubicBezTo>
                    <a:pt x="133" y="266"/>
                    <a:pt x="132" y="248"/>
                    <a:pt x="133" y="229"/>
                  </a:cubicBezTo>
                  <a:cubicBezTo>
                    <a:pt x="133" y="205"/>
                    <a:pt x="141" y="196"/>
                    <a:pt x="160" y="196"/>
                  </a:cubicBezTo>
                  <a:cubicBezTo>
                    <a:pt x="179" y="196"/>
                    <a:pt x="187" y="207"/>
                    <a:pt x="187" y="230"/>
                  </a:cubicBezTo>
                  <a:cubicBezTo>
                    <a:pt x="187" y="249"/>
                    <a:pt x="187" y="267"/>
                    <a:pt x="187" y="286"/>
                  </a:cubicBezTo>
                  <a:cubicBezTo>
                    <a:pt x="187" y="300"/>
                    <a:pt x="193" y="311"/>
                    <a:pt x="207" y="310"/>
                  </a:cubicBezTo>
                  <a:cubicBezTo>
                    <a:pt x="220" y="310"/>
                    <a:pt x="225" y="299"/>
                    <a:pt x="225" y="286"/>
                  </a:cubicBezTo>
                  <a:cubicBezTo>
                    <a:pt x="225" y="267"/>
                    <a:pt x="225" y="249"/>
                    <a:pt x="225" y="230"/>
                  </a:cubicBezTo>
                  <a:cubicBezTo>
                    <a:pt x="225" y="207"/>
                    <a:pt x="233" y="196"/>
                    <a:pt x="252" y="196"/>
                  </a:cubicBezTo>
                  <a:cubicBezTo>
                    <a:pt x="271" y="195"/>
                    <a:pt x="279" y="205"/>
                    <a:pt x="279" y="229"/>
                  </a:cubicBezTo>
                  <a:cubicBezTo>
                    <a:pt x="280" y="249"/>
                    <a:pt x="279" y="269"/>
                    <a:pt x="280" y="289"/>
                  </a:cubicBezTo>
                  <a:cubicBezTo>
                    <a:pt x="281" y="307"/>
                    <a:pt x="296" y="317"/>
                    <a:pt x="308" y="308"/>
                  </a:cubicBezTo>
                  <a:cubicBezTo>
                    <a:pt x="314" y="303"/>
                    <a:pt x="317" y="293"/>
                    <a:pt x="321" y="285"/>
                  </a:cubicBezTo>
                  <a:cubicBezTo>
                    <a:pt x="324" y="287"/>
                    <a:pt x="328" y="291"/>
                    <a:pt x="333" y="295"/>
                  </a:cubicBezTo>
                  <a:cubicBezTo>
                    <a:pt x="359" y="315"/>
                    <a:pt x="399" y="317"/>
                    <a:pt x="424" y="297"/>
                  </a:cubicBezTo>
                  <a:cubicBezTo>
                    <a:pt x="430" y="293"/>
                    <a:pt x="434" y="279"/>
                    <a:pt x="432" y="273"/>
                  </a:cubicBezTo>
                  <a:cubicBezTo>
                    <a:pt x="428" y="262"/>
                    <a:pt x="417" y="260"/>
                    <a:pt x="407" y="267"/>
                  </a:cubicBezTo>
                  <a:cubicBezTo>
                    <a:pt x="403" y="269"/>
                    <a:pt x="400" y="271"/>
                    <a:pt x="396" y="272"/>
                  </a:cubicBezTo>
                  <a:cubicBezTo>
                    <a:pt x="374" y="280"/>
                    <a:pt x="348" y="268"/>
                    <a:pt x="342" y="248"/>
                  </a:cubicBezTo>
                  <a:cubicBezTo>
                    <a:pt x="335" y="225"/>
                    <a:pt x="349" y="201"/>
                    <a:pt x="375" y="198"/>
                  </a:cubicBezTo>
                  <a:cubicBezTo>
                    <a:pt x="385" y="197"/>
                    <a:pt x="397" y="205"/>
                    <a:pt x="408" y="206"/>
                  </a:cubicBezTo>
                  <a:cubicBezTo>
                    <a:pt x="416" y="207"/>
                    <a:pt x="425" y="202"/>
                    <a:pt x="433" y="200"/>
                  </a:cubicBezTo>
                  <a:cubicBezTo>
                    <a:pt x="430" y="192"/>
                    <a:pt x="430" y="183"/>
                    <a:pt x="425" y="176"/>
                  </a:cubicBezTo>
                  <a:cubicBezTo>
                    <a:pt x="422" y="171"/>
                    <a:pt x="414" y="168"/>
                    <a:pt x="408" y="166"/>
                  </a:cubicBezTo>
                  <a:cubicBezTo>
                    <a:pt x="369" y="154"/>
                    <a:pt x="338" y="166"/>
                    <a:pt x="314" y="198"/>
                  </a:cubicBezTo>
                  <a:cubicBezTo>
                    <a:pt x="283" y="153"/>
                    <a:pt x="251" y="146"/>
                    <a:pt x="205" y="176"/>
                  </a:cubicBezTo>
                  <a:close/>
                </a:path>
              </a:pathLst>
            </a:custGeom>
            <a:solidFill>
              <a:srgbClr val="E64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13">
              <a:extLst>
                <a:ext uri="{FF2B5EF4-FFF2-40B4-BE49-F238E27FC236}">
                  <a16:creationId xmlns:a16="http://schemas.microsoft.com/office/drawing/2014/main" id="{81B59DC1-222F-B105-5785-3031E7546B3F}"/>
                </a:ext>
              </a:extLst>
            </p:cNvPr>
            <p:cNvSpPr>
              <a:spLocks/>
            </p:cNvSpPr>
            <p:nvPr/>
          </p:nvSpPr>
          <p:spPr bwMode="auto">
            <a:xfrm>
              <a:off x="3465513" y="3154364"/>
              <a:ext cx="1012825" cy="511175"/>
            </a:xfrm>
            <a:custGeom>
              <a:avLst/>
              <a:gdLst>
                <a:gd name="T0" fmla="*/ 111 w 340"/>
                <a:gd name="T1" fmla="*/ 30 h 171"/>
                <a:gd name="T2" fmla="*/ 220 w 340"/>
                <a:gd name="T3" fmla="*/ 52 h 171"/>
                <a:gd name="T4" fmla="*/ 314 w 340"/>
                <a:gd name="T5" fmla="*/ 20 h 171"/>
                <a:gd name="T6" fmla="*/ 331 w 340"/>
                <a:gd name="T7" fmla="*/ 30 h 171"/>
                <a:gd name="T8" fmla="*/ 339 w 340"/>
                <a:gd name="T9" fmla="*/ 54 h 171"/>
                <a:gd name="T10" fmla="*/ 314 w 340"/>
                <a:gd name="T11" fmla="*/ 60 h 171"/>
                <a:gd name="T12" fmla="*/ 281 w 340"/>
                <a:gd name="T13" fmla="*/ 52 h 171"/>
                <a:gd name="T14" fmla="*/ 248 w 340"/>
                <a:gd name="T15" fmla="*/ 102 h 171"/>
                <a:gd name="T16" fmla="*/ 302 w 340"/>
                <a:gd name="T17" fmla="*/ 126 h 171"/>
                <a:gd name="T18" fmla="*/ 313 w 340"/>
                <a:gd name="T19" fmla="*/ 121 h 171"/>
                <a:gd name="T20" fmla="*/ 338 w 340"/>
                <a:gd name="T21" fmla="*/ 127 h 171"/>
                <a:gd name="T22" fmla="*/ 330 w 340"/>
                <a:gd name="T23" fmla="*/ 151 h 171"/>
                <a:gd name="T24" fmla="*/ 239 w 340"/>
                <a:gd name="T25" fmla="*/ 149 h 171"/>
                <a:gd name="T26" fmla="*/ 227 w 340"/>
                <a:gd name="T27" fmla="*/ 139 h 171"/>
                <a:gd name="T28" fmla="*/ 214 w 340"/>
                <a:gd name="T29" fmla="*/ 162 h 171"/>
                <a:gd name="T30" fmla="*/ 186 w 340"/>
                <a:gd name="T31" fmla="*/ 143 h 171"/>
                <a:gd name="T32" fmla="*/ 185 w 340"/>
                <a:gd name="T33" fmla="*/ 83 h 171"/>
                <a:gd name="T34" fmla="*/ 158 w 340"/>
                <a:gd name="T35" fmla="*/ 50 h 171"/>
                <a:gd name="T36" fmla="*/ 131 w 340"/>
                <a:gd name="T37" fmla="*/ 84 h 171"/>
                <a:gd name="T38" fmla="*/ 131 w 340"/>
                <a:gd name="T39" fmla="*/ 140 h 171"/>
                <a:gd name="T40" fmla="*/ 113 w 340"/>
                <a:gd name="T41" fmla="*/ 164 h 171"/>
                <a:gd name="T42" fmla="*/ 93 w 340"/>
                <a:gd name="T43" fmla="*/ 140 h 171"/>
                <a:gd name="T44" fmla="*/ 93 w 340"/>
                <a:gd name="T45" fmla="*/ 84 h 171"/>
                <a:gd name="T46" fmla="*/ 66 w 340"/>
                <a:gd name="T47" fmla="*/ 50 h 171"/>
                <a:gd name="T48" fmla="*/ 39 w 340"/>
                <a:gd name="T49" fmla="*/ 83 h 171"/>
                <a:gd name="T50" fmla="*/ 39 w 340"/>
                <a:gd name="T51" fmla="*/ 139 h 171"/>
                <a:gd name="T52" fmla="*/ 19 w 340"/>
                <a:gd name="T53" fmla="*/ 164 h 171"/>
                <a:gd name="T54" fmla="*/ 1 w 340"/>
                <a:gd name="T55" fmla="*/ 139 h 171"/>
                <a:gd name="T56" fmla="*/ 1 w 340"/>
                <a:gd name="T57" fmla="*/ 37 h 171"/>
                <a:gd name="T58" fmla="*/ 31 w 340"/>
                <a:gd name="T59" fmla="*/ 16 h 171"/>
                <a:gd name="T60" fmla="*/ 42 w 340"/>
                <a:gd name="T61" fmla="*/ 16 h 171"/>
                <a:gd name="T62" fmla="*/ 111 w 340"/>
                <a:gd name="T63" fmla="*/ 3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0" h="171">
                  <a:moveTo>
                    <a:pt x="111" y="30"/>
                  </a:moveTo>
                  <a:cubicBezTo>
                    <a:pt x="157" y="0"/>
                    <a:pt x="189" y="7"/>
                    <a:pt x="220" y="52"/>
                  </a:cubicBezTo>
                  <a:cubicBezTo>
                    <a:pt x="244" y="20"/>
                    <a:pt x="275" y="8"/>
                    <a:pt x="314" y="20"/>
                  </a:cubicBezTo>
                  <a:cubicBezTo>
                    <a:pt x="320" y="22"/>
                    <a:pt x="328" y="25"/>
                    <a:pt x="331" y="30"/>
                  </a:cubicBezTo>
                  <a:cubicBezTo>
                    <a:pt x="336" y="37"/>
                    <a:pt x="336" y="46"/>
                    <a:pt x="339" y="54"/>
                  </a:cubicBezTo>
                  <a:cubicBezTo>
                    <a:pt x="331" y="56"/>
                    <a:pt x="322" y="61"/>
                    <a:pt x="314" y="60"/>
                  </a:cubicBezTo>
                  <a:cubicBezTo>
                    <a:pt x="303" y="59"/>
                    <a:pt x="291" y="51"/>
                    <a:pt x="281" y="52"/>
                  </a:cubicBezTo>
                  <a:cubicBezTo>
                    <a:pt x="255" y="55"/>
                    <a:pt x="241" y="79"/>
                    <a:pt x="248" y="102"/>
                  </a:cubicBezTo>
                  <a:cubicBezTo>
                    <a:pt x="254" y="122"/>
                    <a:pt x="280" y="134"/>
                    <a:pt x="302" y="126"/>
                  </a:cubicBezTo>
                  <a:cubicBezTo>
                    <a:pt x="306" y="125"/>
                    <a:pt x="309" y="123"/>
                    <a:pt x="313" y="121"/>
                  </a:cubicBezTo>
                  <a:cubicBezTo>
                    <a:pt x="323" y="114"/>
                    <a:pt x="334" y="116"/>
                    <a:pt x="338" y="127"/>
                  </a:cubicBezTo>
                  <a:cubicBezTo>
                    <a:pt x="340" y="133"/>
                    <a:pt x="336" y="147"/>
                    <a:pt x="330" y="151"/>
                  </a:cubicBezTo>
                  <a:cubicBezTo>
                    <a:pt x="305" y="171"/>
                    <a:pt x="265" y="169"/>
                    <a:pt x="239" y="149"/>
                  </a:cubicBezTo>
                  <a:cubicBezTo>
                    <a:pt x="234" y="145"/>
                    <a:pt x="230" y="141"/>
                    <a:pt x="227" y="139"/>
                  </a:cubicBezTo>
                  <a:cubicBezTo>
                    <a:pt x="223" y="147"/>
                    <a:pt x="220" y="157"/>
                    <a:pt x="214" y="162"/>
                  </a:cubicBezTo>
                  <a:cubicBezTo>
                    <a:pt x="202" y="171"/>
                    <a:pt x="187" y="161"/>
                    <a:pt x="186" y="143"/>
                  </a:cubicBezTo>
                  <a:cubicBezTo>
                    <a:pt x="185" y="123"/>
                    <a:pt x="186" y="103"/>
                    <a:pt x="185" y="83"/>
                  </a:cubicBezTo>
                  <a:cubicBezTo>
                    <a:pt x="185" y="59"/>
                    <a:pt x="177" y="49"/>
                    <a:pt x="158" y="50"/>
                  </a:cubicBezTo>
                  <a:cubicBezTo>
                    <a:pt x="139" y="50"/>
                    <a:pt x="131" y="61"/>
                    <a:pt x="131" y="84"/>
                  </a:cubicBezTo>
                  <a:cubicBezTo>
                    <a:pt x="131" y="103"/>
                    <a:pt x="131" y="121"/>
                    <a:pt x="131" y="140"/>
                  </a:cubicBezTo>
                  <a:cubicBezTo>
                    <a:pt x="131" y="153"/>
                    <a:pt x="126" y="164"/>
                    <a:pt x="113" y="164"/>
                  </a:cubicBezTo>
                  <a:cubicBezTo>
                    <a:pt x="99" y="165"/>
                    <a:pt x="93" y="154"/>
                    <a:pt x="93" y="140"/>
                  </a:cubicBezTo>
                  <a:cubicBezTo>
                    <a:pt x="93" y="121"/>
                    <a:pt x="93" y="103"/>
                    <a:pt x="93" y="84"/>
                  </a:cubicBezTo>
                  <a:cubicBezTo>
                    <a:pt x="93" y="61"/>
                    <a:pt x="85" y="50"/>
                    <a:pt x="66" y="50"/>
                  </a:cubicBezTo>
                  <a:cubicBezTo>
                    <a:pt x="47" y="50"/>
                    <a:pt x="39" y="59"/>
                    <a:pt x="39" y="83"/>
                  </a:cubicBezTo>
                  <a:cubicBezTo>
                    <a:pt x="38" y="102"/>
                    <a:pt x="39" y="120"/>
                    <a:pt x="39" y="139"/>
                  </a:cubicBezTo>
                  <a:cubicBezTo>
                    <a:pt x="38" y="152"/>
                    <a:pt x="34" y="164"/>
                    <a:pt x="19" y="164"/>
                  </a:cubicBezTo>
                  <a:cubicBezTo>
                    <a:pt x="4" y="165"/>
                    <a:pt x="0" y="153"/>
                    <a:pt x="1" y="139"/>
                  </a:cubicBezTo>
                  <a:cubicBezTo>
                    <a:pt x="1" y="105"/>
                    <a:pt x="0" y="71"/>
                    <a:pt x="1" y="37"/>
                  </a:cubicBezTo>
                  <a:cubicBezTo>
                    <a:pt x="1" y="15"/>
                    <a:pt x="9" y="10"/>
                    <a:pt x="31" y="16"/>
                  </a:cubicBezTo>
                  <a:cubicBezTo>
                    <a:pt x="34" y="17"/>
                    <a:pt x="38" y="17"/>
                    <a:pt x="42" y="16"/>
                  </a:cubicBezTo>
                  <a:cubicBezTo>
                    <a:pt x="67" y="7"/>
                    <a:pt x="90" y="13"/>
                    <a:pt x="11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228" name="Picture 227">
            <a:extLst>
              <a:ext uri="{FF2B5EF4-FFF2-40B4-BE49-F238E27FC236}">
                <a16:creationId xmlns:a16="http://schemas.microsoft.com/office/drawing/2014/main" id="{312DD7EC-A84F-22C7-E543-7E480EE40864}"/>
              </a:ext>
            </a:extLst>
          </p:cNvPr>
          <p:cNvPicPr>
            <a:picLocks noChangeAspect="1"/>
          </p:cNvPicPr>
          <p:nvPr/>
        </p:nvPicPr>
        <p:blipFill>
          <a:blip r:embed="rId5"/>
          <a:stretch>
            <a:fillRect/>
          </a:stretch>
        </p:blipFill>
        <p:spPr>
          <a:xfrm>
            <a:off x="4981074" y="2830867"/>
            <a:ext cx="659997" cy="659997"/>
          </a:xfrm>
          <a:prstGeom prst="rect">
            <a:avLst/>
          </a:prstGeom>
        </p:spPr>
      </p:pic>
      <p:pic>
        <p:nvPicPr>
          <p:cNvPr id="229" name="Picture 2" descr="Google logo and symbol, meaning, history, PNG">
            <a:extLst>
              <a:ext uri="{FF2B5EF4-FFF2-40B4-BE49-F238E27FC236}">
                <a16:creationId xmlns:a16="http://schemas.microsoft.com/office/drawing/2014/main" id="{6FA8F168-42C1-2703-4853-33720765F54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2328" y="1912636"/>
            <a:ext cx="1188564" cy="668567"/>
          </a:xfrm>
          <a:prstGeom prst="rect">
            <a:avLst/>
          </a:prstGeom>
          <a:noFill/>
          <a:extLst>
            <a:ext uri="{909E8E84-426E-40DD-AFC4-6F175D3DCCD1}">
              <a14:hiddenFill xmlns:a14="http://schemas.microsoft.com/office/drawing/2010/main">
                <a:solidFill>
                  <a:srgbClr val="FFFFFF"/>
                </a:solidFill>
              </a14:hiddenFill>
            </a:ext>
          </a:extLst>
        </p:spPr>
      </p:pic>
      <p:pic>
        <p:nvPicPr>
          <p:cNvPr id="230" name="Graphic 229">
            <a:extLst>
              <a:ext uri="{FF2B5EF4-FFF2-40B4-BE49-F238E27FC236}">
                <a16:creationId xmlns:a16="http://schemas.microsoft.com/office/drawing/2014/main" id="{1B427370-84A0-EB12-93C7-956F1D55DAA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74215" y="3845796"/>
            <a:ext cx="749300" cy="457200"/>
          </a:xfrm>
          <a:prstGeom prst="rect">
            <a:avLst/>
          </a:prstGeom>
        </p:spPr>
      </p:pic>
      <p:pic>
        <p:nvPicPr>
          <p:cNvPr id="231" name="Picture 230">
            <a:extLst>
              <a:ext uri="{FF2B5EF4-FFF2-40B4-BE49-F238E27FC236}">
                <a16:creationId xmlns:a16="http://schemas.microsoft.com/office/drawing/2014/main" id="{A359B409-9409-8A82-B445-75C98857087D}"/>
              </a:ext>
            </a:extLst>
          </p:cNvPr>
          <p:cNvPicPr>
            <a:picLocks noChangeAspect="1"/>
          </p:cNvPicPr>
          <p:nvPr/>
        </p:nvPicPr>
        <p:blipFill>
          <a:blip r:embed="rId9"/>
          <a:stretch>
            <a:fillRect/>
          </a:stretch>
        </p:blipFill>
        <p:spPr>
          <a:xfrm>
            <a:off x="1881895" y="4804248"/>
            <a:ext cx="1187584" cy="273610"/>
          </a:xfrm>
          <a:prstGeom prst="rect">
            <a:avLst/>
          </a:prstGeom>
        </p:spPr>
      </p:pic>
      <p:pic>
        <p:nvPicPr>
          <p:cNvPr id="232" name="Picture 231" descr="Icon&#10;&#10;Description automatically generated">
            <a:extLst>
              <a:ext uri="{FF2B5EF4-FFF2-40B4-BE49-F238E27FC236}">
                <a16:creationId xmlns:a16="http://schemas.microsoft.com/office/drawing/2014/main" id="{7B225F4C-47EF-6E8A-A48C-00A53B7AE46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76163" y="5492273"/>
            <a:ext cx="895593" cy="590353"/>
          </a:xfrm>
          <a:prstGeom prst="rect">
            <a:avLst/>
          </a:prstGeom>
        </p:spPr>
      </p:pic>
      <p:pic>
        <p:nvPicPr>
          <p:cNvPr id="233" name="Picture 232">
            <a:extLst>
              <a:ext uri="{FF2B5EF4-FFF2-40B4-BE49-F238E27FC236}">
                <a16:creationId xmlns:a16="http://schemas.microsoft.com/office/drawing/2014/main" id="{D91405B7-5702-015A-4275-98360FFFE383}"/>
              </a:ext>
            </a:extLst>
          </p:cNvPr>
          <p:cNvPicPr>
            <a:picLocks noChangeAspect="1"/>
          </p:cNvPicPr>
          <p:nvPr/>
        </p:nvPicPr>
        <p:blipFill>
          <a:blip r:embed="rId11"/>
          <a:stretch>
            <a:fillRect/>
          </a:stretch>
        </p:blipFill>
        <p:spPr>
          <a:xfrm>
            <a:off x="10285546" y="2002390"/>
            <a:ext cx="1258269" cy="465559"/>
          </a:xfrm>
          <a:prstGeom prst="rect">
            <a:avLst/>
          </a:prstGeom>
          <a:ln>
            <a:noFill/>
          </a:ln>
        </p:spPr>
      </p:pic>
      <p:pic>
        <p:nvPicPr>
          <p:cNvPr id="234" name="Picture 233">
            <a:extLst>
              <a:ext uri="{FF2B5EF4-FFF2-40B4-BE49-F238E27FC236}">
                <a16:creationId xmlns:a16="http://schemas.microsoft.com/office/drawing/2014/main" id="{401ABD0E-BC27-5E25-7BBF-1DDB3B9E43B6}"/>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255356" y="4761795"/>
            <a:ext cx="1318648" cy="320953"/>
          </a:xfrm>
          <a:prstGeom prst="rect">
            <a:avLst/>
          </a:prstGeom>
        </p:spPr>
      </p:pic>
      <p:pic>
        <p:nvPicPr>
          <p:cNvPr id="235" name="Picture 234">
            <a:extLst>
              <a:ext uri="{FF2B5EF4-FFF2-40B4-BE49-F238E27FC236}">
                <a16:creationId xmlns:a16="http://schemas.microsoft.com/office/drawing/2014/main" id="{3624DA5B-FE63-978C-D509-F2857F8A9C21}"/>
              </a:ext>
            </a:extLst>
          </p:cNvPr>
          <p:cNvPicPr>
            <a:picLocks noChangeAspect="1"/>
          </p:cNvPicPr>
          <p:nvPr/>
        </p:nvPicPr>
        <p:blipFill>
          <a:blip r:embed="rId13"/>
          <a:stretch>
            <a:fillRect/>
          </a:stretch>
        </p:blipFill>
        <p:spPr>
          <a:xfrm>
            <a:off x="4669280" y="3755158"/>
            <a:ext cx="1349462" cy="581018"/>
          </a:xfrm>
          <a:prstGeom prst="rect">
            <a:avLst/>
          </a:prstGeom>
        </p:spPr>
      </p:pic>
      <p:pic>
        <p:nvPicPr>
          <p:cNvPr id="236" name="Picture 4">
            <a:extLst>
              <a:ext uri="{FF2B5EF4-FFF2-40B4-BE49-F238E27FC236}">
                <a16:creationId xmlns:a16="http://schemas.microsoft.com/office/drawing/2014/main" id="{46448717-8D02-20E6-925B-6805046D5F7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163949" y="2940197"/>
            <a:ext cx="1430585" cy="427499"/>
          </a:xfrm>
          <a:prstGeom prst="rect">
            <a:avLst/>
          </a:prstGeom>
          <a:noFill/>
          <a:extLst>
            <a:ext uri="{909E8E84-426E-40DD-AFC4-6F175D3DCCD1}">
              <a14:hiddenFill xmlns:a14="http://schemas.microsoft.com/office/drawing/2010/main">
                <a:solidFill>
                  <a:srgbClr val="FFFFFF"/>
                </a:solidFill>
              </a14:hiddenFill>
            </a:ext>
          </a:extLst>
        </p:spPr>
      </p:pic>
      <p:pic>
        <p:nvPicPr>
          <p:cNvPr id="237" name="Picture 6" descr="EZlocal Business Listing Dashboard">
            <a:extLst>
              <a:ext uri="{FF2B5EF4-FFF2-40B4-BE49-F238E27FC236}">
                <a16:creationId xmlns:a16="http://schemas.microsoft.com/office/drawing/2014/main" id="{9E552CB8-4EF3-E542-6100-DE8056EBE018}"/>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285546" y="5571745"/>
            <a:ext cx="1258269" cy="407743"/>
          </a:xfrm>
          <a:prstGeom prst="rect">
            <a:avLst/>
          </a:prstGeom>
          <a:noFill/>
          <a:extLst>
            <a:ext uri="{909E8E84-426E-40DD-AFC4-6F175D3DCCD1}">
              <a14:hiddenFill xmlns:a14="http://schemas.microsoft.com/office/drawing/2010/main">
                <a:solidFill>
                  <a:srgbClr val="FFFFFF"/>
                </a:solidFill>
              </a14:hiddenFill>
            </a:ext>
          </a:extLst>
        </p:spPr>
      </p:pic>
      <p:pic>
        <p:nvPicPr>
          <p:cNvPr id="238" name="Picture 8" descr="Logo-Yellowbot | Landmark Garage Doors, Inc.">
            <a:extLst>
              <a:ext uri="{FF2B5EF4-FFF2-40B4-BE49-F238E27FC236}">
                <a16:creationId xmlns:a16="http://schemas.microsoft.com/office/drawing/2014/main" id="{CC32D7EC-F259-54C8-E5E4-E5C09EC2CDE5}"/>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255234" y="3904858"/>
            <a:ext cx="1248013" cy="398138"/>
          </a:xfrm>
          <a:prstGeom prst="rect">
            <a:avLst/>
          </a:prstGeom>
          <a:noFill/>
          <a:extLst>
            <a:ext uri="{909E8E84-426E-40DD-AFC4-6F175D3DCCD1}">
              <a14:hiddenFill xmlns:a14="http://schemas.microsoft.com/office/drawing/2010/main">
                <a:solidFill>
                  <a:srgbClr val="FFFFFF"/>
                </a:solidFill>
              </a14:hiddenFill>
            </a:ext>
          </a:extLst>
        </p:spPr>
      </p:pic>
      <p:pic>
        <p:nvPicPr>
          <p:cNvPr id="239" name="Picture 2">
            <a:extLst>
              <a:ext uri="{FF2B5EF4-FFF2-40B4-BE49-F238E27FC236}">
                <a16:creationId xmlns:a16="http://schemas.microsoft.com/office/drawing/2014/main" id="{421A3DEB-D85C-4840-93A6-F5AF11939E08}"/>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04817" y="5595410"/>
            <a:ext cx="1258949" cy="384078"/>
          </a:xfrm>
          <a:prstGeom prst="rect">
            <a:avLst/>
          </a:prstGeom>
          <a:noFill/>
          <a:extLst>
            <a:ext uri="{909E8E84-426E-40DD-AFC4-6F175D3DCCD1}">
              <a14:hiddenFill xmlns:a14="http://schemas.microsoft.com/office/drawing/2010/main">
                <a:solidFill>
                  <a:srgbClr val="FFFFFF"/>
                </a:solidFill>
              </a14:hiddenFill>
            </a:ext>
          </a:extLst>
        </p:spPr>
      </p:pic>
      <p:pic>
        <p:nvPicPr>
          <p:cNvPr id="240" name="Picture 239">
            <a:extLst>
              <a:ext uri="{FF2B5EF4-FFF2-40B4-BE49-F238E27FC236}">
                <a16:creationId xmlns:a16="http://schemas.microsoft.com/office/drawing/2014/main" id="{FBADA71F-B87E-C659-4CBA-876A4392214F}"/>
              </a:ext>
            </a:extLst>
          </p:cNvPr>
          <p:cNvPicPr>
            <a:picLocks noChangeAspect="1"/>
          </p:cNvPicPr>
          <p:nvPr/>
        </p:nvPicPr>
        <p:blipFill>
          <a:blip r:embed="rId18"/>
          <a:stretch>
            <a:fillRect/>
          </a:stretch>
        </p:blipFill>
        <p:spPr>
          <a:xfrm>
            <a:off x="5128044" y="4600319"/>
            <a:ext cx="414395" cy="605017"/>
          </a:xfrm>
          <a:prstGeom prst="rect">
            <a:avLst/>
          </a:prstGeom>
        </p:spPr>
      </p:pic>
      <p:pic>
        <p:nvPicPr>
          <p:cNvPr id="241" name="Picture 240" descr="Logo, icon&#10;&#10;Description automatically generated">
            <a:extLst>
              <a:ext uri="{FF2B5EF4-FFF2-40B4-BE49-F238E27FC236}">
                <a16:creationId xmlns:a16="http://schemas.microsoft.com/office/drawing/2014/main" id="{5221910A-6C01-D46A-B980-FE5BC7D3A1DF}"/>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688216" y="5443218"/>
            <a:ext cx="752647" cy="688461"/>
          </a:xfrm>
          <a:prstGeom prst="rect">
            <a:avLst/>
          </a:prstGeom>
        </p:spPr>
      </p:pic>
      <p:pic>
        <p:nvPicPr>
          <p:cNvPr id="243" name="Picture 242">
            <a:extLst>
              <a:ext uri="{FF2B5EF4-FFF2-40B4-BE49-F238E27FC236}">
                <a16:creationId xmlns:a16="http://schemas.microsoft.com/office/drawing/2014/main" id="{28CD109D-681E-53E2-4DB7-42BAF8F52735}"/>
              </a:ext>
            </a:extLst>
          </p:cNvPr>
          <p:cNvPicPr>
            <a:picLocks noChangeAspect="1"/>
          </p:cNvPicPr>
          <p:nvPr/>
        </p:nvPicPr>
        <p:blipFill>
          <a:blip r:embed="rId20">
            <a:extLst>
              <a:ext uri="{28A0092B-C50C-407E-A947-70E740481C1C}">
                <a14:useLocalDpi xmlns:a14="http://schemas.microsoft.com/office/drawing/2010/main" val="0"/>
              </a:ext>
            </a:extLst>
          </a:blip>
          <a:srcRect/>
          <a:stretch/>
        </p:blipFill>
        <p:spPr>
          <a:xfrm>
            <a:off x="1775564" y="3891351"/>
            <a:ext cx="1412476" cy="378499"/>
          </a:xfrm>
          <a:prstGeom prst="rect">
            <a:avLst/>
          </a:prstGeom>
        </p:spPr>
      </p:pic>
      <p:pic>
        <p:nvPicPr>
          <p:cNvPr id="244" name="Graphic 6">
            <a:extLst>
              <a:ext uri="{FF2B5EF4-FFF2-40B4-BE49-F238E27FC236}">
                <a16:creationId xmlns:a16="http://schemas.microsoft.com/office/drawing/2014/main" id="{71E77BCE-07D6-4FCE-68A9-CFAE44AA1271}"/>
              </a:ext>
            </a:extLst>
          </p:cNvPr>
          <p:cNvPicPr>
            <a:picLocks noChangeAspect="1"/>
          </p:cNvPicPr>
          <p:nvPr/>
        </p:nvPicPr>
        <p:blipFill>
          <a:blip r:embed="rId21">
            <a:extLst>
              <a:ext uri="{28A0092B-C50C-407E-A947-70E740481C1C}">
                <a14:useLocalDpi xmlns:a14="http://schemas.microsoft.com/office/drawing/2010/main" val="0"/>
              </a:ext>
            </a:extLst>
          </a:blip>
          <a:srcRect/>
          <a:stretch/>
        </p:blipFill>
        <p:spPr>
          <a:xfrm>
            <a:off x="7476241" y="4773650"/>
            <a:ext cx="1286744" cy="334806"/>
          </a:xfrm>
          <a:prstGeom prst="rect">
            <a:avLst/>
          </a:prstGeom>
        </p:spPr>
      </p:pic>
      <p:pic>
        <p:nvPicPr>
          <p:cNvPr id="246" name="Picture 245">
            <a:extLst>
              <a:ext uri="{FF2B5EF4-FFF2-40B4-BE49-F238E27FC236}">
                <a16:creationId xmlns:a16="http://schemas.microsoft.com/office/drawing/2014/main" id="{D432531A-0F40-2DDF-2517-89968E9FD93C}"/>
              </a:ext>
            </a:extLst>
          </p:cNvPr>
          <p:cNvPicPr>
            <a:picLocks noChangeAspect="1"/>
          </p:cNvPicPr>
          <p:nvPr/>
        </p:nvPicPr>
        <p:blipFill>
          <a:blip r:embed="rId22"/>
          <a:stretch>
            <a:fillRect/>
          </a:stretch>
        </p:blipFill>
        <p:spPr>
          <a:xfrm>
            <a:off x="4816036" y="2273515"/>
            <a:ext cx="980898" cy="317700"/>
          </a:xfrm>
          <a:prstGeom prst="rect">
            <a:avLst/>
          </a:prstGeom>
        </p:spPr>
      </p:pic>
      <p:pic>
        <p:nvPicPr>
          <p:cNvPr id="247" name="Picture 2">
            <a:extLst>
              <a:ext uri="{FF2B5EF4-FFF2-40B4-BE49-F238E27FC236}">
                <a16:creationId xmlns:a16="http://schemas.microsoft.com/office/drawing/2014/main" id="{D8DF12F8-642D-1548-A3C9-7EC65567E9B4}"/>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p:blipFill>
        <p:spPr bwMode="auto">
          <a:xfrm>
            <a:off x="4577447" y="1957058"/>
            <a:ext cx="1446192" cy="3223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295837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3AE7260-8461-497B-9771-98EA51F530D4}"/>
              </a:ext>
            </a:extLst>
          </p:cNvPr>
          <p:cNvPicPr>
            <a:picLocks noChangeAspect="1"/>
          </p:cNvPicPr>
          <p:nvPr/>
        </p:nvPicPr>
        <p:blipFill rotWithShape="1">
          <a:blip r:embed="rId2">
            <a:extLst>
              <a:ext uri="{28A0092B-C50C-407E-A947-70E740481C1C}">
                <a14:useLocalDpi xmlns:a14="http://schemas.microsoft.com/office/drawing/2010/main" val="0"/>
              </a:ext>
            </a:extLst>
          </a:blip>
          <a:srcRect t="13233" b="26522"/>
          <a:stretch/>
        </p:blipFill>
        <p:spPr>
          <a:xfrm>
            <a:off x="107949" y="107952"/>
            <a:ext cx="11976102" cy="4812392"/>
          </a:xfrm>
          <a:prstGeom prst="rect">
            <a:avLst/>
          </a:prstGeom>
        </p:spPr>
      </p:pic>
      <p:sp>
        <p:nvSpPr>
          <p:cNvPr id="3" name="Rectangle 2">
            <a:extLst>
              <a:ext uri="{FF2B5EF4-FFF2-40B4-BE49-F238E27FC236}">
                <a16:creationId xmlns:a16="http://schemas.microsoft.com/office/drawing/2014/main" id="{78680E80-F0DB-46B9-B2AD-8A0569FD3FDA}"/>
              </a:ext>
            </a:extLst>
          </p:cNvPr>
          <p:cNvSpPr/>
          <p:nvPr/>
        </p:nvSpPr>
        <p:spPr>
          <a:xfrm>
            <a:off x="107949" y="107952"/>
            <a:ext cx="11976102" cy="4812392"/>
          </a:xfrm>
          <a:prstGeom prst="rect">
            <a:avLst/>
          </a:prstGeom>
          <a:solidFill>
            <a:srgbClr val="C8102E">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11">
            <a:extLst>
              <a:ext uri="{FF2B5EF4-FFF2-40B4-BE49-F238E27FC236}">
                <a16:creationId xmlns:a16="http://schemas.microsoft.com/office/drawing/2014/main" id="{7D8ACB36-286A-4787-B930-4F532EFD2167}"/>
              </a:ext>
            </a:extLst>
          </p:cNvPr>
          <p:cNvSpPr/>
          <p:nvPr/>
        </p:nvSpPr>
        <p:spPr>
          <a:xfrm>
            <a:off x="876300" y="5320161"/>
            <a:ext cx="10439400" cy="461665"/>
          </a:xfrm>
          <a:prstGeom prst="rect">
            <a:avLst/>
          </a:prstGeom>
        </p:spPr>
        <p:txBody>
          <a:bodyPr wrap="square">
            <a:spAutoFit/>
          </a:bodyPr>
          <a:lstStyle/>
          <a:p>
            <a:pPr algn="ctr"/>
            <a:r>
              <a:rPr lang="en-US" sz="2400" dirty="0">
                <a:solidFill>
                  <a:schemeClr val="tx1">
                    <a:lumMod val="65000"/>
                    <a:lumOff val="35000"/>
                  </a:schemeClr>
                </a:solidFill>
                <a:latin typeface="Arial" panose="020B0604020202020204" pitchFamily="34" charset="0"/>
                <a:cs typeface="Arial" panose="020B0604020202020204" pitchFamily="34" charset="0"/>
              </a:rPr>
              <a:t>Would you like us to do all this work for you?  Please contact us at:</a:t>
            </a:r>
          </a:p>
        </p:txBody>
      </p:sp>
      <p:sp>
        <p:nvSpPr>
          <p:cNvPr id="2" name="Rectangle 1">
            <a:extLst>
              <a:ext uri="{FF2B5EF4-FFF2-40B4-BE49-F238E27FC236}">
                <a16:creationId xmlns:a16="http://schemas.microsoft.com/office/drawing/2014/main" id="{36806753-1BCE-48F9-8244-791F3D80023C}"/>
              </a:ext>
            </a:extLst>
          </p:cNvPr>
          <p:cNvSpPr/>
          <p:nvPr/>
        </p:nvSpPr>
        <p:spPr>
          <a:xfrm>
            <a:off x="457882" y="2586718"/>
            <a:ext cx="4211191" cy="2308324"/>
          </a:xfrm>
          <a:prstGeom prst="rect">
            <a:avLst/>
          </a:prstGeom>
        </p:spPr>
        <p:txBody>
          <a:bodyPr wrap="square">
            <a:spAutoFit/>
          </a:bodyPr>
          <a:lstStyle/>
          <a:p>
            <a:pPr lvl="0"/>
            <a:r>
              <a:rPr lang="en-IN" sz="7200" b="1" dirty="0">
                <a:solidFill>
                  <a:schemeClr val="bg1"/>
                </a:solidFill>
                <a:latin typeface="Tahoma" panose="020B0604030504040204" pitchFamily="34" charset="0"/>
                <a:ea typeface="Tahoma" panose="020B0604030504040204" pitchFamily="34" charset="0"/>
                <a:cs typeface="Tahoma" panose="020B0604030504040204" pitchFamily="34" charset="0"/>
              </a:rPr>
              <a:t>THANK YOU!</a:t>
            </a:r>
          </a:p>
        </p:txBody>
      </p:sp>
    </p:spTree>
    <p:extLst>
      <p:ext uri="{BB962C8B-B14F-4D97-AF65-F5344CB8AC3E}">
        <p14:creationId xmlns:p14="http://schemas.microsoft.com/office/powerpoint/2010/main" val="37439540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4B59545C-4B96-4865-8EFE-B1C684E11DE3}"/>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092881"/>
            <a:chOff x="377306" y="1323175"/>
            <a:chExt cx="4207394"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646331"/>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Add your business hours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or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‘Skip’</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p>
          </p:txBody>
        </p:sp>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9</a:t>
                </a:r>
              </a:p>
            </p:txBody>
          </p:sp>
        </p:grpSp>
      </p:grpSp>
      <p:cxnSp>
        <p:nvCxnSpPr>
          <p:cNvPr id="17" name="Straight Connector 16">
            <a:extLst>
              <a:ext uri="{FF2B5EF4-FFF2-40B4-BE49-F238E27FC236}">
                <a16:creationId xmlns:a16="http://schemas.microsoft.com/office/drawing/2014/main" id="{76FDE35B-7AB4-4468-AA4D-F6F1E79E7631}"/>
              </a:ext>
            </a:extLst>
          </p:cNvPr>
          <p:cNvCxnSpPr/>
          <p:nvPr/>
        </p:nvCxnSpPr>
        <p:spPr>
          <a:xfrm>
            <a:off x="550863" y="24917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DF44E94-0315-52D3-095D-1FF3B1E1A9FF}"/>
              </a:ext>
            </a:extLst>
          </p:cNvPr>
          <p:cNvPicPr>
            <a:picLocks noChangeAspect="1"/>
          </p:cNvPicPr>
          <p:nvPr/>
        </p:nvPicPr>
        <p:blipFill>
          <a:blip r:embed="rId2"/>
          <a:stretch>
            <a:fillRect/>
          </a:stretch>
        </p:blipFill>
        <p:spPr>
          <a:xfrm>
            <a:off x="6078538" y="659967"/>
            <a:ext cx="5803900" cy="5245100"/>
          </a:xfrm>
          <a:prstGeom prst="rect">
            <a:avLst/>
          </a:prstGeom>
        </p:spPr>
      </p:pic>
    </p:spTree>
    <p:extLst>
      <p:ext uri="{BB962C8B-B14F-4D97-AF65-F5344CB8AC3E}">
        <p14:creationId xmlns:p14="http://schemas.microsoft.com/office/powerpoint/2010/main" val="874675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9B4DE2D2-9257-483A-9E2D-0C98F571E2C8}"/>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45" name="Group 44">
            <a:extLst>
              <a:ext uri="{FF2B5EF4-FFF2-40B4-BE49-F238E27FC236}">
                <a16:creationId xmlns:a16="http://schemas.microsoft.com/office/drawing/2014/main" id="{8763548F-50FF-490B-9E05-66E3164A844D}"/>
              </a:ext>
            </a:extLst>
          </p:cNvPr>
          <p:cNvGrpSpPr/>
          <p:nvPr/>
        </p:nvGrpSpPr>
        <p:grpSpPr>
          <a:xfrm>
            <a:off x="407786" y="1189636"/>
            <a:ext cx="4176914" cy="2369880"/>
            <a:chOff x="407786" y="1323175"/>
            <a:chExt cx="4176914" cy="2369880"/>
          </a:xfrm>
        </p:grpSpPr>
        <p:sp>
          <p:nvSpPr>
            <p:cNvPr id="46" name="Rectangle 45">
              <a:extLst>
                <a:ext uri="{FF2B5EF4-FFF2-40B4-BE49-F238E27FC236}">
                  <a16:creationId xmlns:a16="http://schemas.microsoft.com/office/drawing/2014/main" id="{5017BFEF-8D1B-43B9-B41B-793C85E9A737}"/>
                </a:ext>
              </a:extLst>
            </p:cNvPr>
            <p:cNvSpPr/>
            <p:nvPr/>
          </p:nvSpPr>
          <p:spPr>
            <a:xfrm>
              <a:off x="447403" y="2769725"/>
              <a:ext cx="4137297" cy="923330"/>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If applicable, add specific information about your business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or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‘Skip’</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48" name="Group 47">
              <a:extLst>
                <a:ext uri="{FF2B5EF4-FFF2-40B4-BE49-F238E27FC236}">
                  <a16:creationId xmlns:a16="http://schemas.microsoft.com/office/drawing/2014/main" id="{42EB8507-56D7-4CE2-985A-EEE3316AED5F}"/>
                </a:ext>
              </a:extLst>
            </p:cNvPr>
            <p:cNvGrpSpPr/>
            <p:nvPr/>
          </p:nvGrpSpPr>
          <p:grpSpPr>
            <a:xfrm>
              <a:off x="407786" y="1323175"/>
              <a:ext cx="3235596" cy="1446550"/>
              <a:chOff x="407786" y="1323175"/>
              <a:chExt cx="3235596" cy="1446550"/>
            </a:xfrm>
          </p:grpSpPr>
          <p:sp>
            <p:nvSpPr>
              <p:cNvPr id="50" name="Rectangle 49">
                <a:extLst>
                  <a:ext uri="{FF2B5EF4-FFF2-40B4-BE49-F238E27FC236}">
                    <a16:creationId xmlns:a16="http://schemas.microsoft.com/office/drawing/2014/main" id="{3B3A1E32-4DFC-4325-9406-B9258C27C955}"/>
                  </a:ext>
                </a:extLst>
              </p:cNvPr>
              <p:cNvSpPr/>
              <p:nvPr/>
            </p:nvSpPr>
            <p:spPr>
              <a:xfrm>
                <a:off x="2145609" y="2040495"/>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51" name="Rectangle 50">
                <a:extLst>
                  <a:ext uri="{FF2B5EF4-FFF2-40B4-BE49-F238E27FC236}">
                    <a16:creationId xmlns:a16="http://schemas.microsoft.com/office/drawing/2014/main" id="{8D8EC5D8-AE88-409A-A391-0625FB3B3B81}"/>
                  </a:ext>
                </a:extLst>
              </p:cNvPr>
              <p:cNvSpPr/>
              <p:nvPr/>
            </p:nvSpPr>
            <p:spPr>
              <a:xfrm>
                <a:off x="40778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10</a:t>
                </a:r>
              </a:p>
            </p:txBody>
          </p:sp>
        </p:grpSp>
      </p:grpSp>
      <p:cxnSp>
        <p:nvCxnSpPr>
          <p:cNvPr id="15" name="Straight Connector 14">
            <a:extLst>
              <a:ext uri="{FF2B5EF4-FFF2-40B4-BE49-F238E27FC236}">
                <a16:creationId xmlns:a16="http://schemas.microsoft.com/office/drawing/2014/main" id="{613650FB-54C6-48F0-AC40-48733EB4A732}"/>
              </a:ext>
            </a:extLst>
          </p:cNvPr>
          <p:cNvCxnSpPr/>
          <p:nvPr/>
        </p:nvCxnSpPr>
        <p:spPr>
          <a:xfrm>
            <a:off x="550863" y="24917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7094F6BF-5C43-048D-91FE-D865C6B99864}"/>
              </a:ext>
            </a:extLst>
          </p:cNvPr>
          <p:cNvPicPr>
            <a:picLocks noChangeAspect="1"/>
          </p:cNvPicPr>
          <p:nvPr/>
        </p:nvPicPr>
        <p:blipFill>
          <a:blip r:embed="rId2"/>
          <a:stretch>
            <a:fillRect/>
          </a:stretch>
        </p:blipFill>
        <p:spPr>
          <a:xfrm>
            <a:off x="5703752" y="228600"/>
            <a:ext cx="6375400" cy="6400800"/>
          </a:xfrm>
          <a:prstGeom prst="rect">
            <a:avLst/>
          </a:prstGeom>
        </p:spPr>
      </p:pic>
    </p:spTree>
    <p:extLst>
      <p:ext uri="{BB962C8B-B14F-4D97-AF65-F5344CB8AC3E}">
        <p14:creationId xmlns:p14="http://schemas.microsoft.com/office/powerpoint/2010/main" val="3933526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9F1C9179-7CDC-4DE4-96AB-7D6EEE0A9D11}"/>
              </a:ext>
            </a:extLst>
          </p:cNvPr>
          <p:cNvSpPr/>
          <p:nvPr/>
        </p:nvSpPr>
        <p:spPr>
          <a:xfrm>
            <a:off x="6096000" y="0"/>
            <a:ext cx="6096000" cy="6887922"/>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p:txBody>
          <a:bodyPr/>
          <a:lstStyle/>
          <a:p>
            <a:r>
              <a:rPr lang="en-US" dirty="0">
                <a:solidFill>
                  <a:schemeClr val="tx1"/>
                </a:solidFill>
              </a:rPr>
              <a:t>WHY LIST YOUR BUSINESS ON</a:t>
            </a:r>
            <a:br>
              <a:rPr lang="en-US" dirty="0">
                <a:solidFill>
                  <a:schemeClr val="tx1"/>
                </a:solidFill>
              </a:rPr>
            </a:br>
            <a:r>
              <a:rPr lang="en-US" dirty="0">
                <a:solidFill>
                  <a:schemeClr val="tx1"/>
                </a:solidFill>
              </a:rPr>
              <a:t>ONLINE DIRECTORIES? </a:t>
            </a:r>
            <a:endParaRPr lang="en-IN" dirty="0">
              <a:solidFill>
                <a:schemeClr val="tx1"/>
              </a:solidFill>
            </a:endParaRPr>
          </a:p>
        </p:txBody>
      </p:sp>
      <p:sp>
        <p:nvSpPr>
          <p:cNvPr id="11" name="Rectangle 10">
            <a:extLst>
              <a:ext uri="{FF2B5EF4-FFF2-40B4-BE49-F238E27FC236}">
                <a16:creationId xmlns:a16="http://schemas.microsoft.com/office/drawing/2014/main" id="{82C7C199-E159-43CB-8766-76604DFD1B59}"/>
              </a:ext>
            </a:extLst>
          </p:cNvPr>
          <p:cNvSpPr/>
          <p:nvPr/>
        </p:nvSpPr>
        <p:spPr>
          <a:xfrm>
            <a:off x="447403" y="2006054"/>
            <a:ext cx="3809238" cy="2554545"/>
          </a:xfrm>
          <a:prstGeom prst="rect">
            <a:avLst/>
          </a:prstGeom>
        </p:spPr>
        <p:txBody>
          <a:bodyPr wrap="square" anchor="ctr">
            <a:spAutoFit/>
          </a:bodyPr>
          <a:lstStyle/>
          <a:p>
            <a:pPr lvl="0"/>
            <a:r>
              <a:rPr lang="en-US" sz="20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There are literally hundreds of online directories available on the internet.  These directories are designed to help online users locate the location of businesses, their websites, customer reviews and other  information they are looking for. </a:t>
            </a:r>
          </a:p>
        </p:txBody>
      </p:sp>
      <p:grpSp>
        <p:nvGrpSpPr>
          <p:cNvPr id="3" name="Group 2">
            <a:extLst>
              <a:ext uri="{FF2B5EF4-FFF2-40B4-BE49-F238E27FC236}">
                <a16:creationId xmlns:a16="http://schemas.microsoft.com/office/drawing/2014/main" id="{CE2503A2-359E-493D-93FC-F63D8B9A53B9}"/>
              </a:ext>
            </a:extLst>
          </p:cNvPr>
          <p:cNvGrpSpPr/>
          <p:nvPr/>
        </p:nvGrpSpPr>
        <p:grpSpPr>
          <a:xfrm>
            <a:off x="3746372" y="1265805"/>
            <a:ext cx="7880024" cy="4728015"/>
            <a:chOff x="4943060" y="961585"/>
            <a:chExt cx="4836648" cy="2901989"/>
          </a:xfrm>
        </p:grpSpPr>
        <p:pic>
          <p:nvPicPr>
            <p:cNvPr id="26" name="Picture 25">
              <a:extLst>
                <a:ext uri="{FF2B5EF4-FFF2-40B4-BE49-F238E27FC236}">
                  <a16:creationId xmlns:a16="http://schemas.microsoft.com/office/drawing/2014/main" id="{22E67AB5-F7B8-4C6F-9AF2-CE9006EFAF7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12" t="2085" b="6135"/>
            <a:stretch/>
          </p:blipFill>
          <p:spPr>
            <a:xfrm>
              <a:off x="5603416" y="1192844"/>
              <a:ext cx="3532964" cy="2229691"/>
            </a:xfrm>
            <a:prstGeom prst="rect">
              <a:avLst/>
            </a:prstGeom>
            <a:ln>
              <a:noFill/>
            </a:ln>
            <a:effectLst/>
          </p:spPr>
        </p:pic>
        <p:pic>
          <p:nvPicPr>
            <p:cNvPr id="16" name="Picture 2" descr="Image result for mac png">
              <a:extLst>
                <a:ext uri="{FF2B5EF4-FFF2-40B4-BE49-F238E27FC236}">
                  <a16:creationId xmlns:a16="http://schemas.microsoft.com/office/drawing/2014/main" id="{C063CEEF-E5B4-4BC4-9541-099B67D229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3060" y="961585"/>
              <a:ext cx="4836648" cy="2901989"/>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Rectangle 3">
            <a:extLst>
              <a:ext uri="{FF2B5EF4-FFF2-40B4-BE49-F238E27FC236}">
                <a16:creationId xmlns:a16="http://schemas.microsoft.com/office/drawing/2014/main" id="{33C20363-6F57-43A7-AB17-D1FCBBE6370B}"/>
              </a:ext>
            </a:extLst>
          </p:cNvPr>
          <p:cNvSpPr/>
          <p:nvPr/>
        </p:nvSpPr>
        <p:spPr>
          <a:xfrm>
            <a:off x="254000" y="0"/>
            <a:ext cx="1384300" cy="33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4629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A95BB17-E044-4EBB-8606-81EC5B2C640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092881"/>
            <a:chOff x="377306" y="1323175"/>
            <a:chExt cx="4207394"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646331"/>
            </a:xfrm>
            <a:prstGeom prst="rect">
              <a:avLst/>
            </a:prstGeom>
          </p:spPr>
          <p:txBody>
            <a:bodyPr wrap="square">
              <a:spAutoFit/>
            </a:bodyPr>
            <a:lstStyle/>
            <a:p>
              <a:pPr lvl="0"/>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Add business description and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‘Next’</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 or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‘Skip’</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a:t>
              </a:r>
              <a:endParaRPr lang="en-IN" b="1" dirty="0">
                <a:solidFill>
                  <a:prstClr val="white"/>
                </a:solidFill>
                <a:latin typeface="Arial" panose="020B0604020202020204" pitchFamily="34" charset="0"/>
                <a:ea typeface="Tahoma" panose="020B0604030504040204" pitchFamily="34" charset="0"/>
                <a:cs typeface="Arial" panose="020B0604020202020204" pitchFamily="34" charset="0"/>
              </a:endParaRPr>
            </a:p>
          </p:txBody>
        </p:sp>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995104" y="2040495"/>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11</a:t>
                </a:r>
              </a:p>
            </p:txBody>
          </p:sp>
        </p:grpSp>
      </p:grpSp>
      <p:cxnSp>
        <p:nvCxnSpPr>
          <p:cNvPr id="20" name="Straight Connector 19">
            <a:extLst>
              <a:ext uri="{FF2B5EF4-FFF2-40B4-BE49-F238E27FC236}">
                <a16:creationId xmlns:a16="http://schemas.microsoft.com/office/drawing/2014/main" id="{657F3804-038F-4674-976E-BAAD16160CE5}"/>
              </a:ext>
            </a:extLst>
          </p:cNvPr>
          <p:cNvCxnSpPr/>
          <p:nvPr/>
        </p:nvCxnSpPr>
        <p:spPr>
          <a:xfrm>
            <a:off x="550863" y="24917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FE271DB-E146-E993-A908-3DA6C1D67CFC}"/>
              </a:ext>
            </a:extLst>
          </p:cNvPr>
          <p:cNvPicPr>
            <a:picLocks noChangeAspect="1"/>
          </p:cNvPicPr>
          <p:nvPr/>
        </p:nvPicPr>
        <p:blipFill>
          <a:blip r:embed="rId2"/>
          <a:stretch>
            <a:fillRect/>
          </a:stretch>
        </p:blipFill>
        <p:spPr>
          <a:xfrm>
            <a:off x="5664336" y="1189636"/>
            <a:ext cx="6108700" cy="4660900"/>
          </a:xfrm>
          <a:prstGeom prst="rect">
            <a:avLst/>
          </a:prstGeom>
        </p:spPr>
      </p:pic>
    </p:spTree>
    <p:extLst>
      <p:ext uri="{BB962C8B-B14F-4D97-AF65-F5344CB8AC3E}">
        <p14:creationId xmlns:p14="http://schemas.microsoft.com/office/powerpoint/2010/main" val="2366487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A95BB17-E044-4EBB-8606-81EC5B2C640D}"/>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369880"/>
            <a:chOff x="377306" y="1323175"/>
            <a:chExt cx="4207394"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923330"/>
            </a:xfrm>
            <a:prstGeom prst="rect">
              <a:avLst/>
            </a:prstGeom>
          </p:spPr>
          <p:txBody>
            <a:bodyPr wrap="square">
              <a:spAutoFit/>
            </a:bodyPr>
            <a:lstStyle/>
            <a:p>
              <a:pPr lvl="0"/>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If applicable, add photos of your business and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‘Next’ </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or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‘Skip’</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a:t>
              </a:r>
              <a:endParaRPr lang="en-IN" b="1" dirty="0">
                <a:solidFill>
                  <a:prstClr val="white"/>
                </a:solidFill>
                <a:latin typeface="Arial" panose="020B0604020202020204" pitchFamily="34" charset="0"/>
                <a:ea typeface="Tahoma" panose="020B0604030504040204" pitchFamily="34" charset="0"/>
                <a:cs typeface="Arial" panose="020B0604020202020204" pitchFamily="34" charset="0"/>
              </a:endParaRPr>
            </a:p>
          </p:txBody>
        </p:sp>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859907" y="2040495"/>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12</a:t>
                </a:r>
              </a:p>
            </p:txBody>
          </p:sp>
        </p:grpSp>
      </p:grpSp>
      <p:cxnSp>
        <p:nvCxnSpPr>
          <p:cNvPr id="20" name="Straight Connector 19">
            <a:extLst>
              <a:ext uri="{FF2B5EF4-FFF2-40B4-BE49-F238E27FC236}">
                <a16:creationId xmlns:a16="http://schemas.microsoft.com/office/drawing/2014/main" id="{657F3804-038F-4674-976E-BAAD16160CE5}"/>
              </a:ext>
            </a:extLst>
          </p:cNvPr>
          <p:cNvCxnSpPr/>
          <p:nvPr/>
        </p:nvCxnSpPr>
        <p:spPr>
          <a:xfrm>
            <a:off x="550863" y="24917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9C549A12-2E42-71DC-9163-D827F45E9ABE}"/>
              </a:ext>
            </a:extLst>
          </p:cNvPr>
          <p:cNvPicPr>
            <a:picLocks noChangeAspect="1"/>
          </p:cNvPicPr>
          <p:nvPr/>
        </p:nvPicPr>
        <p:blipFill>
          <a:blip r:embed="rId2"/>
          <a:stretch>
            <a:fillRect/>
          </a:stretch>
        </p:blipFill>
        <p:spPr>
          <a:xfrm>
            <a:off x="6067301" y="398417"/>
            <a:ext cx="5469298" cy="6061166"/>
          </a:xfrm>
          <a:prstGeom prst="rect">
            <a:avLst/>
          </a:prstGeom>
        </p:spPr>
      </p:pic>
    </p:spTree>
    <p:extLst>
      <p:ext uri="{BB962C8B-B14F-4D97-AF65-F5344CB8AC3E}">
        <p14:creationId xmlns:p14="http://schemas.microsoft.com/office/powerpoint/2010/main" val="11944616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A95BB17-E044-4EBB-8606-81EC5B2C640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58458" y="1189636"/>
            <a:ext cx="4226242" cy="2646879"/>
            <a:chOff x="358458" y="1323175"/>
            <a:chExt cx="4226242" cy="2646879"/>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1200329"/>
            </a:xfrm>
            <a:prstGeom prst="rect">
              <a:avLst/>
            </a:prstGeom>
          </p:spPr>
          <p:txBody>
            <a:bodyPr wrap="square">
              <a:spAutoFit/>
            </a:bodyPr>
            <a:lstStyle/>
            <a:p>
              <a:pPr lvl="0"/>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If applicable, add additional photos, such as pictures of dishes you offer.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‘Next’</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 after uploading or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‘Skip’</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a:t>
              </a:r>
              <a:endParaRPr lang="en-IN" b="1" dirty="0">
                <a:solidFill>
                  <a:prstClr val="white"/>
                </a:solidFill>
                <a:latin typeface="Arial" panose="020B0604020202020204" pitchFamily="34" charset="0"/>
                <a:ea typeface="Tahoma" panose="020B0604030504040204" pitchFamily="34" charset="0"/>
                <a:cs typeface="Arial" panose="020B0604020202020204" pitchFamily="34" charset="0"/>
              </a:endParaRPr>
            </a:p>
          </p:txBody>
        </p:sp>
        <p:grpSp>
          <p:nvGrpSpPr>
            <p:cNvPr id="24" name="Group 23">
              <a:extLst>
                <a:ext uri="{FF2B5EF4-FFF2-40B4-BE49-F238E27FC236}">
                  <a16:creationId xmlns:a16="http://schemas.microsoft.com/office/drawing/2014/main" id="{3C120768-9379-4E34-A8E7-D51CB1235D41}"/>
                </a:ext>
              </a:extLst>
            </p:cNvPr>
            <p:cNvGrpSpPr/>
            <p:nvPr/>
          </p:nvGrpSpPr>
          <p:grpSpPr>
            <a:xfrm>
              <a:off x="358458" y="1323175"/>
              <a:ext cx="4205922" cy="1446550"/>
              <a:chOff x="358458" y="1323175"/>
              <a:chExt cx="4205922"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859907"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58458" y="1323175"/>
                <a:ext cx="4205922"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13 </a:t>
                </a:r>
              </a:p>
            </p:txBody>
          </p:sp>
        </p:grpSp>
      </p:grpSp>
      <p:cxnSp>
        <p:nvCxnSpPr>
          <p:cNvPr id="20" name="Straight Connector 19">
            <a:extLst>
              <a:ext uri="{FF2B5EF4-FFF2-40B4-BE49-F238E27FC236}">
                <a16:creationId xmlns:a16="http://schemas.microsoft.com/office/drawing/2014/main" id="{657F3804-038F-4674-976E-BAAD16160CE5}"/>
              </a:ext>
            </a:extLst>
          </p:cNvPr>
          <p:cNvCxnSpPr/>
          <p:nvPr/>
        </p:nvCxnSpPr>
        <p:spPr>
          <a:xfrm>
            <a:off x="550863" y="24917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8F1F251D-8762-3195-486D-843826A97E96}"/>
              </a:ext>
            </a:extLst>
          </p:cNvPr>
          <p:cNvPicPr>
            <a:picLocks noChangeAspect="1"/>
          </p:cNvPicPr>
          <p:nvPr/>
        </p:nvPicPr>
        <p:blipFill>
          <a:blip r:embed="rId2"/>
          <a:stretch>
            <a:fillRect/>
          </a:stretch>
        </p:blipFill>
        <p:spPr>
          <a:xfrm>
            <a:off x="5699442" y="591094"/>
            <a:ext cx="6134100" cy="5257800"/>
          </a:xfrm>
          <a:prstGeom prst="rect">
            <a:avLst/>
          </a:prstGeom>
        </p:spPr>
      </p:pic>
    </p:spTree>
    <p:extLst>
      <p:ext uri="{BB962C8B-B14F-4D97-AF65-F5344CB8AC3E}">
        <p14:creationId xmlns:p14="http://schemas.microsoft.com/office/powerpoint/2010/main" val="30662856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A95BB17-E044-4EBB-8606-81EC5B2C640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58458" y="1189636"/>
            <a:ext cx="4226242" cy="2092881"/>
            <a:chOff x="358458" y="1323175"/>
            <a:chExt cx="4226242"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646331"/>
            </a:xfrm>
            <a:prstGeom prst="rect">
              <a:avLst/>
            </a:prstGeom>
          </p:spPr>
          <p:txBody>
            <a:bodyPr wrap="square">
              <a:spAutoFit/>
            </a:bodyPr>
            <a:lstStyle/>
            <a:p>
              <a:pPr lvl="0"/>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Claim your Google Ads advertising credit or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‘Skip’</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a:t>
              </a:r>
              <a:endParaRPr lang="en-IN" b="1" dirty="0">
                <a:solidFill>
                  <a:prstClr val="white"/>
                </a:solidFill>
                <a:latin typeface="Arial" panose="020B0604020202020204" pitchFamily="34" charset="0"/>
                <a:ea typeface="Tahoma" panose="020B0604030504040204" pitchFamily="34" charset="0"/>
                <a:cs typeface="Arial" panose="020B0604020202020204" pitchFamily="34" charset="0"/>
              </a:endParaRPr>
            </a:p>
          </p:txBody>
        </p:sp>
        <p:grpSp>
          <p:nvGrpSpPr>
            <p:cNvPr id="24" name="Group 23">
              <a:extLst>
                <a:ext uri="{FF2B5EF4-FFF2-40B4-BE49-F238E27FC236}">
                  <a16:creationId xmlns:a16="http://schemas.microsoft.com/office/drawing/2014/main" id="{3C120768-9379-4E34-A8E7-D51CB1235D41}"/>
                </a:ext>
              </a:extLst>
            </p:cNvPr>
            <p:cNvGrpSpPr/>
            <p:nvPr/>
          </p:nvGrpSpPr>
          <p:grpSpPr>
            <a:xfrm>
              <a:off x="358458" y="1323175"/>
              <a:ext cx="4205922" cy="1446550"/>
              <a:chOff x="358458" y="1323175"/>
              <a:chExt cx="4205922"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868269" y="2040495"/>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58458" y="1323175"/>
                <a:ext cx="4205922"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14  </a:t>
                </a:r>
              </a:p>
            </p:txBody>
          </p:sp>
        </p:grpSp>
      </p:grpSp>
      <p:cxnSp>
        <p:nvCxnSpPr>
          <p:cNvPr id="20" name="Straight Connector 19">
            <a:extLst>
              <a:ext uri="{FF2B5EF4-FFF2-40B4-BE49-F238E27FC236}">
                <a16:creationId xmlns:a16="http://schemas.microsoft.com/office/drawing/2014/main" id="{657F3804-038F-4674-976E-BAAD16160CE5}"/>
              </a:ext>
            </a:extLst>
          </p:cNvPr>
          <p:cNvCxnSpPr/>
          <p:nvPr/>
        </p:nvCxnSpPr>
        <p:spPr>
          <a:xfrm>
            <a:off x="550863" y="24917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C9014F7E-76A7-0B9D-0C54-46BC693421E9}"/>
              </a:ext>
            </a:extLst>
          </p:cNvPr>
          <p:cNvPicPr>
            <a:picLocks noChangeAspect="1"/>
          </p:cNvPicPr>
          <p:nvPr/>
        </p:nvPicPr>
        <p:blipFill>
          <a:blip r:embed="rId2"/>
          <a:stretch>
            <a:fillRect/>
          </a:stretch>
        </p:blipFill>
        <p:spPr>
          <a:xfrm>
            <a:off x="5216842" y="965200"/>
            <a:ext cx="6616700" cy="4927600"/>
          </a:xfrm>
          <a:prstGeom prst="rect">
            <a:avLst/>
          </a:prstGeom>
        </p:spPr>
      </p:pic>
    </p:spTree>
    <p:extLst>
      <p:ext uri="{BB962C8B-B14F-4D97-AF65-F5344CB8AC3E}">
        <p14:creationId xmlns:p14="http://schemas.microsoft.com/office/powerpoint/2010/main" val="38094567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A95BB17-E044-4EBB-8606-81EC5B2C640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50866" y="1189636"/>
            <a:ext cx="4233834" cy="2369880"/>
            <a:chOff x="350866" y="1323175"/>
            <a:chExt cx="4233834"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923330"/>
            </a:xfrm>
            <a:prstGeom prst="rect">
              <a:avLst/>
            </a:prstGeom>
          </p:spPr>
          <p:txBody>
            <a:bodyPr wrap="square">
              <a:spAutoFit/>
            </a:bodyPr>
            <a:lstStyle/>
            <a:p>
              <a:pPr lvl="0"/>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Claim your custom domain name and custom email address and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‘Try Google Workspace’</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 or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‘Skip’</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a:t>
              </a:r>
              <a:endParaRPr lang="en-IN" b="1" dirty="0">
                <a:solidFill>
                  <a:prstClr val="white"/>
                </a:solidFill>
                <a:latin typeface="Arial" panose="020B0604020202020204" pitchFamily="34" charset="0"/>
                <a:ea typeface="Tahoma" panose="020B0604030504040204" pitchFamily="34" charset="0"/>
                <a:cs typeface="Arial" panose="020B0604020202020204" pitchFamily="34" charset="0"/>
              </a:endParaRPr>
            </a:p>
          </p:txBody>
        </p:sp>
        <p:grpSp>
          <p:nvGrpSpPr>
            <p:cNvPr id="24" name="Group 23">
              <a:extLst>
                <a:ext uri="{FF2B5EF4-FFF2-40B4-BE49-F238E27FC236}">
                  <a16:creationId xmlns:a16="http://schemas.microsoft.com/office/drawing/2014/main" id="{3C120768-9379-4E34-A8E7-D51CB1235D41}"/>
                </a:ext>
              </a:extLst>
            </p:cNvPr>
            <p:cNvGrpSpPr/>
            <p:nvPr/>
          </p:nvGrpSpPr>
          <p:grpSpPr>
            <a:xfrm>
              <a:off x="350866" y="1323175"/>
              <a:ext cx="2821329" cy="1446530"/>
              <a:chOff x="350866" y="1323175"/>
              <a:chExt cx="2821329" cy="1446530"/>
            </a:xfrm>
          </p:grpSpPr>
          <p:sp>
            <p:nvSpPr>
              <p:cNvPr id="26" name="Rectangle 25">
                <a:extLst>
                  <a:ext uri="{FF2B5EF4-FFF2-40B4-BE49-F238E27FC236}">
                    <a16:creationId xmlns:a16="http://schemas.microsoft.com/office/drawing/2014/main" id="{8EE41720-2150-4381-A2F4-CE78BC57215E}"/>
                  </a:ext>
                </a:extLst>
              </p:cNvPr>
              <p:cNvSpPr/>
              <p:nvPr/>
            </p:nvSpPr>
            <p:spPr>
              <a:xfrm>
                <a:off x="1859907"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50866" y="1323175"/>
                <a:ext cx="1650415" cy="144653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15  </a:t>
                </a:r>
              </a:p>
            </p:txBody>
          </p:sp>
        </p:grpSp>
      </p:grpSp>
      <p:cxnSp>
        <p:nvCxnSpPr>
          <p:cNvPr id="20" name="Straight Connector 19">
            <a:extLst>
              <a:ext uri="{FF2B5EF4-FFF2-40B4-BE49-F238E27FC236}">
                <a16:creationId xmlns:a16="http://schemas.microsoft.com/office/drawing/2014/main" id="{657F3804-038F-4674-976E-BAAD16160CE5}"/>
              </a:ext>
            </a:extLst>
          </p:cNvPr>
          <p:cNvCxnSpPr/>
          <p:nvPr/>
        </p:nvCxnSpPr>
        <p:spPr>
          <a:xfrm>
            <a:off x="550863" y="24917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FE948CDF-AD9F-9A4D-FF98-56DD7B112EDE}"/>
              </a:ext>
            </a:extLst>
          </p:cNvPr>
          <p:cNvPicPr>
            <a:picLocks noChangeAspect="1"/>
          </p:cNvPicPr>
          <p:nvPr/>
        </p:nvPicPr>
        <p:blipFill>
          <a:blip r:embed="rId2"/>
          <a:stretch>
            <a:fillRect/>
          </a:stretch>
        </p:blipFill>
        <p:spPr>
          <a:xfrm>
            <a:off x="5625646" y="752384"/>
            <a:ext cx="6019800" cy="5118100"/>
          </a:xfrm>
          <a:prstGeom prst="rect">
            <a:avLst/>
          </a:prstGeom>
        </p:spPr>
      </p:pic>
    </p:spTree>
    <p:extLst>
      <p:ext uri="{BB962C8B-B14F-4D97-AF65-F5344CB8AC3E}">
        <p14:creationId xmlns:p14="http://schemas.microsoft.com/office/powerpoint/2010/main" val="24899246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A95BB17-E044-4EBB-8606-81EC5B2C640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27975" y="1189636"/>
            <a:ext cx="4256725" cy="3477875"/>
            <a:chOff x="327975" y="1323175"/>
            <a:chExt cx="4256725" cy="3477875"/>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2031325"/>
            </a:xfrm>
            <a:prstGeom prst="rect">
              <a:avLst/>
            </a:prstGeom>
          </p:spPr>
          <p:txBody>
            <a:bodyPr wrap="square">
              <a:spAutoFit/>
            </a:bodyPr>
            <a:lstStyle/>
            <a:p>
              <a:pPr lvl="0"/>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Learn about making changes and verification and then click </a:t>
              </a:r>
              <a:r>
                <a:rPr lang="en-IN" b="1" dirty="0">
                  <a:solidFill>
                    <a:prstClr val="white"/>
                  </a:solidFill>
                  <a:latin typeface="Arial" panose="020B0604020202020204" pitchFamily="34" charset="0"/>
                  <a:ea typeface="Tahoma" panose="020B0604030504040204" pitchFamily="34" charset="0"/>
                  <a:cs typeface="Arial" panose="020B0604020202020204" pitchFamily="34" charset="0"/>
                </a:rPr>
                <a:t>‘Continue’</a:t>
              </a:r>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 If you have already verified the business, your profile will be visible immediately. If you chose to verify later, your business will be visible once you verify it.</a:t>
              </a:r>
              <a:endParaRPr lang="en-IN" b="1" dirty="0">
                <a:solidFill>
                  <a:prstClr val="white"/>
                </a:solidFill>
                <a:latin typeface="Arial" panose="020B0604020202020204" pitchFamily="34" charset="0"/>
                <a:ea typeface="Tahoma" panose="020B0604030504040204" pitchFamily="34" charset="0"/>
                <a:cs typeface="Arial" panose="020B0604020202020204" pitchFamily="34" charset="0"/>
              </a:endParaRPr>
            </a:p>
          </p:txBody>
        </p:sp>
        <p:grpSp>
          <p:nvGrpSpPr>
            <p:cNvPr id="24" name="Group 23">
              <a:extLst>
                <a:ext uri="{FF2B5EF4-FFF2-40B4-BE49-F238E27FC236}">
                  <a16:creationId xmlns:a16="http://schemas.microsoft.com/office/drawing/2014/main" id="{3C120768-9379-4E34-A8E7-D51CB1235D41}"/>
                </a:ext>
              </a:extLst>
            </p:cNvPr>
            <p:cNvGrpSpPr/>
            <p:nvPr/>
          </p:nvGrpSpPr>
          <p:grpSpPr>
            <a:xfrm>
              <a:off x="327975" y="1323175"/>
              <a:ext cx="2844220" cy="1446550"/>
              <a:chOff x="327975" y="1323175"/>
              <a:chExt cx="2844220"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859907"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27975" y="1323175"/>
                <a:ext cx="1650415"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16  </a:t>
                </a:r>
              </a:p>
            </p:txBody>
          </p:sp>
        </p:grpSp>
      </p:grpSp>
      <p:cxnSp>
        <p:nvCxnSpPr>
          <p:cNvPr id="20" name="Straight Connector 19">
            <a:extLst>
              <a:ext uri="{FF2B5EF4-FFF2-40B4-BE49-F238E27FC236}">
                <a16:creationId xmlns:a16="http://schemas.microsoft.com/office/drawing/2014/main" id="{657F3804-038F-4674-976E-BAAD16160CE5}"/>
              </a:ext>
            </a:extLst>
          </p:cNvPr>
          <p:cNvCxnSpPr/>
          <p:nvPr/>
        </p:nvCxnSpPr>
        <p:spPr>
          <a:xfrm>
            <a:off x="550863" y="24917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4CDD4A6-7E4B-F3E6-EA0D-8E71588D2BF9}"/>
              </a:ext>
            </a:extLst>
          </p:cNvPr>
          <p:cNvPicPr>
            <a:picLocks noChangeAspect="1"/>
          </p:cNvPicPr>
          <p:nvPr/>
        </p:nvPicPr>
        <p:blipFill>
          <a:blip r:embed="rId2"/>
          <a:stretch>
            <a:fillRect/>
          </a:stretch>
        </p:blipFill>
        <p:spPr>
          <a:xfrm>
            <a:off x="5260768" y="622300"/>
            <a:ext cx="6754043" cy="5613400"/>
          </a:xfrm>
          <a:prstGeom prst="rect">
            <a:avLst/>
          </a:prstGeom>
        </p:spPr>
      </p:pic>
    </p:spTree>
    <p:extLst>
      <p:ext uri="{BB962C8B-B14F-4D97-AF65-F5344CB8AC3E}">
        <p14:creationId xmlns:p14="http://schemas.microsoft.com/office/powerpoint/2010/main" val="414962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 name="Rectangle 5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Freeform: Shape 6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Shape 6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0" name="Isosceles Triangle 6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Isosceles Triangle 7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686FCA41-4089-93D5-3B34-A85EB73045FC}"/>
              </a:ext>
            </a:extLst>
          </p:cNvPr>
          <p:cNvPicPr>
            <a:picLocks noChangeAspect="1"/>
          </p:cNvPicPr>
          <p:nvPr/>
        </p:nvPicPr>
        <p:blipFill>
          <a:blip r:embed="rId2"/>
          <a:stretch>
            <a:fillRect/>
          </a:stretch>
        </p:blipFill>
        <p:spPr>
          <a:xfrm>
            <a:off x="6182436" y="4277725"/>
            <a:ext cx="5674132" cy="1837776"/>
          </a:xfrm>
          <a:prstGeom prst="rect">
            <a:avLst/>
          </a:prstGeom>
        </p:spPr>
      </p:pic>
      <p:pic>
        <p:nvPicPr>
          <p:cNvPr id="4" name="Picture 3" descr="A green letters on a black background&#10;&#10;Description automatically generated">
            <a:extLst>
              <a:ext uri="{FF2B5EF4-FFF2-40B4-BE49-F238E27FC236}">
                <a16:creationId xmlns:a16="http://schemas.microsoft.com/office/drawing/2014/main" id="{B24C6327-41AB-BDB5-BD17-046736CCB1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9486" y="2103024"/>
            <a:ext cx="8245899" cy="1837776"/>
          </a:xfrm>
          <a:prstGeom prst="rect">
            <a:avLst/>
          </a:prstGeom>
        </p:spPr>
      </p:pic>
    </p:spTree>
    <p:extLst>
      <p:ext uri="{BB962C8B-B14F-4D97-AF65-F5344CB8AC3E}">
        <p14:creationId xmlns:p14="http://schemas.microsoft.com/office/powerpoint/2010/main" val="27697066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CF4CF-FA89-00B8-6B2A-83280F83EEE8}"/>
            </a:ext>
          </a:extLst>
        </p:cNvPr>
        <p:cNvGrpSpPr/>
        <p:nvPr/>
      </p:nvGrpSpPr>
      <p:grpSpPr>
        <a:xfrm>
          <a:off x="0" y="0"/>
          <a:ext cx="0" cy="0"/>
          <a:chOff x="0" y="0"/>
          <a:chExt cx="0" cy="0"/>
        </a:xfrm>
      </p:grpSpPr>
      <p:sp>
        <p:nvSpPr>
          <p:cNvPr id="28" name="Freeform: Shape 27">
            <a:extLst>
              <a:ext uri="{FF2B5EF4-FFF2-40B4-BE49-F238E27FC236}">
                <a16:creationId xmlns:a16="http://schemas.microsoft.com/office/drawing/2014/main" id="{262AABF9-E260-789C-3E23-39E8F89A86FB}"/>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2E749478-EDF0-D0A1-B55A-E5ED5C11B721}"/>
              </a:ext>
            </a:extLst>
          </p:cNvPr>
          <p:cNvSpPr>
            <a:spLocks noGrp="1"/>
          </p:cNvSpPr>
          <p:nvPr>
            <p:ph type="title"/>
          </p:nvPr>
        </p:nvSpPr>
        <p:spPr>
          <a:xfrm>
            <a:off x="545191" y="332138"/>
            <a:ext cx="10515600" cy="626483"/>
          </a:xfrm>
        </p:spPr>
        <p:txBody>
          <a:bodyPr/>
          <a:lstStyle/>
          <a:p>
            <a:r>
              <a:rPr lang="en-IN" dirty="0">
                <a:solidFill>
                  <a:srgbClr val="8ED513"/>
                </a:solidFill>
              </a:rPr>
              <a:t>Nextdoor for Business Owners</a:t>
            </a:r>
          </a:p>
        </p:txBody>
      </p:sp>
      <p:grpSp>
        <p:nvGrpSpPr>
          <p:cNvPr id="16" name="Group 15">
            <a:extLst>
              <a:ext uri="{FF2B5EF4-FFF2-40B4-BE49-F238E27FC236}">
                <a16:creationId xmlns:a16="http://schemas.microsoft.com/office/drawing/2014/main" id="{FAFDC282-5A08-65E7-49D6-B6E9C494C6AA}"/>
              </a:ext>
            </a:extLst>
          </p:cNvPr>
          <p:cNvGrpSpPr/>
          <p:nvPr/>
        </p:nvGrpSpPr>
        <p:grpSpPr>
          <a:xfrm>
            <a:off x="407786" y="2521212"/>
            <a:ext cx="4176914" cy="3477875"/>
            <a:chOff x="407786" y="1189636"/>
            <a:chExt cx="4176914" cy="3477875"/>
          </a:xfrm>
        </p:grpSpPr>
        <p:sp>
          <p:nvSpPr>
            <p:cNvPr id="6" name="Rectangle 5">
              <a:extLst>
                <a:ext uri="{FF2B5EF4-FFF2-40B4-BE49-F238E27FC236}">
                  <a16:creationId xmlns:a16="http://schemas.microsoft.com/office/drawing/2014/main" id="{2736D15A-2A5D-BC8E-C409-FA746B05D717}"/>
                </a:ext>
              </a:extLst>
            </p:cNvPr>
            <p:cNvSpPr/>
            <p:nvPr/>
          </p:nvSpPr>
          <p:spPr>
            <a:xfrm>
              <a:off x="447403" y="2636186"/>
              <a:ext cx="4137297" cy="2031325"/>
            </a:xfrm>
            <a:prstGeom prst="rect">
              <a:avLst/>
            </a:prstGeom>
          </p:spPr>
          <p:txBody>
            <a:bodyPr wrap="square">
              <a:spAutoFit/>
            </a:bodyPr>
            <a:lstStyle/>
            <a:p>
              <a:r>
                <a:rPr lang="en-US" dirty="0"/>
                <a:t>To get started on Nextdoor, go to: </a:t>
              </a:r>
              <a:r>
                <a:rPr lang="en-US" dirty="0">
                  <a:hlinkClick r:id="rId2"/>
                </a:rPr>
                <a:t>https://business.nextdoor.com/en-us/blog/announcing-business-posts-get-the-word-out-locally-about-your-business</a:t>
              </a:r>
              <a:endParaRPr lang="en-US" dirty="0"/>
            </a:p>
            <a:p>
              <a:endParaRPr lang="en-US" dirty="0"/>
            </a:p>
            <a:p>
              <a:r>
                <a:rPr lang="en-US" dirty="0"/>
                <a:t>Click on </a:t>
              </a:r>
              <a:r>
                <a:rPr lang="en-US" b="1" dirty="0"/>
                <a:t>‘Sign up for free’ </a:t>
              </a:r>
              <a:r>
                <a:rPr lang="en-US" dirty="0"/>
                <a:t>at the top of the page.</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2183D0FD-2903-3289-C33B-3F845595A7C1}"/>
                </a:ext>
              </a:extLst>
            </p:cNvPr>
            <p:cNvGrpSpPr/>
            <p:nvPr/>
          </p:nvGrpSpPr>
          <p:grpSpPr>
            <a:xfrm>
              <a:off x="407786" y="1189636"/>
              <a:ext cx="3670728" cy="1446550"/>
              <a:chOff x="407786" y="1323175"/>
              <a:chExt cx="3670728" cy="1446550"/>
            </a:xfrm>
          </p:grpSpPr>
          <p:grpSp>
            <p:nvGrpSpPr>
              <p:cNvPr id="8" name="Group 7">
                <a:extLst>
                  <a:ext uri="{FF2B5EF4-FFF2-40B4-BE49-F238E27FC236}">
                    <a16:creationId xmlns:a16="http://schemas.microsoft.com/office/drawing/2014/main" id="{A2F52C61-49E9-9282-C93F-DE415F980023}"/>
                  </a:ext>
                </a:extLst>
              </p:cNvPr>
              <p:cNvGrpSpPr/>
              <p:nvPr/>
            </p:nvGrpSpPr>
            <p:grpSpPr>
              <a:xfrm>
                <a:off x="407786" y="1323175"/>
                <a:ext cx="3235596" cy="1446550"/>
                <a:chOff x="407786" y="1323175"/>
                <a:chExt cx="3235596" cy="1446550"/>
              </a:xfrm>
            </p:grpSpPr>
            <p:sp>
              <p:nvSpPr>
                <p:cNvPr id="10" name="Rectangle 9">
                  <a:extLst>
                    <a:ext uri="{FF2B5EF4-FFF2-40B4-BE49-F238E27FC236}">
                      <a16:creationId xmlns:a16="http://schemas.microsoft.com/office/drawing/2014/main" id="{F53FB3DE-AE7D-FF08-F1C0-3F3FE18EBE19}"/>
                    </a:ext>
                  </a:extLst>
                </p:cNvPr>
                <p:cNvSpPr/>
                <p:nvPr/>
              </p:nvSpPr>
              <p:spPr>
                <a:xfrm>
                  <a:off x="1183262" y="1996266"/>
                  <a:ext cx="1312288" cy="584775"/>
                </a:xfrm>
                <a:prstGeom prst="rect">
                  <a:avLst/>
                </a:prstGeom>
              </p:spPr>
              <p:txBody>
                <a:bodyPr wrap="square">
                  <a:spAutoFit/>
                </a:bodyPr>
                <a:lstStyle/>
                <a:p>
                  <a:pPr lvl="0"/>
                  <a:r>
                    <a:rPr lang="en-US" sz="3200" b="1" dirty="0">
                      <a:solidFill>
                        <a:srgbClr val="8ED513"/>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13"/>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10">
                  <a:extLst>
                    <a:ext uri="{FF2B5EF4-FFF2-40B4-BE49-F238E27FC236}">
                      <a16:creationId xmlns:a16="http://schemas.microsoft.com/office/drawing/2014/main" id="{A4569152-6986-22F0-697A-5D78B31D33D8}"/>
                    </a:ext>
                  </a:extLst>
                </p:cNvPr>
                <p:cNvSpPr/>
                <p:nvPr/>
              </p:nvSpPr>
              <p:spPr>
                <a:xfrm>
                  <a:off x="407786" y="1323175"/>
                  <a:ext cx="3235596" cy="1446550"/>
                </a:xfrm>
                <a:prstGeom prst="rect">
                  <a:avLst/>
                </a:prstGeom>
              </p:spPr>
              <p:txBody>
                <a:bodyPr wrap="square">
                  <a:spAutoFit/>
                </a:bodyPr>
                <a:lstStyle/>
                <a:p>
                  <a:pPr lvl="0"/>
                  <a:r>
                    <a:rPr lang="en-US" sz="8800" b="1" dirty="0">
                      <a:solidFill>
                        <a:srgbClr val="8ED513"/>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9" name="Straight Connector 8">
                <a:extLst>
                  <a:ext uri="{FF2B5EF4-FFF2-40B4-BE49-F238E27FC236}">
                    <a16:creationId xmlns:a16="http://schemas.microsoft.com/office/drawing/2014/main" id="{2DCF9FF1-EACD-3419-8D99-B0999847B0B7}"/>
                  </a:ext>
                </a:extLst>
              </p:cNvPr>
              <p:cNvCxnSpPr>
                <a:cxnSpLocks/>
              </p:cNvCxnSpPr>
              <p:nvPr/>
            </p:nvCxnSpPr>
            <p:spPr>
              <a:xfrm>
                <a:off x="550863" y="2581728"/>
                <a:ext cx="35276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7" name="Rectangle 16">
            <a:extLst>
              <a:ext uri="{FF2B5EF4-FFF2-40B4-BE49-F238E27FC236}">
                <a16:creationId xmlns:a16="http://schemas.microsoft.com/office/drawing/2014/main" id="{97E30263-20CE-B4F5-25D7-E77652E5451D}"/>
              </a:ext>
            </a:extLst>
          </p:cNvPr>
          <p:cNvSpPr/>
          <p:nvPr/>
        </p:nvSpPr>
        <p:spPr>
          <a:xfrm>
            <a:off x="447403" y="903146"/>
            <a:ext cx="4255226" cy="1477328"/>
          </a:xfrm>
          <a:prstGeom prst="rect">
            <a:avLst/>
          </a:prstGeom>
        </p:spPr>
        <p:txBody>
          <a:bodyPr wrap="square">
            <a:spAutoFit/>
          </a:bodyPr>
          <a:lstStyle/>
          <a:p>
            <a:r>
              <a:rPr lang="en-US" b="1" dirty="0"/>
              <a:t>Nextdoor</a:t>
            </a:r>
            <a:r>
              <a:rPr lang="en-US" dirty="0"/>
              <a:t> is a hyperlocal online directory intended to connect you with the neighborhoods that matter to you most. </a:t>
            </a:r>
          </a:p>
          <a:p>
            <a:endParaRPr lang="en-US" dirty="0"/>
          </a:p>
          <a:p>
            <a:r>
              <a:rPr lang="en-US" dirty="0"/>
              <a:t>It is free to list your business with Nextdoor.</a:t>
            </a:r>
          </a:p>
        </p:txBody>
      </p:sp>
      <p:pic>
        <p:nvPicPr>
          <p:cNvPr id="4" name="Picture 3">
            <a:extLst>
              <a:ext uri="{FF2B5EF4-FFF2-40B4-BE49-F238E27FC236}">
                <a16:creationId xmlns:a16="http://schemas.microsoft.com/office/drawing/2014/main" id="{5F32C46C-5E84-9CD0-2CAE-2ABD7EB785BE}"/>
              </a:ext>
            </a:extLst>
          </p:cNvPr>
          <p:cNvPicPr>
            <a:picLocks noChangeAspect="1"/>
          </p:cNvPicPr>
          <p:nvPr/>
        </p:nvPicPr>
        <p:blipFill>
          <a:blip r:embed="rId3"/>
          <a:stretch>
            <a:fillRect/>
          </a:stretch>
        </p:blipFill>
        <p:spPr>
          <a:xfrm>
            <a:off x="5471885" y="1716673"/>
            <a:ext cx="5864951" cy="2459056"/>
          </a:xfrm>
          <a:prstGeom prst="rect">
            <a:avLst/>
          </a:prstGeom>
        </p:spPr>
      </p:pic>
    </p:spTree>
    <p:extLst>
      <p:ext uri="{BB962C8B-B14F-4D97-AF65-F5344CB8AC3E}">
        <p14:creationId xmlns:p14="http://schemas.microsoft.com/office/powerpoint/2010/main" val="11524210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055EC-A1DC-2910-E7BD-F85D7BC4A7F8}"/>
            </a:ext>
          </a:extLst>
        </p:cNvPr>
        <p:cNvGrpSpPr/>
        <p:nvPr/>
      </p:nvGrpSpPr>
      <p:grpSpPr>
        <a:xfrm>
          <a:off x="0" y="0"/>
          <a:ext cx="0" cy="0"/>
          <a:chOff x="0" y="0"/>
          <a:chExt cx="0" cy="0"/>
        </a:xfrm>
      </p:grpSpPr>
      <p:sp>
        <p:nvSpPr>
          <p:cNvPr id="28" name="Freeform: Shape 27">
            <a:extLst>
              <a:ext uri="{FF2B5EF4-FFF2-40B4-BE49-F238E27FC236}">
                <a16:creationId xmlns:a16="http://schemas.microsoft.com/office/drawing/2014/main" id="{8AEC7C03-1B90-4BFE-C9B2-B19D66302F31}"/>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6" name="Group 15">
            <a:extLst>
              <a:ext uri="{FF2B5EF4-FFF2-40B4-BE49-F238E27FC236}">
                <a16:creationId xmlns:a16="http://schemas.microsoft.com/office/drawing/2014/main" id="{40711DB8-40D9-DF72-ADF8-71C3E1177D7A}"/>
              </a:ext>
            </a:extLst>
          </p:cNvPr>
          <p:cNvGrpSpPr/>
          <p:nvPr/>
        </p:nvGrpSpPr>
        <p:grpSpPr>
          <a:xfrm>
            <a:off x="407786" y="1027972"/>
            <a:ext cx="4176914" cy="2646879"/>
            <a:chOff x="407786" y="-303604"/>
            <a:chExt cx="4176914" cy="2646879"/>
          </a:xfrm>
        </p:grpSpPr>
        <p:sp>
          <p:nvSpPr>
            <p:cNvPr id="6" name="Rectangle 5">
              <a:extLst>
                <a:ext uri="{FF2B5EF4-FFF2-40B4-BE49-F238E27FC236}">
                  <a16:creationId xmlns:a16="http://schemas.microsoft.com/office/drawing/2014/main" id="{C86BF966-108E-23F3-04FA-554192CEC042}"/>
                </a:ext>
              </a:extLst>
            </p:cNvPr>
            <p:cNvSpPr/>
            <p:nvPr/>
          </p:nvSpPr>
          <p:spPr>
            <a:xfrm>
              <a:off x="447403" y="1142946"/>
              <a:ext cx="4137297" cy="1200329"/>
            </a:xfrm>
            <a:prstGeom prst="rect">
              <a:avLst/>
            </a:prstGeom>
          </p:spPr>
          <p:txBody>
            <a:bodyPr wrap="square">
              <a:spAutoFit/>
            </a:bodyPr>
            <a:lstStyle/>
            <a:p>
              <a:r>
                <a:rPr lang="en-US" dirty="0"/>
                <a:t>To start creating your business account, sign in using Google, Facebook, or Apple. Or, enter an email address and password and click </a:t>
              </a:r>
              <a:r>
                <a:rPr lang="en-US" b="1" dirty="0"/>
                <a:t>‘Continue’</a:t>
              </a:r>
              <a:r>
                <a:rPr lang="en-US" dirty="0"/>
                <a:t>.</a:t>
              </a:r>
              <a:endParaRPr lang="en-US" b="1" dirty="0"/>
            </a:p>
          </p:txBody>
        </p:sp>
        <p:grpSp>
          <p:nvGrpSpPr>
            <p:cNvPr id="7" name="Group 6">
              <a:extLst>
                <a:ext uri="{FF2B5EF4-FFF2-40B4-BE49-F238E27FC236}">
                  <a16:creationId xmlns:a16="http://schemas.microsoft.com/office/drawing/2014/main" id="{E80E5B17-55B7-351A-7F59-7DF2D2C1F516}"/>
                </a:ext>
              </a:extLst>
            </p:cNvPr>
            <p:cNvGrpSpPr/>
            <p:nvPr/>
          </p:nvGrpSpPr>
          <p:grpSpPr>
            <a:xfrm>
              <a:off x="407786" y="-303604"/>
              <a:ext cx="3670728" cy="1446550"/>
              <a:chOff x="407786" y="-170065"/>
              <a:chExt cx="3670728" cy="1446550"/>
            </a:xfrm>
          </p:grpSpPr>
          <p:grpSp>
            <p:nvGrpSpPr>
              <p:cNvPr id="8" name="Group 7">
                <a:extLst>
                  <a:ext uri="{FF2B5EF4-FFF2-40B4-BE49-F238E27FC236}">
                    <a16:creationId xmlns:a16="http://schemas.microsoft.com/office/drawing/2014/main" id="{BB64DE4C-4B6C-1C9E-89CC-CA61CCECBC98}"/>
                  </a:ext>
                </a:extLst>
              </p:cNvPr>
              <p:cNvGrpSpPr/>
              <p:nvPr/>
            </p:nvGrpSpPr>
            <p:grpSpPr>
              <a:xfrm>
                <a:off x="407786" y="-170065"/>
                <a:ext cx="3235596" cy="1446550"/>
                <a:chOff x="407786" y="-170065"/>
                <a:chExt cx="3235596" cy="1446550"/>
              </a:xfrm>
            </p:grpSpPr>
            <p:sp>
              <p:nvSpPr>
                <p:cNvPr id="10" name="Rectangle 9">
                  <a:extLst>
                    <a:ext uri="{FF2B5EF4-FFF2-40B4-BE49-F238E27FC236}">
                      <a16:creationId xmlns:a16="http://schemas.microsoft.com/office/drawing/2014/main" id="{16DA7D44-4F76-4F63-24E8-68F955D6C525}"/>
                    </a:ext>
                  </a:extLst>
                </p:cNvPr>
                <p:cNvSpPr/>
                <p:nvPr/>
              </p:nvSpPr>
              <p:spPr>
                <a:xfrm>
                  <a:off x="1183262" y="503026"/>
                  <a:ext cx="1312288" cy="584775"/>
                </a:xfrm>
                <a:prstGeom prst="rect">
                  <a:avLst/>
                </a:prstGeom>
              </p:spPr>
              <p:txBody>
                <a:bodyPr wrap="square">
                  <a:spAutoFit/>
                </a:bodyPr>
                <a:lstStyle/>
                <a:p>
                  <a:pPr lvl="0"/>
                  <a:r>
                    <a:rPr lang="en-US" sz="3200" b="1" dirty="0">
                      <a:solidFill>
                        <a:srgbClr val="8ED513"/>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13"/>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10">
                  <a:extLst>
                    <a:ext uri="{FF2B5EF4-FFF2-40B4-BE49-F238E27FC236}">
                      <a16:creationId xmlns:a16="http://schemas.microsoft.com/office/drawing/2014/main" id="{0750B369-68AD-4218-B082-C1E5491D7296}"/>
                    </a:ext>
                  </a:extLst>
                </p:cNvPr>
                <p:cNvSpPr/>
                <p:nvPr/>
              </p:nvSpPr>
              <p:spPr>
                <a:xfrm>
                  <a:off x="407786" y="-170065"/>
                  <a:ext cx="3235596" cy="1446550"/>
                </a:xfrm>
                <a:prstGeom prst="rect">
                  <a:avLst/>
                </a:prstGeom>
              </p:spPr>
              <p:txBody>
                <a:bodyPr wrap="square">
                  <a:spAutoFit/>
                </a:bodyPr>
                <a:lstStyle/>
                <a:p>
                  <a:pPr lvl="0"/>
                  <a:r>
                    <a:rPr lang="en-US" sz="8800" b="1" dirty="0">
                      <a:solidFill>
                        <a:srgbClr val="8ED513"/>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9" name="Straight Connector 8">
                <a:extLst>
                  <a:ext uri="{FF2B5EF4-FFF2-40B4-BE49-F238E27FC236}">
                    <a16:creationId xmlns:a16="http://schemas.microsoft.com/office/drawing/2014/main" id="{66974A61-C91E-F27C-304A-835DAAA50AA4}"/>
                  </a:ext>
                </a:extLst>
              </p:cNvPr>
              <p:cNvCxnSpPr>
                <a:cxnSpLocks/>
              </p:cNvCxnSpPr>
              <p:nvPr/>
            </p:nvCxnSpPr>
            <p:spPr>
              <a:xfrm>
                <a:off x="550863" y="1088488"/>
                <a:ext cx="35276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3" name="Picture 12">
            <a:extLst>
              <a:ext uri="{FF2B5EF4-FFF2-40B4-BE49-F238E27FC236}">
                <a16:creationId xmlns:a16="http://schemas.microsoft.com/office/drawing/2014/main" id="{84E0BFD3-F54B-E8BE-65E8-DE30D4EF6ACD}"/>
              </a:ext>
            </a:extLst>
          </p:cNvPr>
          <p:cNvPicPr>
            <a:picLocks noChangeAspect="1"/>
          </p:cNvPicPr>
          <p:nvPr/>
        </p:nvPicPr>
        <p:blipFill>
          <a:blip r:embed="rId2"/>
          <a:stretch>
            <a:fillRect/>
          </a:stretch>
        </p:blipFill>
        <p:spPr>
          <a:xfrm>
            <a:off x="6199360" y="478127"/>
            <a:ext cx="4385096" cy="5901746"/>
          </a:xfrm>
          <a:prstGeom prst="rect">
            <a:avLst/>
          </a:prstGeom>
        </p:spPr>
      </p:pic>
    </p:spTree>
    <p:extLst>
      <p:ext uri="{BB962C8B-B14F-4D97-AF65-F5344CB8AC3E}">
        <p14:creationId xmlns:p14="http://schemas.microsoft.com/office/powerpoint/2010/main" val="2040126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7839B-2622-16D7-01A8-B70AA41A6F59}"/>
            </a:ext>
          </a:extLst>
        </p:cNvPr>
        <p:cNvGrpSpPr/>
        <p:nvPr/>
      </p:nvGrpSpPr>
      <p:grpSpPr>
        <a:xfrm>
          <a:off x="0" y="0"/>
          <a:ext cx="0" cy="0"/>
          <a:chOff x="0" y="0"/>
          <a:chExt cx="0" cy="0"/>
        </a:xfrm>
      </p:grpSpPr>
      <p:sp>
        <p:nvSpPr>
          <p:cNvPr id="28" name="Freeform: Shape 27">
            <a:extLst>
              <a:ext uri="{FF2B5EF4-FFF2-40B4-BE49-F238E27FC236}">
                <a16:creationId xmlns:a16="http://schemas.microsoft.com/office/drawing/2014/main" id="{64C623C3-E5A9-9F55-F29E-972FFCBC676E}"/>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6" name="Group 15">
            <a:extLst>
              <a:ext uri="{FF2B5EF4-FFF2-40B4-BE49-F238E27FC236}">
                <a16:creationId xmlns:a16="http://schemas.microsoft.com/office/drawing/2014/main" id="{37305F62-2137-0F96-F5F9-1BB92751205D}"/>
              </a:ext>
            </a:extLst>
          </p:cNvPr>
          <p:cNvGrpSpPr/>
          <p:nvPr/>
        </p:nvGrpSpPr>
        <p:grpSpPr>
          <a:xfrm>
            <a:off x="407786" y="1027972"/>
            <a:ext cx="4176914" cy="2092881"/>
            <a:chOff x="407786" y="-303604"/>
            <a:chExt cx="4176914" cy="2092881"/>
          </a:xfrm>
        </p:grpSpPr>
        <p:sp>
          <p:nvSpPr>
            <p:cNvPr id="6" name="Rectangle 5">
              <a:extLst>
                <a:ext uri="{FF2B5EF4-FFF2-40B4-BE49-F238E27FC236}">
                  <a16:creationId xmlns:a16="http://schemas.microsoft.com/office/drawing/2014/main" id="{30007E68-6780-6DB8-F9E4-44FD46F592B2}"/>
                </a:ext>
              </a:extLst>
            </p:cNvPr>
            <p:cNvSpPr/>
            <p:nvPr/>
          </p:nvSpPr>
          <p:spPr>
            <a:xfrm>
              <a:off x="447403" y="1142946"/>
              <a:ext cx="4137297" cy="646331"/>
            </a:xfrm>
            <a:prstGeom prst="rect">
              <a:avLst/>
            </a:prstGeom>
          </p:spPr>
          <p:txBody>
            <a:bodyPr wrap="square">
              <a:spAutoFit/>
            </a:bodyPr>
            <a:lstStyle/>
            <a:p>
              <a:r>
                <a:rPr lang="en-US" dirty="0"/>
                <a:t>Enter your first and last name and click </a:t>
              </a:r>
              <a:r>
                <a:rPr lang="en-US" b="1" dirty="0"/>
                <a:t>‘Create account’</a:t>
              </a:r>
              <a:r>
                <a:rPr lang="en-US" dirty="0"/>
                <a:t>.</a:t>
              </a:r>
              <a:endParaRPr lang="en-US" b="1" dirty="0"/>
            </a:p>
          </p:txBody>
        </p:sp>
        <p:grpSp>
          <p:nvGrpSpPr>
            <p:cNvPr id="7" name="Group 6">
              <a:extLst>
                <a:ext uri="{FF2B5EF4-FFF2-40B4-BE49-F238E27FC236}">
                  <a16:creationId xmlns:a16="http://schemas.microsoft.com/office/drawing/2014/main" id="{88061919-5520-2009-B886-1D16A83C1B4C}"/>
                </a:ext>
              </a:extLst>
            </p:cNvPr>
            <p:cNvGrpSpPr/>
            <p:nvPr/>
          </p:nvGrpSpPr>
          <p:grpSpPr>
            <a:xfrm>
              <a:off x="407786" y="-303604"/>
              <a:ext cx="3670728" cy="1446550"/>
              <a:chOff x="407786" y="-170065"/>
              <a:chExt cx="3670728" cy="1446550"/>
            </a:xfrm>
          </p:grpSpPr>
          <p:grpSp>
            <p:nvGrpSpPr>
              <p:cNvPr id="8" name="Group 7">
                <a:extLst>
                  <a:ext uri="{FF2B5EF4-FFF2-40B4-BE49-F238E27FC236}">
                    <a16:creationId xmlns:a16="http://schemas.microsoft.com/office/drawing/2014/main" id="{E62FF03F-9CE1-3514-8E66-945D8CEBF289}"/>
                  </a:ext>
                </a:extLst>
              </p:cNvPr>
              <p:cNvGrpSpPr/>
              <p:nvPr/>
            </p:nvGrpSpPr>
            <p:grpSpPr>
              <a:xfrm>
                <a:off x="407786" y="-170065"/>
                <a:ext cx="3235596" cy="1446550"/>
                <a:chOff x="407786" y="-170065"/>
                <a:chExt cx="3235596" cy="1446550"/>
              </a:xfrm>
            </p:grpSpPr>
            <p:sp>
              <p:nvSpPr>
                <p:cNvPr id="10" name="Rectangle 9">
                  <a:extLst>
                    <a:ext uri="{FF2B5EF4-FFF2-40B4-BE49-F238E27FC236}">
                      <a16:creationId xmlns:a16="http://schemas.microsoft.com/office/drawing/2014/main" id="{022CF372-1BFA-0D85-5520-DFAD38F142C0}"/>
                    </a:ext>
                  </a:extLst>
                </p:cNvPr>
                <p:cNvSpPr/>
                <p:nvPr/>
              </p:nvSpPr>
              <p:spPr>
                <a:xfrm>
                  <a:off x="1183262" y="503026"/>
                  <a:ext cx="1312288" cy="584775"/>
                </a:xfrm>
                <a:prstGeom prst="rect">
                  <a:avLst/>
                </a:prstGeom>
              </p:spPr>
              <p:txBody>
                <a:bodyPr wrap="square">
                  <a:spAutoFit/>
                </a:bodyPr>
                <a:lstStyle/>
                <a:p>
                  <a:pPr lvl="0"/>
                  <a:r>
                    <a:rPr lang="en-US" sz="3200" b="1" dirty="0">
                      <a:solidFill>
                        <a:srgbClr val="8ED513"/>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13"/>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10">
                  <a:extLst>
                    <a:ext uri="{FF2B5EF4-FFF2-40B4-BE49-F238E27FC236}">
                      <a16:creationId xmlns:a16="http://schemas.microsoft.com/office/drawing/2014/main" id="{2C07940A-3880-9656-8B9C-6A0473791443}"/>
                    </a:ext>
                  </a:extLst>
                </p:cNvPr>
                <p:cNvSpPr/>
                <p:nvPr/>
              </p:nvSpPr>
              <p:spPr>
                <a:xfrm>
                  <a:off x="407786" y="-170065"/>
                  <a:ext cx="3235596" cy="1446550"/>
                </a:xfrm>
                <a:prstGeom prst="rect">
                  <a:avLst/>
                </a:prstGeom>
              </p:spPr>
              <p:txBody>
                <a:bodyPr wrap="square">
                  <a:spAutoFit/>
                </a:bodyPr>
                <a:lstStyle/>
                <a:p>
                  <a:pPr lvl="0"/>
                  <a:r>
                    <a:rPr lang="en-US" sz="8800" b="1" dirty="0">
                      <a:solidFill>
                        <a:srgbClr val="8ED513"/>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9" name="Straight Connector 8">
                <a:extLst>
                  <a:ext uri="{FF2B5EF4-FFF2-40B4-BE49-F238E27FC236}">
                    <a16:creationId xmlns:a16="http://schemas.microsoft.com/office/drawing/2014/main" id="{D4A603DE-32EA-C481-57F2-EDBC60988F52}"/>
                  </a:ext>
                </a:extLst>
              </p:cNvPr>
              <p:cNvCxnSpPr>
                <a:cxnSpLocks/>
              </p:cNvCxnSpPr>
              <p:nvPr/>
            </p:nvCxnSpPr>
            <p:spPr>
              <a:xfrm>
                <a:off x="550863" y="1088488"/>
                <a:ext cx="35276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3137A29F-7321-F891-B93C-CB9B5CABFD06}"/>
              </a:ext>
            </a:extLst>
          </p:cNvPr>
          <p:cNvPicPr>
            <a:picLocks noChangeAspect="1"/>
          </p:cNvPicPr>
          <p:nvPr/>
        </p:nvPicPr>
        <p:blipFill>
          <a:blip r:embed="rId2"/>
          <a:stretch>
            <a:fillRect/>
          </a:stretch>
        </p:blipFill>
        <p:spPr>
          <a:xfrm>
            <a:off x="6531132" y="1447800"/>
            <a:ext cx="4749800" cy="3962400"/>
          </a:xfrm>
          <a:prstGeom prst="rect">
            <a:avLst/>
          </a:prstGeom>
        </p:spPr>
      </p:pic>
    </p:spTree>
    <p:extLst>
      <p:ext uri="{BB962C8B-B14F-4D97-AF65-F5344CB8AC3E}">
        <p14:creationId xmlns:p14="http://schemas.microsoft.com/office/powerpoint/2010/main" val="1098915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9F1C9179-7CDC-4DE4-96AB-7D6EEE0A9D11}"/>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Picture 5">
            <a:extLst>
              <a:ext uri="{FF2B5EF4-FFF2-40B4-BE49-F238E27FC236}">
                <a16:creationId xmlns:a16="http://schemas.microsoft.com/office/drawing/2014/main" id="{744F3DF6-7B76-C144-A5CE-E562C3793C01}"/>
              </a:ext>
            </a:extLst>
          </p:cNvPr>
          <p:cNvPicPr>
            <a:picLocks noChangeAspect="1"/>
          </p:cNvPicPr>
          <p:nvPr/>
        </p:nvPicPr>
        <p:blipFill>
          <a:blip r:embed="rId2"/>
          <a:stretch>
            <a:fillRect/>
          </a:stretch>
        </p:blipFill>
        <p:spPr>
          <a:xfrm>
            <a:off x="3354638" y="1352621"/>
            <a:ext cx="8837362" cy="4544929"/>
          </a:xfrm>
          <a:prstGeom prst="rect">
            <a:avLst/>
          </a:prstGeom>
        </p:spPr>
      </p:pic>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a:xfrm>
            <a:off x="545191" y="332138"/>
            <a:ext cx="10515600" cy="876902"/>
          </a:xfrm>
        </p:spPr>
        <p:txBody>
          <a:bodyPr/>
          <a:lstStyle/>
          <a:p>
            <a:r>
              <a:rPr lang="en-US" dirty="0">
                <a:solidFill>
                  <a:schemeClr val="tx1"/>
                </a:solidFill>
              </a:rPr>
              <a:t>10 REASONS WHY YOUR BUSINESS SHOULD BE</a:t>
            </a:r>
            <a:br>
              <a:rPr lang="en-US" dirty="0">
                <a:solidFill>
                  <a:schemeClr val="tx1"/>
                </a:solidFill>
              </a:rPr>
            </a:br>
            <a:r>
              <a:rPr lang="en-US" dirty="0">
                <a:solidFill>
                  <a:schemeClr val="tx1"/>
                </a:solidFill>
              </a:rPr>
              <a:t>LISTED ON ONLINE DIRECTORIES…</a:t>
            </a:r>
            <a:endParaRPr lang="en-IN" dirty="0">
              <a:solidFill>
                <a:schemeClr val="tx1"/>
              </a:solidFill>
            </a:endParaRPr>
          </a:p>
        </p:txBody>
      </p:sp>
      <p:sp>
        <p:nvSpPr>
          <p:cNvPr id="4" name="Rectangle 3">
            <a:extLst>
              <a:ext uri="{FF2B5EF4-FFF2-40B4-BE49-F238E27FC236}">
                <a16:creationId xmlns:a16="http://schemas.microsoft.com/office/drawing/2014/main" id="{33C20363-6F57-43A7-AB17-D1FCBBE6370B}"/>
              </a:ext>
            </a:extLst>
          </p:cNvPr>
          <p:cNvSpPr/>
          <p:nvPr/>
        </p:nvSpPr>
        <p:spPr>
          <a:xfrm>
            <a:off x="254000" y="0"/>
            <a:ext cx="1384300" cy="33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843B8CE-010C-43AC-9A64-3924647079A4}"/>
              </a:ext>
            </a:extLst>
          </p:cNvPr>
          <p:cNvSpPr/>
          <p:nvPr/>
        </p:nvSpPr>
        <p:spPr>
          <a:xfrm>
            <a:off x="545191" y="1209040"/>
            <a:ext cx="3809238" cy="4832092"/>
          </a:xfrm>
          <a:prstGeom prst="rect">
            <a:avLst/>
          </a:prstGeom>
        </p:spPr>
        <p:txBody>
          <a:bodyPr wrap="square" anchor="ctr">
            <a:spAutoFit/>
          </a:bodyPr>
          <a:lstStyle/>
          <a:p>
            <a:pPr lvl="0"/>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Online directories are a great way to help local businesses: </a:t>
            </a:r>
          </a:p>
          <a:p>
            <a:pPr lvl="0"/>
            <a:endPar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a:p>
            <a:pPr marL="457200" indent="-457200">
              <a:buFont typeface="+mj-lt"/>
              <a:buAutoNum type="arabicPeriod"/>
            </a:pPr>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Get discovered more often by more people, more easily</a:t>
            </a:r>
          </a:p>
          <a:p>
            <a:pPr marL="457200" indent="-457200">
              <a:buFont typeface="+mj-lt"/>
              <a:buAutoNum type="arabicPeriod"/>
            </a:pPr>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Increase foot traffic</a:t>
            </a:r>
          </a:p>
          <a:p>
            <a:pPr marL="457200" indent="-457200">
              <a:buFont typeface="+mj-lt"/>
              <a:buAutoNum type="arabicPeriod"/>
            </a:pPr>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Increase phone calls</a:t>
            </a:r>
          </a:p>
          <a:p>
            <a:pPr marL="457200" indent="-457200">
              <a:buFont typeface="+mj-lt"/>
              <a:buAutoNum type="arabicPeriod"/>
            </a:pPr>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Build credibility with great reviews</a:t>
            </a:r>
          </a:p>
          <a:p>
            <a:pPr marL="457200" indent="-457200">
              <a:buFont typeface="+mj-lt"/>
              <a:buAutoNum type="arabicPeriod"/>
            </a:pPr>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Boost your online presence</a:t>
            </a:r>
          </a:p>
          <a:p>
            <a:pPr marL="457200" indent="-457200">
              <a:buFont typeface="+mj-lt"/>
              <a:buAutoNum type="arabicPeriod"/>
            </a:pPr>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Rank higher in Google</a:t>
            </a:r>
          </a:p>
          <a:p>
            <a:pPr marL="457200" indent="-457200">
              <a:buFont typeface="+mj-lt"/>
              <a:buAutoNum type="arabicPeriod"/>
            </a:pPr>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Strengthen your business reputation</a:t>
            </a:r>
          </a:p>
          <a:p>
            <a:pPr marL="457200" indent="-457200">
              <a:buFont typeface="+mj-lt"/>
              <a:buAutoNum type="arabicPeriod"/>
            </a:pPr>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Improve brand awareness</a:t>
            </a:r>
          </a:p>
          <a:p>
            <a:pPr marL="457200" indent="-457200">
              <a:buFont typeface="+mj-lt"/>
              <a:buAutoNum type="arabicPeriod"/>
            </a:pPr>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Boost SEO so more people can find you organically</a:t>
            </a:r>
          </a:p>
          <a:p>
            <a:pPr marL="457200" lvl="0" indent="-457200">
              <a:buFont typeface="+mj-lt"/>
              <a:buAutoNum type="arabicPeriod"/>
            </a:pPr>
            <a:r>
              <a:rPr lang="en-US" sz="20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Most are FREE!</a:t>
            </a:r>
          </a:p>
        </p:txBody>
      </p:sp>
    </p:spTree>
    <p:extLst>
      <p:ext uri="{BB962C8B-B14F-4D97-AF65-F5344CB8AC3E}">
        <p14:creationId xmlns:p14="http://schemas.microsoft.com/office/powerpoint/2010/main" val="9173328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CA6DEB-4127-8959-ED12-0DBA7FBB5EB0}"/>
            </a:ext>
          </a:extLst>
        </p:cNvPr>
        <p:cNvGrpSpPr/>
        <p:nvPr/>
      </p:nvGrpSpPr>
      <p:grpSpPr>
        <a:xfrm>
          <a:off x="0" y="0"/>
          <a:ext cx="0" cy="0"/>
          <a:chOff x="0" y="0"/>
          <a:chExt cx="0" cy="0"/>
        </a:xfrm>
      </p:grpSpPr>
      <p:sp>
        <p:nvSpPr>
          <p:cNvPr id="28" name="Freeform: Shape 27">
            <a:extLst>
              <a:ext uri="{FF2B5EF4-FFF2-40B4-BE49-F238E27FC236}">
                <a16:creationId xmlns:a16="http://schemas.microsoft.com/office/drawing/2014/main" id="{DFC6A94F-7EDF-8274-8188-ED5B7CD44E72}"/>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6" name="Group 15">
            <a:extLst>
              <a:ext uri="{FF2B5EF4-FFF2-40B4-BE49-F238E27FC236}">
                <a16:creationId xmlns:a16="http://schemas.microsoft.com/office/drawing/2014/main" id="{74BD03C1-86B0-FD3C-EFEC-647598E6B596}"/>
              </a:ext>
            </a:extLst>
          </p:cNvPr>
          <p:cNvGrpSpPr/>
          <p:nvPr/>
        </p:nvGrpSpPr>
        <p:grpSpPr>
          <a:xfrm>
            <a:off x="407786" y="1027972"/>
            <a:ext cx="4176914" cy="2092881"/>
            <a:chOff x="407786" y="-303604"/>
            <a:chExt cx="4176914" cy="2092881"/>
          </a:xfrm>
        </p:grpSpPr>
        <p:sp>
          <p:nvSpPr>
            <p:cNvPr id="6" name="Rectangle 5">
              <a:extLst>
                <a:ext uri="{FF2B5EF4-FFF2-40B4-BE49-F238E27FC236}">
                  <a16:creationId xmlns:a16="http://schemas.microsoft.com/office/drawing/2014/main" id="{E106F98D-135A-C04B-2605-03A7C836CC90}"/>
                </a:ext>
              </a:extLst>
            </p:cNvPr>
            <p:cNvSpPr/>
            <p:nvPr/>
          </p:nvSpPr>
          <p:spPr>
            <a:xfrm>
              <a:off x="447403" y="1142946"/>
              <a:ext cx="4137297" cy="646331"/>
            </a:xfrm>
            <a:prstGeom prst="rect">
              <a:avLst/>
            </a:prstGeom>
          </p:spPr>
          <p:txBody>
            <a:bodyPr wrap="square">
              <a:spAutoFit/>
            </a:bodyPr>
            <a:lstStyle/>
            <a:p>
              <a:r>
                <a:rPr lang="en-US" dirty="0"/>
                <a:t>Enter the name of your business and click </a:t>
              </a:r>
              <a:r>
                <a:rPr lang="en-US" b="1" dirty="0"/>
                <a:t>‘Next’</a:t>
              </a:r>
              <a:r>
                <a:rPr lang="en-US" dirty="0"/>
                <a:t>.</a:t>
              </a:r>
              <a:endParaRPr lang="en-US" b="1" dirty="0"/>
            </a:p>
          </p:txBody>
        </p:sp>
        <p:grpSp>
          <p:nvGrpSpPr>
            <p:cNvPr id="7" name="Group 6">
              <a:extLst>
                <a:ext uri="{FF2B5EF4-FFF2-40B4-BE49-F238E27FC236}">
                  <a16:creationId xmlns:a16="http://schemas.microsoft.com/office/drawing/2014/main" id="{D4579BE2-3D3A-328B-0653-61C552DEC71C}"/>
                </a:ext>
              </a:extLst>
            </p:cNvPr>
            <p:cNvGrpSpPr/>
            <p:nvPr/>
          </p:nvGrpSpPr>
          <p:grpSpPr>
            <a:xfrm>
              <a:off x="407786" y="-303604"/>
              <a:ext cx="3670728" cy="1446550"/>
              <a:chOff x="407786" y="-170065"/>
              <a:chExt cx="3670728" cy="1446550"/>
            </a:xfrm>
          </p:grpSpPr>
          <p:grpSp>
            <p:nvGrpSpPr>
              <p:cNvPr id="8" name="Group 7">
                <a:extLst>
                  <a:ext uri="{FF2B5EF4-FFF2-40B4-BE49-F238E27FC236}">
                    <a16:creationId xmlns:a16="http://schemas.microsoft.com/office/drawing/2014/main" id="{2B4B4E4F-5399-C6B8-1BE0-55B5F2E6BBD8}"/>
                  </a:ext>
                </a:extLst>
              </p:cNvPr>
              <p:cNvGrpSpPr/>
              <p:nvPr/>
            </p:nvGrpSpPr>
            <p:grpSpPr>
              <a:xfrm>
                <a:off x="407786" y="-170065"/>
                <a:ext cx="3235596" cy="1446550"/>
                <a:chOff x="407786" y="-170065"/>
                <a:chExt cx="3235596" cy="1446550"/>
              </a:xfrm>
            </p:grpSpPr>
            <p:sp>
              <p:nvSpPr>
                <p:cNvPr id="10" name="Rectangle 9">
                  <a:extLst>
                    <a:ext uri="{FF2B5EF4-FFF2-40B4-BE49-F238E27FC236}">
                      <a16:creationId xmlns:a16="http://schemas.microsoft.com/office/drawing/2014/main" id="{43A750E4-7428-ED2C-8D49-35345E542F37}"/>
                    </a:ext>
                  </a:extLst>
                </p:cNvPr>
                <p:cNvSpPr/>
                <p:nvPr/>
              </p:nvSpPr>
              <p:spPr>
                <a:xfrm>
                  <a:off x="1183262" y="503026"/>
                  <a:ext cx="1312288" cy="584775"/>
                </a:xfrm>
                <a:prstGeom prst="rect">
                  <a:avLst/>
                </a:prstGeom>
              </p:spPr>
              <p:txBody>
                <a:bodyPr wrap="square">
                  <a:spAutoFit/>
                </a:bodyPr>
                <a:lstStyle/>
                <a:p>
                  <a:pPr lvl="0"/>
                  <a:r>
                    <a:rPr lang="en-US" sz="3200" b="1" dirty="0">
                      <a:solidFill>
                        <a:srgbClr val="8ED513"/>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13"/>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10">
                  <a:extLst>
                    <a:ext uri="{FF2B5EF4-FFF2-40B4-BE49-F238E27FC236}">
                      <a16:creationId xmlns:a16="http://schemas.microsoft.com/office/drawing/2014/main" id="{314CF4C0-E676-819E-E778-9C5899CCE71C}"/>
                    </a:ext>
                  </a:extLst>
                </p:cNvPr>
                <p:cNvSpPr/>
                <p:nvPr/>
              </p:nvSpPr>
              <p:spPr>
                <a:xfrm>
                  <a:off x="407786" y="-170065"/>
                  <a:ext cx="3235596" cy="1446550"/>
                </a:xfrm>
                <a:prstGeom prst="rect">
                  <a:avLst/>
                </a:prstGeom>
              </p:spPr>
              <p:txBody>
                <a:bodyPr wrap="square">
                  <a:spAutoFit/>
                </a:bodyPr>
                <a:lstStyle/>
                <a:p>
                  <a:pPr lvl="0"/>
                  <a:r>
                    <a:rPr lang="en-US" sz="8800" b="1" dirty="0">
                      <a:solidFill>
                        <a:srgbClr val="8ED513"/>
                      </a:solidFill>
                      <a:latin typeface="Tahoma" panose="020B0604030504040204" pitchFamily="34" charset="0"/>
                      <a:ea typeface="Tahoma" panose="020B0604030504040204" pitchFamily="34" charset="0"/>
                      <a:cs typeface="Tahoma" panose="020B0604030504040204" pitchFamily="34" charset="0"/>
                    </a:rPr>
                    <a:t>4</a:t>
                  </a:r>
                </a:p>
              </p:txBody>
            </p:sp>
          </p:grpSp>
          <p:cxnSp>
            <p:nvCxnSpPr>
              <p:cNvPr id="9" name="Straight Connector 8">
                <a:extLst>
                  <a:ext uri="{FF2B5EF4-FFF2-40B4-BE49-F238E27FC236}">
                    <a16:creationId xmlns:a16="http://schemas.microsoft.com/office/drawing/2014/main" id="{432E3846-7794-4E75-8DBF-28B2F934F9F9}"/>
                  </a:ext>
                </a:extLst>
              </p:cNvPr>
              <p:cNvCxnSpPr>
                <a:cxnSpLocks/>
              </p:cNvCxnSpPr>
              <p:nvPr/>
            </p:nvCxnSpPr>
            <p:spPr>
              <a:xfrm>
                <a:off x="550863" y="1088488"/>
                <a:ext cx="35276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D78FAFB5-9FBA-914F-B96B-82026E7A03D1}"/>
              </a:ext>
            </a:extLst>
          </p:cNvPr>
          <p:cNvPicPr>
            <a:picLocks noChangeAspect="1"/>
          </p:cNvPicPr>
          <p:nvPr/>
        </p:nvPicPr>
        <p:blipFill>
          <a:blip r:embed="rId2"/>
          <a:stretch>
            <a:fillRect/>
          </a:stretch>
        </p:blipFill>
        <p:spPr>
          <a:xfrm>
            <a:off x="6330618" y="1330153"/>
            <a:ext cx="4483100" cy="3581400"/>
          </a:xfrm>
          <a:prstGeom prst="rect">
            <a:avLst/>
          </a:prstGeom>
        </p:spPr>
      </p:pic>
    </p:spTree>
    <p:extLst>
      <p:ext uri="{BB962C8B-B14F-4D97-AF65-F5344CB8AC3E}">
        <p14:creationId xmlns:p14="http://schemas.microsoft.com/office/powerpoint/2010/main" val="3690342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C886A-8E13-C0FE-0672-6B91E02F1A28}"/>
            </a:ext>
          </a:extLst>
        </p:cNvPr>
        <p:cNvGrpSpPr/>
        <p:nvPr/>
      </p:nvGrpSpPr>
      <p:grpSpPr>
        <a:xfrm>
          <a:off x="0" y="0"/>
          <a:ext cx="0" cy="0"/>
          <a:chOff x="0" y="0"/>
          <a:chExt cx="0" cy="0"/>
        </a:xfrm>
      </p:grpSpPr>
      <p:sp>
        <p:nvSpPr>
          <p:cNvPr id="28" name="Freeform: Shape 27">
            <a:extLst>
              <a:ext uri="{FF2B5EF4-FFF2-40B4-BE49-F238E27FC236}">
                <a16:creationId xmlns:a16="http://schemas.microsoft.com/office/drawing/2014/main" id="{9731C03C-BD4D-4387-7F3A-A67222C49F3A}"/>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6" name="Group 15">
            <a:extLst>
              <a:ext uri="{FF2B5EF4-FFF2-40B4-BE49-F238E27FC236}">
                <a16:creationId xmlns:a16="http://schemas.microsoft.com/office/drawing/2014/main" id="{E1CE62BC-4023-FA49-79CC-14835A76BCFB}"/>
              </a:ext>
            </a:extLst>
          </p:cNvPr>
          <p:cNvGrpSpPr/>
          <p:nvPr/>
        </p:nvGrpSpPr>
        <p:grpSpPr>
          <a:xfrm>
            <a:off x="407786" y="1027972"/>
            <a:ext cx="4176914" cy="2092881"/>
            <a:chOff x="407786" y="-303604"/>
            <a:chExt cx="4176914" cy="2092881"/>
          </a:xfrm>
        </p:grpSpPr>
        <p:sp>
          <p:nvSpPr>
            <p:cNvPr id="6" name="Rectangle 5">
              <a:extLst>
                <a:ext uri="{FF2B5EF4-FFF2-40B4-BE49-F238E27FC236}">
                  <a16:creationId xmlns:a16="http://schemas.microsoft.com/office/drawing/2014/main" id="{94313A01-484D-85D0-B2B2-7E77BB10B6FE}"/>
                </a:ext>
              </a:extLst>
            </p:cNvPr>
            <p:cNvSpPr/>
            <p:nvPr/>
          </p:nvSpPr>
          <p:spPr>
            <a:xfrm>
              <a:off x="447403" y="1142946"/>
              <a:ext cx="4137297" cy="646331"/>
            </a:xfrm>
            <a:prstGeom prst="rect">
              <a:avLst/>
            </a:prstGeom>
          </p:spPr>
          <p:txBody>
            <a:bodyPr wrap="square">
              <a:spAutoFit/>
            </a:bodyPr>
            <a:lstStyle/>
            <a:p>
              <a:r>
                <a:rPr lang="en-US" dirty="0"/>
                <a:t>Enter the address of your business and click </a:t>
              </a:r>
              <a:r>
                <a:rPr lang="en-US" b="1" dirty="0"/>
                <a:t>‘Next’</a:t>
              </a:r>
              <a:r>
                <a:rPr lang="en-US" dirty="0"/>
                <a:t>.</a:t>
              </a:r>
              <a:endParaRPr lang="en-US" b="1" dirty="0"/>
            </a:p>
          </p:txBody>
        </p:sp>
        <p:grpSp>
          <p:nvGrpSpPr>
            <p:cNvPr id="7" name="Group 6">
              <a:extLst>
                <a:ext uri="{FF2B5EF4-FFF2-40B4-BE49-F238E27FC236}">
                  <a16:creationId xmlns:a16="http://schemas.microsoft.com/office/drawing/2014/main" id="{FE0D8AAF-A90C-F33F-AF4E-480B5B2A74E4}"/>
                </a:ext>
              </a:extLst>
            </p:cNvPr>
            <p:cNvGrpSpPr/>
            <p:nvPr/>
          </p:nvGrpSpPr>
          <p:grpSpPr>
            <a:xfrm>
              <a:off x="407786" y="-303604"/>
              <a:ext cx="3670728" cy="1446550"/>
              <a:chOff x="407786" y="-170065"/>
              <a:chExt cx="3670728" cy="1446550"/>
            </a:xfrm>
          </p:grpSpPr>
          <p:grpSp>
            <p:nvGrpSpPr>
              <p:cNvPr id="8" name="Group 7">
                <a:extLst>
                  <a:ext uri="{FF2B5EF4-FFF2-40B4-BE49-F238E27FC236}">
                    <a16:creationId xmlns:a16="http://schemas.microsoft.com/office/drawing/2014/main" id="{899C6571-A855-DAE0-F685-3FF6B1764BCA}"/>
                  </a:ext>
                </a:extLst>
              </p:cNvPr>
              <p:cNvGrpSpPr/>
              <p:nvPr/>
            </p:nvGrpSpPr>
            <p:grpSpPr>
              <a:xfrm>
                <a:off x="407786" y="-170065"/>
                <a:ext cx="3235596" cy="1446550"/>
                <a:chOff x="407786" y="-170065"/>
                <a:chExt cx="3235596" cy="1446550"/>
              </a:xfrm>
            </p:grpSpPr>
            <p:sp>
              <p:nvSpPr>
                <p:cNvPr id="10" name="Rectangle 9">
                  <a:extLst>
                    <a:ext uri="{FF2B5EF4-FFF2-40B4-BE49-F238E27FC236}">
                      <a16:creationId xmlns:a16="http://schemas.microsoft.com/office/drawing/2014/main" id="{5BE12EE1-FD33-72F9-4CD9-1342A3C5DD76}"/>
                    </a:ext>
                  </a:extLst>
                </p:cNvPr>
                <p:cNvSpPr/>
                <p:nvPr/>
              </p:nvSpPr>
              <p:spPr>
                <a:xfrm>
                  <a:off x="1183262" y="503026"/>
                  <a:ext cx="1312288" cy="584775"/>
                </a:xfrm>
                <a:prstGeom prst="rect">
                  <a:avLst/>
                </a:prstGeom>
              </p:spPr>
              <p:txBody>
                <a:bodyPr wrap="square">
                  <a:spAutoFit/>
                </a:bodyPr>
                <a:lstStyle/>
                <a:p>
                  <a:pPr lvl="0"/>
                  <a:r>
                    <a:rPr lang="en-US" sz="3200" b="1" dirty="0">
                      <a:solidFill>
                        <a:srgbClr val="8ED513"/>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13"/>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10">
                  <a:extLst>
                    <a:ext uri="{FF2B5EF4-FFF2-40B4-BE49-F238E27FC236}">
                      <a16:creationId xmlns:a16="http://schemas.microsoft.com/office/drawing/2014/main" id="{CBA58153-9E65-373A-FBCD-324CDE89FBB0}"/>
                    </a:ext>
                  </a:extLst>
                </p:cNvPr>
                <p:cNvSpPr/>
                <p:nvPr/>
              </p:nvSpPr>
              <p:spPr>
                <a:xfrm>
                  <a:off x="407786" y="-170065"/>
                  <a:ext cx="3235596" cy="1446550"/>
                </a:xfrm>
                <a:prstGeom prst="rect">
                  <a:avLst/>
                </a:prstGeom>
              </p:spPr>
              <p:txBody>
                <a:bodyPr wrap="square">
                  <a:spAutoFit/>
                </a:bodyPr>
                <a:lstStyle/>
                <a:p>
                  <a:pPr lvl="0"/>
                  <a:r>
                    <a:rPr lang="en-US" sz="8800" b="1" dirty="0">
                      <a:solidFill>
                        <a:srgbClr val="8ED513"/>
                      </a:solidFill>
                      <a:latin typeface="Tahoma" panose="020B0604030504040204" pitchFamily="34" charset="0"/>
                      <a:ea typeface="Tahoma" panose="020B0604030504040204" pitchFamily="34" charset="0"/>
                      <a:cs typeface="Tahoma" panose="020B0604030504040204" pitchFamily="34" charset="0"/>
                    </a:rPr>
                    <a:t>5</a:t>
                  </a:r>
                </a:p>
              </p:txBody>
            </p:sp>
          </p:grpSp>
          <p:cxnSp>
            <p:nvCxnSpPr>
              <p:cNvPr id="9" name="Straight Connector 8">
                <a:extLst>
                  <a:ext uri="{FF2B5EF4-FFF2-40B4-BE49-F238E27FC236}">
                    <a16:creationId xmlns:a16="http://schemas.microsoft.com/office/drawing/2014/main" id="{55AF6A2D-86D1-C42B-B33A-48095413B195}"/>
                  </a:ext>
                </a:extLst>
              </p:cNvPr>
              <p:cNvCxnSpPr>
                <a:cxnSpLocks/>
              </p:cNvCxnSpPr>
              <p:nvPr/>
            </p:nvCxnSpPr>
            <p:spPr>
              <a:xfrm>
                <a:off x="550863" y="1088488"/>
                <a:ext cx="35276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1B4277EF-3839-721D-4473-523882772E86}"/>
              </a:ext>
            </a:extLst>
          </p:cNvPr>
          <p:cNvPicPr>
            <a:picLocks noChangeAspect="1"/>
          </p:cNvPicPr>
          <p:nvPr/>
        </p:nvPicPr>
        <p:blipFill>
          <a:blip r:embed="rId2"/>
          <a:stretch>
            <a:fillRect/>
          </a:stretch>
        </p:blipFill>
        <p:spPr>
          <a:xfrm>
            <a:off x="6456650" y="1245806"/>
            <a:ext cx="4533900" cy="3810000"/>
          </a:xfrm>
          <a:prstGeom prst="rect">
            <a:avLst/>
          </a:prstGeom>
        </p:spPr>
      </p:pic>
    </p:spTree>
    <p:extLst>
      <p:ext uri="{BB962C8B-B14F-4D97-AF65-F5344CB8AC3E}">
        <p14:creationId xmlns:p14="http://schemas.microsoft.com/office/powerpoint/2010/main" val="8181919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AAADA-652D-BCAE-2252-F185DA1F4E5E}"/>
            </a:ext>
          </a:extLst>
        </p:cNvPr>
        <p:cNvGrpSpPr/>
        <p:nvPr/>
      </p:nvGrpSpPr>
      <p:grpSpPr>
        <a:xfrm>
          <a:off x="0" y="0"/>
          <a:ext cx="0" cy="0"/>
          <a:chOff x="0" y="0"/>
          <a:chExt cx="0" cy="0"/>
        </a:xfrm>
      </p:grpSpPr>
      <p:sp>
        <p:nvSpPr>
          <p:cNvPr id="28" name="Freeform: Shape 27">
            <a:extLst>
              <a:ext uri="{FF2B5EF4-FFF2-40B4-BE49-F238E27FC236}">
                <a16:creationId xmlns:a16="http://schemas.microsoft.com/office/drawing/2014/main" id="{1AB1D720-EE3B-C36F-3436-B6145407FBE3}"/>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6" name="Group 15">
            <a:extLst>
              <a:ext uri="{FF2B5EF4-FFF2-40B4-BE49-F238E27FC236}">
                <a16:creationId xmlns:a16="http://schemas.microsoft.com/office/drawing/2014/main" id="{D3F7F37E-565C-ABA7-3DA5-88AEDDFF8BE6}"/>
              </a:ext>
            </a:extLst>
          </p:cNvPr>
          <p:cNvGrpSpPr/>
          <p:nvPr/>
        </p:nvGrpSpPr>
        <p:grpSpPr>
          <a:xfrm>
            <a:off x="407786" y="1027972"/>
            <a:ext cx="4176914" cy="2646879"/>
            <a:chOff x="407786" y="-303604"/>
            <a:chExt cx="4176914" cy="2646879"/>
          </a:xfrm>
        </p:grpSpPr>
        <p:sp>
          <p:nvSpPr>
            <p:cNvPr id="6" name="Rectangle 5">
              <a:extLst>
                <a:ext uri="{FF2B5EF4-FFF2-40B4-BE49-F238E27FC236}">
                  <a16:creationId xmlns:a16="http://schemas.microsoft.com/office/drawing/2014/main" id="{42C5731A-A844-041D-2FD4-2A908D362DCB}"/>
                </a:ext>
              </a:extLst>
            </p:cNvPr>
            <p:cNvSpPr/>
            <p:nvPr/>
          </p:nvSpPr>
          <p:spPr>
            <a:xfrm>
              <a:off x="447403" y="1142946"/>
              <a:ext cx="4137297" cy="1200329"/>
            </a:xfrm>
            <a:prstGeom prst="rect">
              <a:avLst/>
            </a:prstGeom>
          </p:spPr>
          <p:txBody>
            <a:bodyPr wrap="square">
              <a:spAutoFit/>
            </a:bodyPr>
            <a:lstStyle/>
            <a:p>
              <a:r>
                <a:rPr lang="en-US" dirty="0"/>
                <a:t>Enter the category of your business by typing it in the window. You can enter multiple categories. Once finished, click </a:t>
              </a:r>
              <a:r>
                <a:rPr lang="en-US" b="1" dirty="0"/>
                <a:t>‘Claim page’</a:t>
              </a:r>
              <a:r>
                <a:rPr lang="en-US" dirty="0"/>
                <a:t>.</a:t>
              </a:r>
              <a:endParaRPr lang="en-US" b="1" dirty="0"/>
            </a:p>
          </p:txBody>
        </p:sp>
        <p:grpSp>
          <p:nvGrpSpPr>
            <p:cNvPr id="7" name="Group 6">
              <a:extLst>
                <a:ext uri="{FF2B5EF4-FFF2-40B4-BE49-F238E27FC236}">
                  <a16:creationId xmlns:a16="http://schemas.microsoft.com/office/drawing/2014/main" id="{FB282FAE-7551-7CB7-661C-E4174034C6B0}"/>
                </a:ext>
              </a:extLst>
            </p:cNvPr>
            <p:cNvGrpSpPr/>
            <p:nvPr/>
          </p:nvGrpSpPr>
          <p:grpSpPr>
            <a:xfrm>
              <a:off x="407786" y="-303604"/>
              <a:ext cx="3670728" cy="1446550"/>
              <a:chOff x="407786" y="-170065"/>
              <a:chExt cx="3670728" cy="1446550"/>
            </a:xfrm>
          </p:grpSpPr>
          <p:grpSp>
            <p:nvGrpSpPr>
              <p:cNvPr id="8" name="Group 7">
                <a:extLst>
                  <a:ext uri="{FF2B5EF4-FFF2-40B4-BE49-F238E27FC236}">
                    <a16:creationId xmlns:a16="http://schemas.microsoft.com/office/drawing/2014/main" id="{846AE3DE-EFF9-D11E-AEB9-A45035260E83}"/>
                  </a:ext>
                </a:extLst>
              </p:cNvPr>
              <p:cNvGrpSpPr/>
              <p:nvPr/>
            </p:nvGrpSpPr>
            <p:grpSpPr>
              <a:xfrm>
                <a:off x="407786" y="-170065"/>
                <a:ext cx="3235596" cy="1446550"/>
                <a:chOff x="407786" y="-170065"/>
                <a:chExt cx="3235596" cy="1446550"/>
              </a:xfrm>
            </p:grpSpPr>
            <p:sp>
              <p:nvSpPr>
                <p:cNvPr id="10" name="Rectangle 9">
                  <a:extLst>
                    <a:ext uri="{FF2B5EF4-FFF2-40B4-BE49-F238E27FC236}">
                      <a16:creationId xmlns:a16="http://schemas.microsoft.com/office/drawing/2014/main" id="{5E1B5F37-5C8F-C481-022C-012D9EF30FC5}"/>
                    </a:ext>
                  </a:extLst>
                </p:cNvPr>
                <p:cNvSpPr/>
                <p:nvPr/>
              </p:nvSpPr>
              <p:spPr>
                <a:xfrm>
                  <a:off x="1183262" y="503026"/>
                  <a:ext cx="1312288" cy="584775"/>
                </a:xfrm>
                <a:prstGeom prst="rect">
                  <a:avLst/>
                </a:prstGeom>
              </p:spPr>
              <p:txBody>
                <a:bodyPr wrap="square">
                  <a:spAutoFit/>
                </a:bodyPr>
                <a:lstStyle/>
                <a:p>
                  <a:pPr lvl="0"/>
                  <a:r>
                    <a:rPr lang="en-US" sz="3200" b="1" dirty="0">
                      <a:solidFill>
                        <a:srgbClr val="8ED513"/>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13"/>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10">
                  <a:extLst>
                    <a:ext uri="{FF2B5EF4-FFF2-40B4-BE49-F238E27FC236}">
                      <a16:creationId xmlns:a16="http://schemas.microsoft.com/office/drawing/2014/main" id="{D4CC4229-A47D-553F-5CF7-E474C90E537F}"/>
                    </a:ext>
                  </a:extLst>
                </p:cNvPr>
                <p:cNvSpPr/>
                <p:nvPr/>
              </p:nvSpPr>
              <p:spPr>
                <a:xfrm>
                  <a:off x="407786" y="-170065"/>
                  <a:ext cx="3235596" cy="1446550"/>
                </a:xfrm>
                <a:prstGeom prst="rect">
                  <a:avLst/>
                </a:prstGeom>
              </p:spPr>
              <p:txBody>
                <a:bodyPr wrap="square">
                  <a:spAutoFit/>
                </a:bodyPr>
                <a:lstStyle/>
                <a:p>
                  <a:pPr lvl="0"/>
                  <a:r>
                    <a:rPr lang="en-US" sz="8800" b="1" dirty="0">
                      <a:solidFill>
                        <a:srgbClr val="8ED513"/>
                      </a:solidFill>
                      <a:latin typeface="Tahoma" panose="020B0604030504040204" pitchFamily="34" charset="0"/>
                      <a:ea typeface="Tahoma" panose="020B0604030504040204" pitchFamily="34" charset="0"/>
                      <a:cs typeface="Tahoma" panose="020B0604030504040204" pitchFamily="34" charset="0"/>
                    </a:rPr>
                    <a:t>6</a:t>
                  </a:r>
                </a:p>
              </p:txBody>
            </p:sp>
          </p:grpSp>
          <p:cxnSp>
            <p:nvCxnSpPr>
              <p:cNvPr id="9" name="Straight Connector 8">
                <a:extLst>
                  <a:ext uri="{FF2B5EF4-FFF2-40B4-BE49-F238E27FC236}">
                    <a16:creationId xmlns:a16="http://schemas.microsoft.com/office/drawing/2014/main" id="{4314F420-77B8-27A8-E535-121D222F0CBE}"/>
                  </a:ext>
                </a:extLst>
              </p:cNvPr>
              <p:cNvCxnSpPr>
                <a:cxnSpLocks/>
              </p:cNvCxnSpPr>
              <p:nvPr/>
            </p:nvCxnSpPr>
            <p:spPr>
              <a:xfrm>
                <a:off x="550863" y="1088488"/>
                <a:ext cx="35276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489F7835-226D-AF4A-3644-02C07EB5D1B6}"/>
              </a:ext>
            </a:extLst>
          </p:cNvPr>
          <p:cNvPicPr>
            <a:picLocks noChangeAspect="1"/>
          </p:cNvPicPr>
          <p:nvPr/>
        </p:nvPicPr>
        <p:blipFill>
          <a:blip r:embed="rId2"/>
          <a:stretch>
            <a:fillRect/>
          </a:stretch>
        </p:blipFill>
        <p:spPr>
          <a:xfrm>
            <a:off x="6839721" y="311057"/>
            <a:ext cx="4559300" cy="5994400"/>
          </a:xfrm>
          <a:prstGeom prst="rect">
            <a:avLst/>
          </a:prstGeom>
        </p:spPr>
      </p:pic>
    </p:spTree>
    <p:extLst>
      <p:ext uri="{BB962C8B-B14F-4D97-AF65-F5344CB8AC3E}">
        <p14:creationId xmlns:p14="http://schemas.microsoft.com/office/powerpoint/2010/main" val="28438122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442C2-06FC-8A61-26A7-7A73D803511E}"/>
            </a:ext>
          </a:extLst>
        </p:cNvPr>
        <p:cNvGrpSpPr/>
        <p:nvPr/>
      </p:nvGrpSpPr>
      <p:grpSpPr>
        <a:xfrm>
          <a:off x="0" y="0"/>
          <a:ext cx="0" cy="0"/>
          <a:chOff x="0" y="0"/>
          <a:chExt cx="0" cy="0"/>
        </a:xfrm>
      </p:grpSpPr>
      <p:sp>
        <p:nvSpPr>
          <p:cNvPr id="28" name="Freeform: Shape 27">
            <a:extLst>
              <a:ext uri="{FF2B5EF4-FFF2-40B4-BE49-F238E27FC236}">
                <a16:creationId xmlns:a16="http://schemas.microsoft.com/office/drawing/2014/main" id="{331A1446-5F9B-FB94-BF59-33F5BA59E472}"/>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6" name="Group 15">
            <a:extLst>
              <a:ext uri="{FF2B5EF4-FFF2-40B4-BE49-F238E27FC236}">
                <a16:creationId xmlns:a16="http://schemas.microsoft.com/office/drawing/2014/main" id="{EF7C032E-8C5B-8DB5-36AF-110D57206A3F}"/>
              </a:ext>
            </a:extLst>
          </p:cNvPr>
          <p:cNvGrpSpPr/>
          <p:nvPr/>
        </p:nvGrpSpPr>
        <p:grpSpPr>
          <a:xfrm>
            <a:off x="407786" y="1027972"/>
            <a:ext cx="4176914" cy="1815882"/>
            <a:chOff x="407786" y="-303604"/>
            <a:chExt cx="4176914" cy="1815882"/>
          </a:xfrm>
        </p:grpSpPr>
        <p:sp>
          <p:nvSpPr>
            <p:cNvPr id="6" name="Rectangle 5">
              <a:extLst>
                <a:ext uri="{FF2B5EF4-FFF2-40B4-BE49-F238E27FC236}">
                  <a16:creationId xmlns:a16="http://schemas.microsoft.com/office/drawing/2014/main" id="{34FB96BA-3100-13A6-F8C3-646A176CAD5D}"/>
                </a:ext>
              </a:extLst>
            </p:cNvPr>
            <p:cNvSpPr/>
            <p:nvPr/>
          </p:nvSpPr>
          <p:spPr>
            <a:xfrm>
              <a:off x="447403" y="1142946"/>
              <a:ext cx="4137297" cy="369332"/>
            </a:xfrm>
            <a:prstGeom prst="rect">
              <a:avLst/>
            </a:prstGeom>
          </p:spPr>
          <p:txBody>
            <a:bodyPr wrap="square">
              <a:spAutoFit/>
            </a:bodyPr>
            <a:lstStyle/>
            <a:p>
              <a:r>
                <a:rPr lang="en-US" dirty="0"/>
                <a:t>Start creating a campaign or click </a:t>
              </a:r>
              <a:r>
                <a:rPr lang="en-US" b="1" dirty="0"/>
                <a:t>‘Next’</a:t>
              </a:r>
              <a:r>
                <a:rPr lang="en-US" dirty="0"/>
                <a:t>.</a:t>
              </a:r>
              <a:endParaRPr lang="en-US" b="1" dirty="0"/>
            </a:p>
          </p:txBody>
        </p:sp>
        <p:grpSp>
          <p:nvGrpSpPr>
            <p:cNvPr id="7" name="Group 6">
              <a:extLst>
                <a:ext uri="{FF2B5EF4-FFF2-40B4-BE49-F238E27FC236}">
                  <a16:creationId xmlns:a16="http://schemas.microsoft.com/office/drawing/2014/main" id="{883E9BE2-2DE9-03E8-5B4D-4B1697839E86}"/>
                </a:ext>
              </a:extLst>
            </p:cNvPr>
            <p:cNvGrpSpPr/>
            <p:nvPr/>
          </p:nvGrpSpPr>
          <p:grpSpPr>
            <a:xfrm>
              <a:off x="407786" y="-303604"/>
              <a:ext cx="3670728" cy="1446550"/>
              <a:chOff x="407786" y="-170065"/>
              <a:chExt cx="3670728" cy="1446550"/>
            </a:xfrm>
          </p:grpSpPr>
          <p:grpSp>
            <p:nvGrpSpPr>
              <p:cNvPr id="8" name="Group 7">
                <a:extLst>
                  <a:ext uri="{FF2B5EF4-FFF2-40B4-BE49-F238E27FC236}">
                    <a16:creationId xmlns:a16="http://schemas.microsoft.com/office/drawing/2014/main" id="{8F51CB2F-6F2A-C807-F1D4-0E8B07B60D7C}"/>
                  </a:ext>
                </a:extLst>
              </p:cNvPr>
              <p:cNvGrpSpPr/>
              <p:nvPr/>
            </p:nvGrpSpPr>
            <p:grpSpPr>
              <a:xfrm>
                <a:off x="407786" y="-170065"/>
                <a:ext cx="3235596" cy="1446550"/>
                <a:chOff x="407786" y="-170065"/>
                <a:chExt cx="3235596" cy="1446550"/>
              </a:xfrm>
            </p:grpSpPr>
            <p:sp>
              <p:nvSpPr>
                <p:cNvPr id="10" name="Rectangle 9">
                  <a:extLst>
                    <a:ext uri="{FF2B5EF4-FFF2-40B4-BE49-F238E27FC236}">
                      <a16:creationId xmlns:a16="http://schemas.microsoft.com/office/drawing/2014/main" id="{08F25172-369F-CFD9-FFF0-832F8AB460B1}"/>
                    </a:ext>
                  </a:extLst>
                </p:cNvPr>
                <p:cNvSpPr/>
                <p:nvPr/>
              </p:nvSpPr>
              <p:spPr>
                <a:xfrm>
                  <a:off x="1183262" y="503026"/>
                  <a:ext cx="1312288" cy="584775"/>
                </a:xfrm>
                <a:prstGeom prst="rect">
                  <a:avLst/>
                </a:prstGeom>
              </p:spPr>
              <p:txBody>
                <a:bodyPr wrap="square">
                  <a:spAutoFit/>
                </a:bodyPr>
                <a:lstStyle/>
                <a:p>
                  <a:pPr lvl="0"/>
                  <a:r>
                    <a:rPr lang="en-US" sz="3200" b="1" dirty="0">
                      <a:solidFill>
                        <a:srgbClr val="8ED513"/>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13"/>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10">
                  <a:extLst>
                    <a:ext uri="{FF2B5EF4-FFF2-40B4-BE49-F238E27FC236}">
                      <a16:creationId xmlns:a16="http://schemas.microsoft.com/office/drawing/2014/main" id="{292E54D2-C070-37C8-8D70-87F9DB594AEF}"/>
                    </a:ext>
                  </a:extLst>
                </p:cNvPr>
                <p:cNvSpPr/>
                <p:nvPr/>
              </p:nvSpPr>
              <p:spPr>
                <a:xfrm>
                  <a:off x="407786" y="-170065"/>
                  <a:ext cx="3235596" cy="1446550"/>
                </a:xfrm>
                <a:prstGeom prst="rect">
                  <a:avLst/>
                </a:prstGeom>
              </p:spPr>
              <p:txBody>
                <a:bodyPr wrap="square">
                  <a:spAutoFit/>
                </a:bodyPr>
                <a:lstStyle/>
                <a:p>
                  <a:pPr lvl="0"/>
                  <a:r>
                    <a:rPr lang="en-US" sz="8800" b="1" dirty="0">
                      <a:solidFill>
                        <a:srgbClr val="8ED513"/>
                      </a:solidFill>
                      <a:latin typeface="Tahoma" panose="020B0604030504040204" pitchFamily="34" charset="0"/>
                      <a:ea typeface="Tahoma" panose="020B0604030504040204" pitchFamily="34" charset="0"/>
                      <a:cs typeface="Tahoma" panose="020B0604030504040204" pitchFamily="34" charset="0"/>
                    </a:rPr>
                    <a:t>7</a:t>
                  </a:r>
                </a:p>
              </p:txBody>
            </p:sp>
          </p:grpSp>
          <p:cxnSp>
            <p:nvCxnSpPr>
              <p:cNvPr id="9" name="Straight Connector 8">
                <a:extLst>
                  <a:ext uri="{FF2B5EF4-FFF2-40B4-BE49-F238E27FC236}">
                    <a16:creationId xmlns:a16="http://schemas.microsoft.com/office/drawing/2014/main" id="{506237C7-4F5F-59AC-6B93-44E575CADA08}"/>
                  </a:ext>
                </a:extLst>
              </p:cNvPr>
              <p:cNvCxnSpPr>
                <a:cxnSpLocks/>
              </p:cNvCxnSpPr>
              <p:nvPr/>
            </p:nvCxnSpPr>
            <p:spPr>
              <a:xfrm>
                <a:off x="550863" y="1088488"/>
                <a:ext cx="35276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61288B71-711A-9936-0D38-F1A765517E07}"/>
              </a:ext>
            </a:extLst>
          </p:cNvPr>
          <p:cNvPicPr>
            <a:picLocks noChangeAspect="1"/>
          </p:cNvPicPr>
          <p:nvPr/>
        </p:nvPicPr>
        <p:blipFill>
          <a:blip r:embed="rId2"/>
          <a:stretch>
            <a:fillRect/>
          </a:stretch>
        </p:blipFill>
        <p:spPr>
          <a:xfrm>
            <a:off x="6666411" y="878206"/>
            <a:ext cx="4955177" cy="4888204"/>
          </a:xfrm>
          <a:prstGeom prst="rect">
            <a:avLst/>
          </a:prstGeom>
        </p:spPr>
      </p:pic>
    </p:spTree>
    <p:extLst>
      <p:ext uri="{BB962C8B-B14F-4D97-AF65-F5344CB8AC3E}">
        <p14:creationId xmlns:p14="http://schemas.microsoft.com/office/powerpoint/2010/main" val="26411940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91231-60D4-8536-2D78-8C122DE76D50}"/>
            </a:ext>
          </a:extLst>
        </p:cNvPr>
        <p:cNvGrpSpPr/>
        <p:nvPr/>
      </p:nvGrpSpPr>
      <p:grpSpPr>
        <a:xfrm>
          <a:off x="0" y="0"/>
          <a:ext cx="0" cy="0"/>
          <a:chOff x="0" y="0"/>
          <a:chExt cx="0" cy="0"/>
        </a:xfrm>
      </p:grpSpPr>
      <p:sp>
        <p:nvSpPr>
          <p:cNvPr id="28" name="Freeform: Shape 27">
            <a:extLst>
              <a:ext uri="{FF2B5EF4-FFF2-40B4-BE49-F238E27FC236}">
                <a16:creationId xmlns:a16="http://schemas.microsoft.com/office/drawing/2014/main" id="{F65C9B26-8C27-CA99-DC52-9C96AE9D35B9}"/>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6" name="Group 15">
            <a:extLst>
              <a:ext uri="{FF2B5EF4-FFF2-40B4-BE49-F238E27FC236}">
                <a16:creationId xmlns:a16="http://schemas.microsoft.com/office/drawing/2014/main" id="{82D1CB4D-AB1D-4540-A9F9-A5A3C31E0F43}"/>
              </a:ext>
            </a:extLst>
          </p:cNvPr>
          <p:cNvGrpSpPr/>
          <p:nvPr/>
        </p:nvGrpSpPr>
        <p:grpSpPr>
          <a:xfrm>
            <a:off x="407786" y="1027972"/>
            <a:ext cx="4176914" cy="1815882"/>
            <a:chOff x="407786" y="-303604"/>
            <a:chExt cx="4176914" cy="1815882"/>
          </a:xfrm>
        </p:grpSpPr>
        <p:sp>
          <p:nvSpPr>
            <p:cNvPr id="6" name="Rectangle 5">
              <a:extLst>
                <a:ext uri="{FF2B5EF4-FFF2-40B4-BE49-F238E27FC236}">
                  <a16:creationId xmlns:a16="http://schemas.microsoft.com/office/drawing/2014/main" id="{1464E8D9-C083-4CAE-C77D-004CC315A998}"/>
                </a:ext>
              </a:extLst>
            </p:cNvPr>
            <p:cNvSpPr/>
            <p:nvPr/>
          </p:nvSpPr>
          <p:spPr>
            <a:xfrm>
              <a:off x="447403" y="1142946"/>
              <a:ext cx="4137297" cy="369332"/>
            </a:xfrm>
            <a:prstGeom prst="rect">
              <a:avLst/>
            </a:prstGeom>
          </p:spPr>
          <p:txBody>
            <a:bodyPr wrap="square">
              <a:spAutoFit/>
            </a:bodyPr>
            <a:lstStyle/>
            <a:p>
              <a:r>
                <a:rPr lang="en-US" dirty="0"/>
                <a:t>Set targeting or click </a:t>
              </a:r>
              <a:r>
                <a:rPr lang="en-US" b="1" dirty="0"/>
                <a:t>‘Next’</a:t>
              </a:r>
              <a:r>
                <a:rPr lang="en-US" dirty="0"/>
                <a:t>.</a:t>
              </a:r>
              <a:endParaRPr lang="en-US" b="1" dirty="0"/>
            </a:p>
          </p:txBody>
        </p:sp>
        <p:grpSp>
          <p:nvGrpSpPr>
            <p:cNvPr id="7" name="Group 6">
              <a:extLst>
                <a:ext uri="{FF2B5EF4-FFF2-40B4-BE49-F238E27FC236}">
                  <a16:creationId xmlns:a16="http://schemas.microsoft.com/office/drawing/2014/main" id="{FEBE6B75-23A0-65F1-D883-549430A740F8}"/>
                </a:ext>
              </a:extLst>
            </p:cNvPr>
            <p:cNvGrpSpPr/>
            <p:nvPr/>
          </p:nvGrpSpPr>
          <p:grpSpPr>
            <a:xfrm>
              <a:off x="407786" y="-303604"/>
              <a:ext cx="3670728" cy="1446550"/>
              <a:chOff x="407786" y="-170065"/>
              <a:chExt cx="3670728" cy="1446550"/>
            </a:xfrm>
          </p:grpSpPr>
          <p:grpSp>
            <p:nvGrpSpPr>
              <p:cNvPr id="8" name="Group 7">
                <a:extLst>
                  <a:ext uri="{FF2B5EF4-FFF2-40B4-BE49-F238E27FC236}">
                    <a16:creationId xmlns:a16="http://schemas.microsoft.com/office/drawing/2014/main" id="{00B3ADB9-E69F-20BC-9AA7-AD9A96A60BEB}"/>
                  </a:ext>
                </a:extLst>
              </p:cNvPr>
              <p:cNvGrpSpPr/>
              <p:nvPr/>
            </p:nvGrpSpPr>
            <p:grpSpPr>
              <a:xfrm>
                <a:off x="407786" y="-170065"/>
                <a:ext cx="3235596" cy="1446550"/>
                <a:chOff x="407786" y="-170065"/>
                <a:chExt cx="3235596" cy="1446550"/>
              </a:xfrm>
            </p:grpSpPr>
            <p:sp>
              <p:nvSpPr>
                <p:cNvPr id="10" name="Rectangle 9">
                  <a:extLst>
                    <a:ext uri="{FF2B5EF4-FFF2-40B4-BE49-F238E27FC236}">
                      <a16:creationId xmlns:a16="http://schemas.microsoft.com/office/drawing/2014/main" id="{F7DF1A41-B598-C233-601F-9A6424692099}"/>
                    </a:ext>
                  </a:extLst>
                </p:cNvPr>
                <p:cNvSpPr/>
                <p:nvPr/>
              </p:nvSpPr>
              <p:spPr>
                <a:xfrm>
                  <a:off x="1183262" y="503026"/>
                  <a:ext cx="1312288" cy="584775"/>
                </a:xfrm>
                <a:prstGeom prst="rect">
                  <a:avLst/>
                </a:prstGeom>
              </p:spPr>
              <p:txBody>
                <a:bodyPr wrap="square">
                  <a:spAutoFit/>
                </a:bodyPr>
                <a:lstStyle/>
                <a:p>
                  <a:pPr lvl="0"/>
                  <a:r>
                    <a:rPr lang="en-US" sz="3200" b="1" dirty="0">
                      <a:solidFill>
                        <a:srgbClr val="8ED513"/>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13"/>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10">
                  <a:extLst>
                    <a:ext uri="{FF2B5EF4-FFF2-40B4-BE49-F238E27FC236}">
                      <a16:creationId xmlns:a16="http://schemas.microsoft.com/office/drawing/2014/main" id="{C6D1EF09-FF3E-5E5E-69FA-45EAF0012444}"/>
                    </a:ext>
                  </a:extLst>
                </p:cNvPr>
                <p:cNvSpPr/>
                <p:nvPr/>
              </p:nvSpPr>
              <p:spPr>
                <a:xfrm>
                  <a:off x="407786" y="-170065"/>
                  <a:ext cx="3235596" cy="1446550"/>
                </a:xfrm>
                <a:prstGeom prst="rect">
                  <a:avLst/>
                </a:prstGeom>
              </p:spPr>
              <p:txBody>
                <a:bodyPr wrap="square">
                  <a:spAutoFit/>
                </a:bodyPr>
                <a:lstStyle/>
                <a:p>
                  <a:pPr lvl="0"/>
                  <a:r>
                    <a:rPr lang="en-US" sz="8800" b="1" dirty="0">
                      <a:solidFill>
                        <a:srgbClr val="8ED513"/>
                      </a:solidFill>
                      <a:latin typeface="Tahoma" panose="020B0604030504040204" pitchFamily="34" charset="0"/>
                      <a:ea typeface="Tahoma" panose="020B0604030504040204" pitchFamily="34" charset="0"/>
                      <a:cs typeface="Tahoma" panose="020B0604030504040204" pitchFamily="34" charset="0"/>
                    </a:rPr>
                    <a:t>8</a:t>
                  </a:r>
                </a:p>
              </p:txBody>
            </p:sp>
          </p:grpSp>
          <p:cxnSp>
            <p:nvCxnSpPr>
              <p:cNvPr id="9" name="Straight Connector 8">
                <a:extLst>
                  <a:ext uri="{FF2B5EF4-FFF2-40B4-BE49-F238E27FC236}">
                    <a16:creationId xmlns:a16="http://schemas.microsoft.com/office/drawing/2014/main" id="{25CB0465-7C84-C5CA-CA5C-39196A89295C}"/>
                  </a:ext>
                </a:extLst>
              </p:cNvPr>
              <p:cNvCxnSpPr>
                <a:cxnSpLocks/>
              </p:cNvCxnSpPr>
              <p:nvPr/>
            </p:nvCxnSpPr>
            <p:spPr>
              <a:xfrm>
                <a:off x="550863" y="1088488"/>
                <a:ext cx="35276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25439EDB-9EC8-EBA0-07C7-E7E1792D52B6}"/>
              </a:ext>
            </a:extLst>
          </p:cNvPr>
          <p:cNvPicPr>
            <a:picLocks noChangeAspect="1"/>
          </p:cNvPicPr>
          <p:nvPr/>
        </p:nvPicPr>
        <p:blipFill>
          <a:blip r:embed="rId2"/>
          <a:stretch>
            <a:fillRect/>
          </a:stretch>
        </p:blipFill>
        <p:spPr>
          <a:xfrm>
            <a:off x="6266694" y="205574"/>
            <a:ext cx="4913811" cy="6247569"/>
          </a:xfrm>
          <a:prstGeom prst="rect">
            <a:avLst/>
          </a:prstGeom>
        </p:spPr>
      </p:pic>
    </p:spTree>
    <p:extLst>
      <p:ext uri="{BB962C8B-B14F-4D97-AF65-F5344CB8AC3E}">
        <p14:creationId xmlns:p14="http://schemas.microsoft.com/office/powerpoint/2010/main" val="30380280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6D0AE-87A1-DB38-8533-E188D87D5068}"/>
            </a:ext>
          </a:extLst>
        </p:cNvPr>
        <p:cNvGrpSpPr/>
        <p:nvPr/>
      </p:nvGrpSpPr>
      <p:grpSpPr>
        <a:xfrm>
          <a:off x="0" y="0"/>
          <a:ext cx="0" cy="0"/>
          <a:chOff x="0" y="0"/>
          <a:chExt cx="0" cy="0"/>
        </a:xfrm>
      </p:grpSpPr>
      <p:sp>
        <p:nvSpPr>
          <p:cNvPr id="28" name="Freeform: Shape 27">
            <a:extLst>
              <a:ext uri="{FF2B5EF4-FFF2-40B4-BE49-F238E27FC236}">
                <a16:creationId xmlns:a16="http://schemas.microsoft.com/office/drawing/2014/main" id="{97C641CC-ABB5-F551-F077-3D58E72E2C43}"/>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6" name="Group 15">
            <a:extLst>
              <a:ext uri="{FF2B5EF4-FFF2-40B4-BE49-F238E27FC236}">
                <a16:creationId xmlns:a16="http://schemas.microsoft.com/office/drawing/2014/main" id="{3F6BBDE6-FDAD-EDC4-47E3-14384B20FFCF}"/>
              </a:ext>
            </a:extLst>
          </p:cNvPr>
          <p:cNvGrpSpPr/>
          <p:nvPr/>
        </p:nvGrpSpPr>
        <p:grpSpPr>
          <a:xfrm>
            <a:off x="407786" y="1027972"/>
            <a:ext cx="4176914" cy="1815882"/>
            <a:chOff x="407786" y="-303604"/>
            <a:chExt cx="4176914" cy="1815882"/>
          </a:xfrm>
        </p:grpSpPr>
        <p:sp>
          <p:nvSpPr>
            <p:cNvPr id="6" name="Rectangle 5">
              <a:extLst>
                <a:ext uri="{FF2B5EF4-FFF2-40B4-BE49-F238E27FC236}">
                  <a16:creationId xmlns:a16="http://schemas.microsoft.com/office/drawing/2014/main" id="{40114F52-F175-3359-40F1-7C12BC6BBED4}"/>
                </a:ext>
              </a:extLst>
            </p:cNvPr>
            <p:cNvSpPr/>
            <p:nvPr/>
          </p:nvSpPr>
          <p:spPr>
            <a:xfrm>
              <a:off x="447403" y="1142946"/>
              <a:ext cx="4137297" cy="369332"/>
            </a:xfrm>
            <a:prstGeom prst="rect">
              <a:avLst/>
            </a:prstGeom>
          </p:spPr>
          <p:txBody>
            <a:bodyPr wrap="square">
              <a:spAutoFit/>
            </a:bodyPr>
            <a:lstStyle/>
            <a:p>
              <a:r>
                <a:rPr lang="en-US" dirty="0"/>
                <a:t>Create an ad or click </a:t>
              </a:r>
              <a:r>
                <a:rPr lang="en-US" b="1" dirty="0"/>
                <a:t>‘Next’</a:t>
              </a:r>
              <a:r>
                <a:rPr lang="en-US" dirty="0"/>
                <a:t>.</a:t>
              </a:r>
              <a:endParaRPr lang="en-US" b="1" dirty="0"/>
            </a:p>
          </p:txBody>
        </p:sp>
        <p:grpSp>
          <p:nvGrpSpPr>
            <p:cNvPr id="7" name="Group 6">
              <a:extLst>
                <a:ext uri="{FF2B5EF4-FFF2-40B4-BE49-F238E27FC236}">
                  <a16:creationId xmlns:a16="http://schemas.microsoft.com/office/drawing/2014/main" id="{18F3FB8B-434B-2C83-A4BD-5ED50710D409}"/>
                </a:ext>
              </a:extLst>
            </p:cNvPr>
            <p:cNvGrpSpPr/>
            <p:nvPr/>
          </p:nvGrpSpPr>
          <p:grpSpPr>
            <a:xfrm>
              <a:off x="407786" y="-303604"/>
              <a:ext cx="3670728" cy="1446550"/>
              <a:chOff x="407786" y="-170065"/>
              <a:chExt cx="3670728" cy="1446550"/>
            </a:xfrm>
          </p:grpSpPr>
          <p:grpSp>
            <p:nvGrpSpPr>
              <p:cNvPr id="8" name="Group 7">
                <a:extLst>
                  <a:ext uri="{FF2B5EF4-FFF2-40B4-BE49-F238E27FC236}">
                    <a16:creationId xmlns:a16="http://schemas.microsoft.com/office/drawing/2014/main" id="{3324D41D-1754-D6B7-ECD7-D0D8965193A9}"/>
                  </a:ext>
                </a:extLst>
              </p:cNvPr>
              <p:cNvGrpSpPr/>
              <p:nvPr/>
            </p:nvGrpSpPr>
            <p:grpSpPr>
              <a:xfrm>
                <a:off x="407786" y="-170065"/>
                <a:ext cx="3235596" cy="1446550"/>
                <a:chOff x="407786" y="-170065"/>
                <a:chExt cx="3235596" cy="1446550"/>
              </a:xfrm>
            </p:grpSpPr>
            <p:sp>
              <p:nvSpPr>
                <p:cNvPr id="10" name="Rectangle 9">
                  <a:extLst>
                    <a:ext uri="{FF2B5EF4-FFF2-40B4-BE49-F238E27FC236}">
                      <a16:creationId xmlns:a16="http://schemas.microsoft.com/office/drawing/2014/main" id="{98603911-A498-BBBA-B088-12DBE204F867}"/>
                    </a:ext>
                  </a:extLst>
                </p:cNvPr>
                <p:cNvSpPr/>
                <p:nvPr/>
              </p:nvSpPr>
              <p:spPr>
                <a:xfrm>
                  <a:off x="1183262" y="503026"/>
                  <a:ext cx="1312288" cy="584775"/>
                </a:xfrm>
                <a:prstGeom prst="rect">
                  <a:avLst/>
                </a:prstGeom>
              </p:spPr>
              <p:txBody>
                <a:bodyPr wrap="square">
                  <a:spAutoFit/>
                </a:bodyPr>
                <a:lstStyle/>
                <a:p>
                  <a:pPr lvl="0"/>
                  <a:r>
                    <a:rPr lang="en-US" sz="3200" b="1" dirty="0">
                      <a:solidFill>
                        <a:srgbClr val="8ED513"/>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13"/>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10">
                  <a:extLst>
                    <a:ext uri="{FF2B5EF4-FFF2-40B4-BE49-F238E27FC236}">
                      <a16:creationId xmlns:a16="http://schemas.microsoft.com/office/drawing/2014/main" id="{21CCDBA7-3FAF-9E7C-0853-85E17D11BF87}"/>
                    </a:ext>
                  </a:extLst>
                </p:cNvPr>
                <p:cNvSpPr/>
                <p:nvPr/>
              </p:nvSpPr>
              <p:spPr>
                <a:xfrm>
                  <a:off x="407786" y="-170065"/>
                  <a:ext cx="3235596" cy="1446550"/>
                </a:xfrm>
                <a:prstGeom prst="rect">
                  <a:avLst/>
                </a:prstGeom>
              </p:spPr>
              <p:txBody>
                <a:bodyPr wrap="square">
                  <a:spAutoFit/>
                </a:bodyPr>
                <a:lstStyle/>
                <a:p>
                  <a:pPr lvl="0"/>
                  <a:r>
                    <a:rPr lang="en-US" sz="8800" b="1" dirty="0">
                      <a:solidFill>
                        <a:srgbClr val="8ED513"/>
                      </a:solidFill>
                      <a:latin typeface="Tahoma" panose="020B0604030504040204" pitchFamily="34" charset="0"/>
                      <a:ea typeface="Tahoma" panose="020B0604030504040204" pitchFamily="34" charset="0"/>
                      <a:cs typeface="Tahoma" panose="020B0604030504040204" pitchFamily="34" charset="0"/>
                    </a:rPr>
                    <a:t>9</a:t>
                  </a:r>
                </a:p>
              </p:txBody>
            </p:sp>
          </p:grpSp>
          <p:cxnSp>
            <p:nvCxnSpPr>
              <p:cNvPr id="9" name="Straight Connector 8">
                <a:extLst>
                  <a:ext uri="{FF2B5EF4-FFF2-40B4-BE49-F238E27FC236}">
                    <a16:creationId xmlns:a16="http://schemas.microsoft.com/office/drawing/2014/main" id="{C9FB22F4-1F60-16EA-0E0B-034B59966412}"/>
                  </a:ext>
                </a:extLst>
              </p:cNvPr>
              <p:cNvCxnSpPr>
                <a:cxnSpLocks/>
              </p:cNvCxnSpPr>
              <p:nvPr/>
            </p:nvCxnSpPr>
            <p:spPr>
              <a:xfrm>
                <a:off x="550863" y="1088488"/>
                <a:ext cx="35276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DBEB00DE-8FC4-A832-6CCE-9AFBB711C58A}"/>
              </a:ext>
            </a:extLst>
          </p:cNvPr>
          <p:cNvPicPr>
            <a:picLocks noChangeAspect="1"/>
          </p:cNvPicPr>
          <p:nvPr/>
        </p:nvPicPr>
        <p:blipFill>
          <a:blip r:embed="rId2"/>
          <a:stretch>
            <a:fillRect/>
          </a:stretch>
        </p:blipFill>
        <p:spPr>
          <a:xfrm>
            <a:off x="5799950" y="1172572"/>
            <a:ext cx="5529734" cy="4205607"/>
          </a:xfrm>
          <a:prstGeom prst="rect">
            <a:avLst/>
          </a:prstGeom>
        </p:spPr>
      </p:pic>
    </p:spTree>
    <p:extLst>
      <p:ext uri="{BB962C8B-B14F-4D97-AF65-F5344CB8AC3E}">
        <p14:creationId xmlns:p14="http://schemas.microsoft.com/office/powerpoint/2010/main" val="27305894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D6CCD-E50C-3058-AA0D-A94993D4E55E}"/>
            </a:ext>
          </a:extLst>
        </p:cNvPr>
        <p:cNvGrpSpPr/>
        <p:nvPr/>
      </p:nvGrpSpPr>
      <p:grpSpPr>
        <a:xfrm>
          <a:off x="0" y="0"/>
          <a:ext cx="0" cy="0"/>
          <a:chOff x="0" y="0"/>
          <a:chExt cx="0" cy="0"/>
        </a:xfrm>
      </p:grpSpPr>
      <p:sp>
        <p:nvSpPr>
          <p:cNvPr id="28" name="Freeform: Shape 27">
            <a:extLst>
              <a:ext uri="{FF2B5EF4-FFF2-40B4-BE49-F238E27FC236}">
                <a16:creationId xmlns:a16="http://schemas.microsoft.com/office/drawing/2014/main" id="{A3658E60-A7F3-B4B1-D8BB-B1ABE5781775}"/>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8ED5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6" name="Group 15">
            <a:extLst>
              <a:ext uri="{FF2B5EF4-FFF2-40B4-BE49-F238E27FC236}">
                <a16:creationId xmlns:a16="http://schemas.microsoft.com/office/drawing/2014/main" id="{640F8302-C69D-EEA3-80FC-8ED92F9DBC66}"/>
              </a:ext>
            </a:extLst>
          </p:cNvPr>
          <p:cNvGrpSpPr/>
          <p:nvPr/>
        </p:nvGrpSpPr>
        <p:grpSpPr>
          <a:xfrm>
            <a:off x="407786" y="1027972"/>
            <a:ext cx="4176914" cy="2369880"/>
            <a:chOff x="407786" y="-303604"/>
            <a:chExt cx="4176914" cy="2369880"/>
          </a:xfrm>
        </p:grpSpPr>
        <p:sp>
          <p:nvSpPr>
            <p:cNvPr id="6" name="Rectangle 5">
              <a:extLst>
                <a:ext uri="{FF2B5EF4-FFF2-40B4-BE49-F238E27FC236}">
                  <a16:creationId xmlns:a16="http://schemas.microsoft.com/office/drawing/2014/main" id="{77542F9B-4943-ECA8-2FCB-72D0C4FEEDBC}"/>
                </a:ext>
              </a:extLst>
            </p:cNvPr>
            <p:cNvSpPr/>
            <p:nvPr/>
          </p:nvSpPr>
          <p:spPr>
            <a:xfrm>
              <a:off x="447403" y="1142946"/>
              <a:ext cx="4137297" cy="923330"/>
            </a:xfrm>
            <a:prstGeom prst="rect">
              <a:avLst/>
            </a:prstGeom>
          </p:spPr>
          <p:txBody>
            <a:bodyPr wrap="square">
              <a:spAutoFit/>
            </a:bodyPr>
            <a:lstStyle/>
            <a:p>
              <a:r>
                <a:rPr lang="en-US" dirty="0"/>
                <a:t>At any point you can also click on </a:t>
              </a:r>
              <a:r>
                <a:rPr lang="en-US" b="1" dirty="0"/>
                <a:t>‘Dashboard’ </a:t>
              </a:r>
              <a:r>
                <a:rPr lang="en-US" dirty="0"/>
                <a:t>on the left-hand side to view your listing and make changes.</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17292A53-294A-51B0-2D55-2177D0280D36}"/>
                </a:ext>
              </a:extLst>
            </p:cNvPr>
            <p:cNvGrpSpPr/>
            <p:nvPr/>
          </p:nvGrpSpPr>
          <p:grpSpPr>
            <a:xfrm>
              <a:off x="407786" y="-303604"/>
              <a:ext cx="3670728" cy="1446550"/>
              <a:chOff x="407786" y="-170065"/>
              <a:chExt cx="3670728" cy="1446550"/>
            </a:xfrm>
          </p:grpSpPr>
          <p:grpSp>
            <p:nvGrpSpPr>
              <p:cNvPr id="8" name="Group 7">
                <a:extLst>
                  <a:ext uri="{FF2B5EF4-FFF2-40B4-BE49-F238E27FC236}">
                    <a16:creationId xmlns:a16="http://schemas.microsoft.com/office/drawing/2014/main" id="{671DE81A-E626-8610-F8F3-31BD74984983}"/>
                  </a:ext>
                </a:extLst>
              </p:cNvPr>
              <p:cNvGrpSpPr/>
              <p:nvPr/>
            </p:nvGrpSpPr>
            <p:grpSpPr>
              <a:xfrm>
                <a:off x="407786" y="-170065"/>
                <a:ext cx="3235596" cy="1446550"/>
                <a:chOff x="407786" y="-170065"/>
                <a:chExt cx="3235596" cy="1446550"/>
              </a:xfrm>
            </p:grpSpPr>
            <p:sp>
              <p:nvSpPr>
                <p:cNvPr id="10" name="Rectangle 9">
                  <a:extLst>
                    <a:ext uri="{FF2B5EF4-FFF2-40B4-BE49-F238E27FC236}">
                      <a16:creationId xmlns:a16="http://schemas.microsoft.com/office/drawing/2014/main" id="{806291BC-8393-8042-B73A-FFF2DA31AF78}"/>
                    </a:ext>
                  </a:extLst>
                </p:cNvPr>
                <p:cNvSpPr/>
                <p:nvPr/>
              </p:nvSpPr>
              <p:spPr>
                <a:xfrm>
                  <a:off x="1859907" y="503026"/>
                  <a:ext cx="1312288" cy="584775"/>
                </a:xfrm>
                <a:prstGeom prst="rect">
                  <a:avLst/>
                </a:prstGeom>
              </p:spPr>
              <p:txBody>
                <a:bodyPr wrap="square">
                  <a:spAutoFit/>
                </a:bodyPr>
                <a:lstStyle/>
                <a:p>
                  <a:pPr lvl="0"/>
                  <a:r>
                    <a:rPr lang="en-US" sz="3200" b="1" dirty="0">
                      <a:solidFill>
                        <a:srgbClr val="8ED513"/>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8ED513"/>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10">
                  <a:extLst>
                    <a:ext uri="{FF2B5EF4-FFF2-40B4-BE49-F238E27FC236}">
                      <a16:creationId xmlns:a16="http://schemas.microsoft.com/office/drawing/2014/main" id="{77BF9AAC-871F-C7C1-B63F-A3E51B3CE42D}"/>
                    </a:ext>
                  </a:extLst>
                </p:cNvPr>
                <p:cNvSpPr/>
                <p:nvPr/>
              </p:nvSpPr>
              <p:spPr>
                <a:xfrm>
                  <a:off x="407786" y="-170065"/>
                  <a:ext cx="3235596" cy="1446550"/>
                </a:xfrm>
                <a:prstGeom prst="rect">
                  <a:avLst/>
                </a:prstGeom>
              </p:spPr>
              <p:txBody>
                <a:bodyPr wrap="square">
                  <a:spAutoFit/>
                </a:bodyPr>
                <a:lstStyle/>
                <a:p>
                  <a:pPr lvl="0"/>
                  <a:r>
                    <a:rPr lang="en-US" sz="8800" b="1" dirty="0">
                      <a:solidFill>
                        <a:srgbClr val="8ED513"/>
                      </a:solidFill>
                      <a:latin typeface="Tahoma" panose="020B0604030504040204" pitchFamily="34" charset="0"/>
                      <a:ea typeface="Tahoma" panose="020B0604030504040204" pitchFamily="34" charset="0"/>
                      <a:cs typeface="Tahoma" panose="020B0604030504040204" pitchFamily="34" charset="0"/>
                    </a:rPr>
                    <a:t>10</a:t>
                  </a:r>
                </a:p>
              </p:txBody>
            </p:sp>
          </p:grpSp>
          <p:cxnSp>
            <p:nvCxnSpPr>
              <p:cNvPr id="9" name="Straight Connector 8">
                <a:extLst>
                  <a:ext uri="{FF2B5EF4-FFF2-40B4-BE49-F238E27FC236}">
                    <a16:creationId xmlns:a16="http://schemas.microsoft.com/office/drawing/2014/main" id="{001EE753-E2D7-DFED-DD1E-2EEF19821814}"/>
                  </a:ext>
                </a:extLst>
              </p:cNvPr>
              <p:cNvCxnSpPr>
                <a:cxnSpLocks/>
              </p:cNvCxnSpPr>
              <p:nvPr/>
            </p:nvCxnSpPr>
            <p:spPr>
              <a:xfrm>
                <a:off x="550863" y="1088488"/>
                <a:ext cx="35276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BD9000EF-3ED5-3681-07D9-2F870F53EC5E}"/>
              </a:ext>
            </a:extLst>
          </p:cNvPr>
          <p:cNvPicPr>
            <a:picLocks noChangeAspect="1"/>
          </p:cNvPicPr>
          <p:nvPr/>
        </p:nvPicPr>
        <p:blipFill>
          <a:blip r:embed="rId2"/>
          <a:stretch>
            <a:fillRect/>
          </a:stretch>
        </p:blipFill>
        <p:spPr>
          <a:xfrm>
            <a:off x="6531132" y="1120251"/>
            <a:ext cx="4962901" cy="4112675"/>
          </a:xfrm>
          <a:prstGeom prst="rect">
            <a:avLst/>
          </a:prstGeom>
        </p:spPr>
      </p:pic>
    </p:spTree>
    <p:extLst>
      <p:ext uri="{BB962C8B-B14F-4D97-AF65-F5344CB8AC3E}">
        <p14:creationId xmlns:p14="http://schemas.microsoft.com/office/powerpoint/2010/main" val="31000520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 name="Rectangle 5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Freeform: Shape 6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Shape 6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0" name="Isosceles Triangle 6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Picture 54">
            <a:extLst>
              <a:ext uri="{FF2B5EF4-FFF2-40B4-BE49-F238E27FC236}">
                <a16:creationId xmlns:a16="http://schemas.microsoft.com/office/drawing/2014/main" id="{3626AEA7-C3ED-406C-BFBF-28D57C5408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467" y="839047"/>
            <a:ext cx="10905066" cy="5179905"/>
          </a:xfrm>
          <a:prstGeom prst="rect">
            <a:avLst/>
          </a:prstGeom>
          <a:noFill/>
          <a:ln>
            <a:noFill/>
          </a:ln>
        </p:spPr>
      </p:pic>
      <p:sp>
        <p:nvSpPr>
          <p:cNvPr id="72" name="Isosceles Triangle 7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61880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A95BB17-E044-4EBB-8606-81EC5B2C640D}"/>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2" name="Rectangle 21">
            <a:extLst>
              <a:ext uri="{FF2B5EF4-FFF2-40B4-BE49-F238E27FC236}">
                <a16:creationId xmlns:a16="http://schemas.microsoft.com/office/drawing/2014/main" id="{289B6A26-8071-44EF-93A7-4779A6D71AC5}"/>
              </a:ext>
            </a:extLst>
          </p:cNvPr>
          <p:cNvSpPr/>
          <p:nvPr/>
        </p:nvSpPr>
        <p:spPr>
          <a:xfrm>
            <a:off x="550095" y="3882051"/>
            <a:ext cx="3560572" cy="1754326"/>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After arriving at Bing Places for Business’ home page, you can choose to update your listing by clicking on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‘Existing User’</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or you can create a new listing by clicking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‘New user’</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p>
        </p:txBody>
      </p:sp>
      <p:grpSp>
        <p:nvGrpSpPr>
          <p:cNvPr id="24" name="Group 23">
            <a:extLst>
              <a:ext uri="{FF2B5EF4-FFF2-40B4-BE49-F238E27FC236}">
                <a16:creationId xmlns:a16="http://schemas.microsoft.com/office/drawing/2014/main" id="{3C120768-9379-4E34-A8E7-D51CB1235D41}"/>
              </a:ext>
            </a:extLst>
          </p:cNvPr>
          <p:cNvGrpSpPr/>
          <p:nvPr/>
        </p:nvGrpSpPr>
        <p:grpSpPr>
          <a:xfrm>
            <a:off x="377306" y="2372836"/>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a:t>
              </a:r>
            </a:p>
          </p:txBody>
        </p:sp>
      </p:grpSp>
      <p:sp>
        <p:nvSpPr>
          <p:cNvPr id="2" name="Title 1">
            <a:extLst>
              <a:ext uri="{FF2B5EF4-FFF2-40B4-BE49-F238E27FC236}">
                <a16:creationId xmlns:a16="http://schemas.microsoft.com/office/drawing/2014/main" id="{350A1253-83DF-47AD-8D62-5ABCF2E9EBB1}"/>
              </a:ext>
            </a:extLst>
          </p:cNvPr>
          <p:cNvSpPr>
            <a:spLocks noGrp="1"/>
          </p:cNvSpPr>
          <p:nvPr>
            <p:ph type="title"/>
          </p:nvPr>
        </p:nvSpPr>
        <p:spPr/>
        <p:txBody>
          <a:bodyPr/>
          <a:lstStyle/>
          <a:p>
            <a:r>
              <a:rPr lang="en-IN" dirty="0">
                <a:solidFill>
                  <a:schemeClr val="bg1"/>
                </a:solidFill>
              </a:rPr>
              <a:t>BING PLACES FOR </a:t>
            </a:r>
            <a:br>
              <a:rPr lang="en-IN" dirty="0">
                <a:solidFill>
                  <a:schemeClr val="bg1"/>
                </a:solidFill>
              </a:rPr>
            </a:br>
            <a:r>
              <a:rPr lang="en-IN" dirty="0">
                <a:solidFill>
                  <a:schemeClr val="bg1"/>
                </a:solidFill>
              </a:rPr>
              <a:t>BUSINESS DIRECTORY </a:t>
            </a:r>
          </a:p>
        </p:txBody>
      </p:sp>
      <p:cxnSp>
        <p:nvCxnSpPr>
          <p:cNvPr id="16" name="Straight Connector 15">
            <a:extLst>
              <a:ext uri="{FF2B5EF4-FFF2-40B4-BE49-F238E27FC236}">
                <a16:creationId xmlns:a16="http://schemas.microsoft.com/office/drawing/2014/main" id="{6AF00B5D-404F-4F8B-B0C0-1482F5DA346E}"/>
              </a:ext>
            </a:extLst>
          </p:cNvPr>
          <p:cNvCxnSpPr/>
          <p:nvPr/>
        </p:nvCxnSpPr>
        <p:spPr>
          <a:xfrm>
            <a:off x="550863" y="36749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1050C3E-B283-4C04-BAE7-CEA5D73197F0}"/>
              </a:ext>
            </a:extLst>
          </p:cNvPr>
          <p:cNvSpPr/>
          <p:nvPr/>
        </p:nvSpPr>
        <p:spPr>
          <a:xfrm>
            <a:off x="447403" y="1275436"/>
            <a:ext cx="4137297" cy="923330"/>
          </a:xfrm>
          <a:prstGeom prst="rect">
            <a:avLst/>
          </a:prstGeom>
        </p:spPr>
        <p:txBody>
          <a:bodyPr wrap="square">
            <a:spAutoFit/>
          </a:bodyPr>
          <a:lstStyle/>
          <a:p>
            <a:pPr lvl="0"/>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To submit your website to Bing Places for Business go to: https://www.bingplaces.com/</a:t>
            </a:r>
          </a:p>
        </p:txBody>
      </p:sp>
      <p:pic>
        <p:nvPicPr>
          <p:cNvPr id="3" name="Picture 2">
            <a:extLst>
              <a:ext uri="{FF2B5EF4-FFF2-40B4-BE49-F238E27FC236}">
                <a16:creationId xmlns:a16="http://schemas.microsoft.com/office/drawing/2014/main" id="{3955D18F-D7A7-EF46-8F78-F45BFDA8C431}"/>
              </a:ext>
            </a:extLst>
          </p:cNvPr>
          <p:cNvPicPr>
            <a:picLocks noChangeAspect="1"/>
          </p:cNvPicPr>
          <p:nvPr/>
        </p:nvPicPr>
        <p:blipFill>
          <a:blip r:embed="rId2"/>
          <a:stretch>
            <a:fillRect/>
          </a:stretch>
        </p:blipFill>
        <p:spPr>
          <a:xfrm>
            <a:off x="4868643" y="1192315"/>
            <a:ext cx="7142435" cy="4291998"/>
          </a:xfrm>
          <a:prstGeom prst="rect">
            <a:avLst/>
          </a:prstGeom>
        </p:spPr>
      </p:pic>
    </p:spTree>
    <p:extLst>
      <p:ext uri="{BB962C8B-B14F-4D97-AF65-F5344CB8AC3E}">
        <p14:creationId xmlns:p14="http://schemas.microsoft.com/office/powerpoint/2010/main" val="31151529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6BF2C978-D356-491B-B791-F52971086443}"/>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6" name="Group 5">
            <a:extLst>
              <a:ext uri="{FF2B5EF4-FFF2-40B4-BE49-F238E27FC236}">
                <a16:creationId xmlns:a16="http://schemas.microsoft.com/office/drawing/2014/main" id="{A11C966F-2E3E-4A37-80FF-037BDAAE583F}"/>
              </a:ext>
            </a:extLst>
          </p:cNvPr>
          <p:cNvGrpSpPr/>
          <p:nvPr/>
        </p:nvGrpSpPr>
        <p:grpSpPr>
          <a:xfrm>
            <a:off x="407786" y="1189636"/>
            <a:ext cx="4176914" cy="3754874"/>
            <a:chOff x="407786" y="1323175"/>
            <a:chExt cx="4176914" cy="3754874"/>
          </a:xfrm>
        </p:grpSpPr>
        <p:sp>
          <p:nvSpPr>
            <p:cNvPr id="7" name="Rectangle 6">
              <a:extLst>
                <a:ext uri="{FF2B5EF4-FFF2-40B4-BE49-F238E27FC236}">
                  <a16:creationId xmlns:a16="http://schemas.microsoft.com/office/drawing/2014/main" id="{E09726DD-2343-4CA8-A2A7-86C91CC38E96}"/>
                </a:ext>
              </a:extLst>
            </p:cNvPr>
            <p:cNvSpPr/>
            <p:nvPr/>
          </p:nvSpPr>
          <p:spPr>
            <a:xfrm>
              <a:off x="447403" y="2769725"/>
              <a:ext cx="4137297" cy="2308324"/>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If you already have a Google Business Profile listing, you can import the information from there. This option is only available if your business has already been verified on Google Business Profile. If not, you will need to choose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‘Claim or add your business manually’</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p>
          </p:txBody>
        </p:sp>
        <p:grpSp>
          <p:nvGrpSpPr>
            <p:cNvPr id="8" name="Group 7">
              <a:extLst>
                <a:ext uri="{FF2B5EF4-FFF2-40B4-BE49-F238E27FC236}">
                  <a16:creationId xmlns:a16="http://schemas.microsoft.com/office/drawing/2014/main" id="{C0E607C4-9500-44AC-811C-BDBDAF735147}"/>
                </a:ext>
              </a:extLst>
            </p:cNvPr>
            <p:cNvGrpSpPr/>
            <p:nvPr/>
          </p:nvGrpSpPr>
          <p:grpSpPr>
            <a:xfrm>
              <a:off x="407786" y="1323175"/>
              <a:ext cx="3964189" cy="1446550"/>
              <a:chOff x="407786" y="1323175"/>
              <a:chExt cx="3964189" cy="1446550"/>
            </a:xfrm>
          </p:grpSpPr>
          <p:grpSp>
            <p:nvGrpSpPr>
              <p:cNvPr id="9" name="Group 8">
                <a:extLst>
                  <a:ext uri="{FF2B5EF4-FFF2-40B4-BE49-F238E27FC236}">
                    <a16:creationId xmlns:a16="http://schemas.microsoft.com/office/drawing/2014/main" id="{FBCECD1F-8ABE-4A2A-B889-959E200D955E}"/>
                  </a:ext>
                </a:extLst>
              </p:cNvPr>
              <p:cNvGrpSpPr/>
              <p:nvPr/>
            </p:nvGrpSpPr>
            <p:grpSpPr>
              <a:xfrm>
                <a:off x="407786" y="1323175"/>
                <a:ext cx="3235596" cy="1446550"/>
                <a:chOff x="407786" y="1323175"/>
                <a:chExt cx="3235596" cy="1446550"/>
              </a:xfrm>
            </p:grpSpPr>
            <p:sp>
              <p:nvSpPr>
                <p:cNvPr id="11" name="Rectangle 10">
                  <a:extLst>
                    <a:ext uri="{FF2B5EF4-FFF2-40B4-BE49-F238E27FC236}">
                      <a16:creationId xmlns:a16="http://schemas.microsoft.com/office/drawing/2014/main" id="{227A9F04-08FA-4DDB-9FE9-7DC6F5AD03A0}"/>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2" name="Rectangle 11">
                  <a:extLst>
                    <a:ext uri="{FF2B5EF4-FFF2-40B4-BE49-F238E27FC236}">
                      <a16:creationId xmlns:a16="http://schemas.microsoft.com/office/drawing/2014/main" id="{11A46C03-2299-46C8-98F3-15AF32CCB484}"/>
                    </a:ext>
                  </a:extLst>
                </p:cNvPr>
                <p:cNvSpPr/>
                <p:nvPr/>
              </p:nvSpPr>
              <p:spPr>
                <a:xfrm>
                  <a:off x="40778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10" name="Straight Connector 9">
                <a:extLst>
                  <a:ext uri="{FF2B5EF4-FFF2-40B4-BE49-F238E27FC236}">
                    <a16:creationId xmlns:a16="http://schemas.microsoft.com/office/drawing/2014/main" id="{88B11664-4D38-4328-A33B-A57FA96354A8}"/>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9A87A549-5C7C-2440-A42A-FE2014DCBB81}"/>
              </a:ext>
            </a:extLst>
          </p:cNvPr>
          <p:cNvPicPr>
            <a:picLocks noChangeAspect="1"/>
          </p:cNvPicPr>
          <p:nvPr/>
        </p:nvPicPr>
        <p:blipFill>
          <a:blip r:embed="rId2"/>
          <a:stretch>
            <a:fillRect/>
          </a:stretch>
        </p:blipFill>
        <p:spPr>
          <a:xfrm>
            <a:off x="4624317" y="1189636"/>
            <a:ext cx="7567682" cy="5163017"/>
          </a:xfrm>
          <a:prstGeom prst="rect">
            <a:avLst/>
          </a:prstGeom>
        </p:spPr>
      </p:pic>
    </p:spTree>
    <p:extLst>
      <p:ext uri="{BB962C8B-B14F-4D97-AF65-F5344CB8AC3E}">
        <p14:creationId xmlns:p14="http://schemas.microsoft.com/office/powerpoint/2010/main" val="2903156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p:txBody>
          <a:bodyPr/>
          <a:lstStyle/>
          <a:p>
            <a:r>
              <a:rPr lang="en-IN" dirty="0">
                <a:solidFill>
                  <a:schemeClr val="tx1"/>
                </a:solidFill>
              </a:rPr>
              <a:t>WHAT LOCAL DIRECTORIES DO</a:t>
            </a:r>
          </a:p>
        </p:txBody>
      </p:sp>
      <p:sp>
        <p:nvSpPr>
          <p:cNvPr id="16" name="Rectangle 15">
            <a:extLst>
              <a:ext uri="{FF2B5EF4-FFF2-40B4-BE49-F238E27FC236}">
                <a16:creationId xmlns:a16="http://schemas.microsoft.com/office/drawing/2014/main" id="{1BAEFC27-7880-4C7B-8FE9-DD056D0D2D5E}"/>
              </a:ext>
            </a:extLst>
          </p:cNvPr>
          <p:cNvSpPr/>
          <p:nvPr/>
        </p:nvSpPr>
        <p:spPr>
          <a:xfrm>
            <a:off x="416951" y="911659"/>
            <a:ext cx="11270499" cy="584775"/>
          </a:xfrm>
          <a:prstGeom prst="rect">
            <a:avLst/>
          </a:prstGeom>
        </p:spPr>
        <p:txBody>
          <a:bodyPr wrap="square">
            <a:spAutoFit/>
          </a:bodyPr>
          <a:lstStyle/>
          <a:p>
            <a:r>
              <a:rPr lang="en-US" sz="1600" dirty="0">
                <a:solidFill>
                  <a:schemeClr val="tx1">
                    <a:lumMod val="65000"/>
                    <a:lumOff val="35000"/>
                  </a:schemeClr>
                </a:solidFill>
                <a:latin typeface="Arial" panose="020B0604020202020204" pitchFamily="34" charset="0"/>
                <a:cs typeface="Arial" panose="020B0604020202020204" pitchFamily="34" charset="0"/>
              </a:rPr>
              <a:t>There are many reasons why a small business will want to register with the top directories on the web. Directories serve many purposes, such as:</a:t>
            </a:r>
          </a:p>
        </p:txBody>
      </p:sp>
      <p:grpSp>
        <p:nvGrpSpPr>
          <p:cNvPr id="7" name="Group 6">
            <a:extLst>
              <a:ext uri="{FF2B5EF4-FFF2-40B4-BE49-F238E27FC236}">
                <a16:creationId xmlns:a16="http://schemas.microsoft.com/office/drawing/2014/main" id="{1514C4E4-4773-4DAA-93D2-75F1C737E56E}"/>
              </a:ext>
            </a:extLst>
          </p:cNvPr>
          <p:cNvGrpSpPr/>
          <p:nvPr/>
        </p:nvGrpSpPr>
        <p:grpSpPr>
          <a:xfrm>
            <a:off x="533400" y="1535518"/>
            <a:ext cx="11030464" cy="2167802"/>
            <a:chOff x="533400" y="1702944"/>
            <a:chExt cx="11030464" cy="2250870"/>
          </a:xfrm>
        </p:grpSpPr>
        <p:sp>
          <p:nvSpPr>
            <p:cNvPr id="15" name="Rectangle 14">
              <a:extLst>
                <a:ext uri="{FF2B5EF4-FFF2-40B4-BE49-F238E27FC236}">
                  <a16:creationId xmlns:a16="http://schemas.microsoft.com/office/drawing/2014/main" id="{74B455D1-755B-45F8-9D24-C55C8D40AD03}"/>
                </a:ext>
              </a:extLst>
            </p:cNvPr>
            <p:cNvSpPr/>
            <p:nvPr/>
          </p:nvSpPr>
          <p:spPr>
            <a:xfrm>
              <a:off x="533400" y="1702944"/>
              <a:ext cx="3633434" cy="1091890"/>
            </a:xfrm>
            <a:prstGeom prst="rect">
              <a:avLst/>
            </a:prstGeom>
            <a:solidFill>
              <a:schemeClr val="bg1"/>
            </a:solidFill>
            <a:ln>
              <a:solidFill>
                <a:srgbClr val="E54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lumMod val="65000"/>
                      <a:lumOff val="35000"/>
                    </a:schemeClr>
                  </a:solidFill>
                  <a:latin typeface="Arial" panose="020B0604020202020204" pitchFamily="34" charset="0"/>
                  <a:cs typeface="Arial" panose="020B0604020202020204" pitchFamily="34" charset="0"/>
                </a:rPr>
                <a:t>Categorizing websites </a:t>
              </a:r>
              <a:r>
                <a:rPr lang="en-IN" sz="1400" dirty="0">
                  <a:solidFill>
                    <a:schemeClr val="tx1">
                      <a:lumMod val="65000"/>
                      <a:lumOff val="35000"/>
                    </a:schemeClr>
                  </a:solidFill>
                  <a:latin typeface="Arial" panose="020B0604020202020204" pitchFamily="34" charset="0"/>
                  <a:cs typeface="Arial" panose="020B0604020202020204" pitchFamily="34" charset="0"/>
                </a:rPr>
                <a:t>so that they are easily found using search engines.</a:t>
              </a:r>
            </a:p>
          </p:txBody>
        </p:sp>
        <p:sp>
          <p:nvSpPr>
            <p:cNvPr id="17" name="Rectangle 16">
              <a:extLst>
                <a:ext uri="{FF2B5EF4-FFF2-40B4-BE49-F238E27FC236}">
                  <a16:creationId xmlns:a16="http://schemas.microsoft.com/office/drawing/2014/main" id="{E3BC165E-F024-4038-992D-EFCD33B25B9B}"/>
                </a:ext>
              </a:extLst>
            </p:cNvPr>
            <p:cNvSpPr/>
            <p:nvPr/>
          </p:nvSpPr>
          <p:spPr>
            <a:xfrm>
              <a:off x="4231915" y="1702944"/>
              <a:ext cx="3633434" cy="1091890"/>
            </a:xfrm>
            <a:prstGeom prst="rect">
              <a:avLst/>
            </a:prstGeom>
            <a:solidFill>
              <a:schemeClr val="bg1"/>
            </a:solidFill>
            <a:ln>
              <a:solidFill>
                <a:srgbClr val="3C60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lumMod val="65000"/>
                      <a:lumOff val="35000"/>
                    </a:schemeClr>
                  </a:solidFill>
                  <a:latin typeface="Arial" panose="020B0604020202020204" pitchFamily="34" charset="0"/>
                  <a:cs typeface="Arial" panose="020B0604020202020204" pitchFamily="34" charset="0"/>
                </a:rPr>
                <a:t>Linking websites </a:t>
              </a:r>
              <a:r>
                <a:rPr lang="en-IN" sz="1400" dirty="0">
                  <a:solidFill>
                    <a:schemeClr val="tx1">
                      <a:lumMod val="65000"/>
                      <a:lumOff val="35000"/>
                    </a:schemeClr>
                  </a:solidFill>
                  <a:latin typeface="Arial" panose="020B0604020202020204" pitchFamily="34" charset="0"/>
                  <a:cs typeface="Arial" panose="020B0604020202020204" pitchFamily="34" charset="0"/>
                </a:rPr>
                <a:t>to one another for easier access.</a:t>
              </a:r>
            </a:p>
          </p:txBody>
        </p:sp>
        <p:sp>
          <p:nvSpPr>
            <p:cNvPr id="18" name="Rectangle 17">
              <a:extLst>
                <a:ext uri="{FF2B5EF4-FFF2-40B4-BE49-F238E27FC236}">
                  <a16:creationId xmlns:a16="http://schemas.microsoft.com/office/drawing/2014/main" id="{B76CFD2E-32BC-46CD-9D80-01D154BA14CB}"/>
                </a:ext>
              </a:extLst>
            </p:cNvPr>
            <p:cNvSpPr/>
            <p:nvPr/>
          </p:nvSpPr>
          <p:spPr>
            <a:xfrm>
              <a:off x="7930430" y="1702944"/>
              <a:ext cx="3633434" cy="1091890"/>
            </a:xfrm>
            <a:prstGeom prst="rect">
              <a:avLst/>
            </a:prstGeom>
            <a:solidFill>
              <a:schemeClr val="bg1"/>
            </a:solidFill>
            <a:ln>
              <a:solidFill>
                <a:srgbClr val="E54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lumMod val="65000"/>
                      <a:lumOff val="35000"/>
                    </a:schemeClr>
                  </a:solidFill>
                  <a:latin typeface="Arial" panose="020B0604020202020204" pitchFamily="34" charset="0"/>
                  <a:cs typeface="Arial" panose="020B0604020202020204" pitchFamily="34" charset="0"/>
                </a:rPr>
                <a:t>Increasing traffic </a:t>
              </a:r>
            </a:p>
            <a:p>
              <a:pPr algn="ctr"/>
              <a:r>
                <a:rPr lang="en-IN" sz="1400" dirty="0">
                  <a:solidFill>
                    <a:schemeClr val="tx1">
                      <a:lumMod val="65000"/>
                      <a:lumOff val="35000"/>
                    </a:schemeClr>
                  </a:solidFill>
                  <a:latin typeface="Arial" panose="020B0604020202020204" pitchFamily="34" charset="0"/>
                  <a:cs typeface="Arial" panose="020B0604020202020204" pitchFamily="34" charset="0"/>
                </a:rPr>
                <a:t>to individual websites.</a:t>
              </a:r>
            </a:p>
          </p:txBody>
        </p:sp>
        <p:sp>
          <p:nvSpPr>
            <p:cNvPr id="35" name="Rectangle 34">
              <a:extLst>
                <a:ext uri="{FF2B5EF4-FFF2-40B4-BE49-F238E27FC236}">
                  <a16:creationId xmlns:a16="http://schemas.microsoft.com/office/drawing/2014/main" id="{77ED1493-1B80-4CDD-ACF6-F83DA4C8F7E4}"/>
                </a:ext>
              </a:extLst>
            </p:cNvPr>
            <p:cNvSpPr/>
            <p:nvPr/>
          </p:nvSpPr>
          <p:spPr>
            <a:xfrm>
              <a:off x="533400" y="2861924"/>
              <a:ext cx="3633434" cy="1091890"/>
            </a:xfrm>
            <a:prstGeom prst="rect">
              <a:avLst/>
            </a:prstGeom>
            <a:solidFill>
              <a:schemeClr val="bg1"/>
            </a:solidFill>
            <a:ln>
              <a:solidFill>
                <a:srgbClr val="3C60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400" dirty="0">
                  <a:solidFill>
                    <a:prstClr val="black">
                      <a:lumMod val="65000"/>
                      <a:lumOff val="35000"/>
                    </a:prstClr>
                  </a:solidFill>
                  <a:latin typeface="Arial" panose="020B0604020202020204" pitchFamily="34" charset="0"/>
                  <a:cs typeface="Arial" panose="020B0604020202020204" pitchFamily="34" charset="0"/>
                </a:rPr>
                <a:t>Providing an easy way  for consumers to find out about </a:t>
              </a:r>
              <a:r>
                <a:rPr lang="en-IN" sz="1400" b="1" dirty="0">
                  <a:solidFill>
                    <a:prstClr val="black">
                      <a:lumMod val="65000"/>
                      <a:lumOff val="35000"/>
                    </a:prstClr>
                  </a:solidFill>
                  <a:latin typeface="Arial" panose="020B0604020202020204" pitchFamily="34" charset="0"/>
                  <a:cs typeface="Arial" panose="020B0604020202020204" pitchFamily="34" charset="0"/>
                </a:rPr>
                <a:t>specific companies</a:t>
              </a:r>
              <a:r>
                <a:rPr lang="en-IN" sz="1400" dirty="0">
                  <a:solidFill>
                    <a:prstClr val="black">
                      <a:lumMod val="65000"/>
                      <a:lumOff val="35000"/>
                    </a:prstClr>
                  </a:solidFill>
                  <a:latin typeface="Arial" panose="020B0604020202020204" pitchFamily="34" charset="0"/>
                  <a:cs typeface="Arial" panose="020B0604020202020204" pitchFamily="34" charset="0"/>
                </a:rPr>
                <a:t>.</a:t>
              </a:r>
            </a:p>
          </p:txBody>
        </p:sp>
        <p:sp>
          <p:nvSpPr>
            <p:cNvPr id="36" name="Rectangle 35">
              <a:extLst>
                <a:ext uri="{FF2B5EF4-FFF2-40B4-BE49-F238E27FC236}">
                  <a16:creationId xmlns:a16="http://schemas.microsoft.com/office/drawing/2014/main" id="{BD6E3A86-649A-498B-8248-7601597FA3B8}"/>
                </a:ext>
              </a:extLst>
            </p:cNvPr>
            <p:cNvSpPr/>
            <p:nvPr/>
          </p:nvSpPr>
          <p:spPr>
            <a:xfrm>
              <a:off x="4231915" y="2861924"/>
              <a:ext cx="3633434" cy="1091890"/>
            </a:xfrm>
            <a:prstGeom prst="rect">
              <a:avLst/>
            </a:prstGeom>
            <a:solidFill>
              <a:schemeClr val="bg1"/>
            </a:solidFill>
            <a:ln>
              <a:solidFill>
                <a:srgbClr val="E54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400" b="1" dirty="0">
                  <a:solidFill>
                    <a:prstClr val="black">
                      <a:lumMod val="65000"/>
                      <a:lumOff val="35000"/>
                    </a:prstClr>
                  </a:solidFill>
                  <a:latin typeface="Arial" panose="020B0604020202020204" pitchFamily="34" charset="0"/>
                  <a:cs typeface="Arial" panose="020B0604020202020204" pitchFamily="34" charset="0"/>
                </a:rPr>
                <a:t>Boosting Search Engine Optimization </a:t>
              </a:r>
              <a:r>
                <a:rPr lang="en-IN" sz="1400" dirty="0">
                  <a:solidFill>
                    <a:prstClr val="black">
                      <a:lumMod val="65000"/>
                      <a:lumOff val="35000"/>
                    </a:prstClr>
                  </a:solidFill>
                  <a:latin typeface="Arial" panose="020B0604020202020204" pitchFamily="34" charset="0"/>
                  <a:cs typeface="Arial" panose="020B0604020202020204" pitchFamily="34" charset="0"/>
                </a:rPr>
                <a:t>(SEO) keywords and tactics for businesses so that they receive higher SERPs (search engine result pages) rankings. </a:t>
              </a:r>
              <a:endParaRPr lang="en-IN" sz="1400" b="1" dirty="0">
                <a:solidFill>
                  <a:prstClr val="black">
                    <a:lumMod val="65000"/>
                    <a:lumOff val="35000"/>
                  </a:prstClr>
                </a:solidFill>
                <a:latin typeface="Arial" panose="020B0604020202020204" pitchFamily="34" charset="0"/>
                <a:cs typeface="Arial" panose="020B0604020202020204" pitchFamily="34" charset="0"/>
              </a:endParaRPr>
            </a:p>
          </p:txBody>
        </p:sp>
        <p:sp>
          <p:nvSpPr>
            <p:cNvPr id="37" name="Rectangle 36">
              <a:extLst>
                <a:ext uri="{FF2B5EF4-FFF2-40B4-BE49-F238E27FC236}">
                  <a16:creationId xmlns:a16="http://schemas.microsoft.com/office/drawing/2014/main" id="{98923501-5A20-4EBE-B663-4C3AAD5990D4}"/>
                </a:ext>
              </a:extLst>
            </p:cNvPr>
            <p:cNvSpPr/>
            <p:nvPr/>
          </p:nvSpPr>
          <p:spPr>
            <a:xfrm>
              <a:off x="7930430" y="2861924"/>
              <a:ext cx="3633434" cy="1091890"/>
            </a:xfrm>
            <a:prstGeom prst="rect">
              <a:avLst/>
            </a:prstGeom>
            <a:solidFill>
              <a:schemeClr val="bg1"/>
            </a:solidFill>
            <a:ln>
              <a:solidFill>
                <a:srgbClr val="3C60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400" dirty="0">
                  <a:solidFill>
                    <a:prstClr val="black">
                      <a:lumMod val="65000"/>
                      <a:lumOff val="35000"/>
                    </a:prstClr>
                  </a:solidFill>
                  <a:latin typeface="Arial" panose="020B0604020202020204" pitchFamily="34" charset="0"/>
                  <a:cs typeface="Arial" panose="020B0604020202020204" pitchFamily="34" charset="0"/>
                </a:rPr>
                <a:t>Helping business websites </a:t>
              </a:r>
              <a:r>
                <a:rPr lang="en-IN" sz="1400" b="1" dirty="0">
                  <a:solidFill>
                    <a:prstClr val="black">
                      <a:lumMod val="65000"/>
                      <a:lumOff val="35000"/>
                    </a:prstClr>
                  </a:solidFill>
                  <a:latin typeface="Arial" panose="020B0604020202020204" pitchFamily="34" charset="0"/>
                  <a:cs typeface="Arial" panose="020B0604020202020204" pitchFamily="34" charset="0"/>
                </a:rPr>
                <a:t>stand out </a:t>
              </a:r>
              <a:r>
                <a:rPr lang="en-IN" sz="1400" dirty="0">
                  <a:solidFill>
                    <a:prstClr val="black">
                      <a:lumMod val="65000"/>
                      <a:lumOff val="35000"/>
                    </a:prstClr>
                  </a:solidFill>
                  <a:latin typeface="Arial" panose="020B0604020202020204" pitchFamily="34" charset="0"/>
                  <a:cs typeface="Arial" panose="020B0604020202020204" pitchFamily="34" charset="0"/>
                </a:rPr>
                <a:t>to potential consumers. </a:t>
              </a:r>
            </a:p>
          </p:txBody>
        </p:sp>
      </p:grpSp>
      <p:pic>
        <p:nvPicPr>
          <p:cNvPr id="38" name="Picture 37">
            <a:extLst>
              <a:ext uri="{FF2B5EF4-FFF2-40B4-BE49-F238E27FC236}">
                <a16:creationId xmlns:a16="http://schemas.microsoft.com/office/drawing/2014/main" id="{50D1582F-FEFF-4821-B0C0-1A8E062F3815}"/>
              </a:ext>
            </a:extLst>
          </p:cNvPr>
          <p:cNvPicPr>
            <a:picLocks noChangeAspect="1"/>
          </p:cNvPicPr>
          <p:nvPr/>
        </p:nvPicPr>
        <p:blipFill rotWithShape="1">
          <a:blip r:embed="rId2">
            <a:extLst>
              <a:ext uri="{28A0092B-C50C-407E-A947-70E740481C1C}">
                <a14:useLocalDpi xmlns:a14="http://schemas.microsoft.com/office/drawing/2010/main" val="0"/>
              </a:ext>
            </a:extLst>
          </a:blip>
          <a:srcRect t="11118" b="14073"/>
          <a:stretch/>
        </p:blipFill>
        <p:spPr>
          <a:xfrm>
            <a:off x="515938" y="3825025"/>
            <a:ext cx="11047926" cy="2664676"/>
          </a:xfrm>
          <a:prstGeom prst="rect">
            <a:avLst/>
          </a:prstGeom>
          <a:ln>
            <a:noFill/>
          </a:ln>
          <a:effectLst/>
        </p:spPr>
      </p:pic>
    </p:spTree>
    <p:extLst>
      <p:ext uri="{BB962C8B-B14F-4D97-AF65-F5344CB8AC3E}">
        <p14:creationId xmlns:p14="http://schemas.microsoft.com/office/powerpoint/2010/main" val="37578682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A95BB17-E044-4EBB-8606-81EC5B2C640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092881"/>
            <a:chOff x="377306" y="1323175"/>
            <a:chExt cx="4207394"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646331"/>
            </a:xfrm>
            <a:prstGeom prst="rect">
              <a:avLst/>
            </a:prstGeom>
          </p:spPr>
          <p:txBody>
            <a:bodyPr wrap="square">
              <a:spAutoFit/>
            </a:bodyPr>
            <a:lstStyle/>
            <a:p>
              <a:pPr lvl="0"/>
              <a:r>
                <a:rPr lang="en-IN" dirty="0">
                  <a:solidFill>
                    <a:prstClr val="white"/>
                  </a:solidFill>
                  <a:latin typeface="Arial" panose="020B0604020202020204" pitchFamily="34" charset="0"/>
                  <a:ea typeface="Tahoma" panose="020B0604030504040204" pitchFamily="34" charset="0"/>
                  <a:cs typeface="Arial" panose="020B0604020202020204" pitchFamily="34" charset="0"/>
                </a:rPr>
                <a:t>Select your business type from the drop-down menu.</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F6E454CA-E81E-1849-902A-108C5BF7CF34}"/>
              </a:ext>
            </a:extLst>
          </p:cNvPr>
          <p:cNvPicPr>
            <a:picLocks noChangeAspect="1"/>
          </p:cNvPicPr>
          <p:nvPr/>
        </p:nvPicPr>
        <p:blipFill>
          <a:blip r:embed="rId2"/>
          <a:stretch>
            <a:fillRect/>
          </a:stretch>
        </p:blipFill>
        <p:spPr>
          <a:xfrm>
            <a:off x="5552440" y="1750350"/>
            <a:ext cx="5842000" cy="2997200"/>
          </a:xfrm>
          <a:prstGeom prst="rect">
            <a:avLst/>
          </a:prstGeom>
        </p:spPr>
      </p:pic>
    </p:spTree>
    <p:extLst>
      <p:ext uri="{BB962C8B-B14F-4D97-AF65-F5344CB8AC3E}">
        <p14:creationId xmlns:p14="http://schemas.microsoft.com/office/powerpoint/2010/main" val="33065899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596ADF61-50D8-4B97-9B6E-921685488326}"/>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6" name="Rectangle 35">
            <a:extLst>
              <a:ext uri="{FF2B5EF4-FFF2-40B4-BE49-F238E27FC236}">
                <a16:creationId xmlns:a16="http://schemas.microsoft.com/office/drawing/2014/main" id="{917F69EF-D3E7-467B-84C8-7198A0B258DB}"/>
              </a:ext>
            </a:extLst>
          </p:cNvPr>
          <p:cNvSpPr/>
          <p:nvPr/>
        </p:nvSpPr>
        <p:spPr>
          <a:xfrm>
            <a:off x="5191374" y="4944510"/>
            <a:ext cx="5619501" cy="50379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39" name="Group 38">
            <a:extLst>
              <a:ext uri="{FF2B5EF4-FFF2-40B4-BE49-F238E27FC236}">
                <a16:creationId xmlns:a16="http://schemas.microsoft.com/office/drawing/2014/main" id="{F2023738-AEE3-486A-B7DA-8DECE3328A71}"/>
              </a:ext>
            </a:extLst>
          </p:cNvPr>
          <p:cNvGrpSpPr/>
          <p:nvPr/>
        </p:nvGrpSpPr>
        <p:grpSpPr>
          <a:xfrm>
            <a:off x="377306" y="1189636"/>
            <a:ext cx="4207394" cy="2923878"/>
            <a:chOff x="377306" y="1323175"/>
            <a:chExt cx="4207394" cy="2923878"/>
          </a:xfrm>
        </p:grpSpPr>
        <p:sp>
          <p:nvSpPr>
            <p:cNvPr id="45" name="Rectangle 44">
              <a:extLst>
                <a:ext uri="{FF2B5EF4-FFF2-40B4-BE49-F238E27FC236}">
                  <a16:creationId xmlns:a16="http://schemas.microsoft.com/office/drawing/2014/main" id="{A30E392C-D429-4E49-B449-58B0DCDA4695}"/>
                </a:ext>
              </a:extLst>
            </p:cNvPr>
            <p:cNvSpPr/>
            <p:nvPr/>
          </p:nvSpPr>
          <p:spPr>
            <a:xfrm>
              <a:off x="447403" y="2769725"/>
              <a:ext cx="4137297" cy="1477328"/>
            </a:xfrm>
            <a:prstGeom prst="rect">
              <a:avLst/>
            </a:prstGeom>
          </p:spPr>
          <p:txBody>
            <a:bodyPr wrap="square">
              <a:spAutoFit/>
            </a:bodyPr>
            <a:lstStyle/>
            <a:p>
              <a:pPr lvl="0"/>
              <a:r>
                <a:rPr lang="en-US" dirty="0">
                  <a:solidFill>
                    <a:prstClr val="white"/>
                  </a:solidFill>
                  <a:latin typeface="Arial" panose="020B0604020202020204" pitchFamily="34" charset="0"/>
                  <a:ea typeface="Tahoma" panose="020B0604030504040204" pitchFamily="34" charset="0"/>
                  <a:cs typeface="Arial" panose="020B0604020202020204" pitchFamily="34" charset="0"/>
                </a:rPr>
                <a:t>A dialogue box will appear asking for more information about your business so Bing Places can search for it. You can search using your business’ phone number, or your business’ location.</a:t>
              </a:r>
            </a:p>
          </p:txBody>
        </p:sp>
        <p:grpSp>
          <p:nvGrpSpPr>
            <p:cNvPr id="46" name="Group 45">
              <a:extLst>
                <a:ext uri="{FF2B5EF4-FFF2-40B4-BE49-F238E27FC236}">
                  <a16:creationId xmlns:a16="http://schemas.microsoft.com/office/drawing/2014/main" id="{B3FD8120-E28D-43FC-BA99-1641359247A8}"/>
                </a:ext>
              </a:extLst>
            </p:cNvPr>
            <p:cNvGrpSpPr/>
            <p:nvPr/>
          </p:nvGrpSpPr>
          <p:grpSpPr>
            <a:xfrm>
              <a:off x="377306" y="1323175"/>
              <a:ext cx="3994669" cy="1446550"/>
              <a:chOff x="377306" y="1323175"/>
              <a:chExt cx="3994669" cy="1446550"/>
            </a:xfrm>
          </p:grpSpPr>
          <p:grpSp>
            <p:nvGrpSpPr>
              <p:cNvPr id="47" name="Group 46">
                <a:extLst>
                  <a:ext uri="{FF2B5EF4-FFF2-40B4-BE49-F238E27FC236}">
                    <a16:creationId xmlns:a16="http://schemas.microsoft.com/office/drawing/2014/main" id="{2B9CAE11-AC36-45E8-9F15-8B3C35C62C8D}"/>
                  </a:ext>
                </a:extLst>
              </p:cNvPr>
              <p:cNvGrpSpPr/>
              <p:nvPr/>
            </p:nvGrpSpPr>
            <p:grpSpPr>
              <a:xfrm>
                <a:off x="377306" y="1323175"/>
                <a:ext cx="3235596" cy="1446550"/>
                <a:chOff x="377306" y="1323175"/>
                <a:chExt cx="3235596" cy="1446550"/>
              </a:xfrm>
            </p:grpSpPr>
            <p:sp>
              <p:nvSpPr>
                <p:cNvPr id="49" name="Rectangle 48">
                  <a:extLst>
                    <a:ext uri="{FF2B5EF4-FFF2-40B4-BE49-F238E27FC236}">
                      <a16:creationId xmlns:a16="http://schemas.microsoft.com/office/drawing/2014/main" id="{8CF5590A-D90E-46D1-9855-1337C144A643}"/>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50" name="Rectangle 49">
                  <a:extLst>
                    <a:ext uri="{FF2B5EF4-FFF2-40B4-BE49-F238E27FC236}">
                      <a16:creationId xmlns:a16="http://schemas.microsoft.com/office/drawing/2014/main" id="{6797AD22-52F6-44A2-B965-86E15CABAD6C}"/>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4</a:t>
                  </a:r>
                </a:p>
              </p:txBody>
            </p:sp>
          </p:grpSp>
          <p:cxnSp>
            <p:nvCxnSpPr>
              <p:cNvPr id="48" name="Straight Connector 47">
                <a:extLst>
                  <a:ext uri="{FF2B5EF4-FFF2-40B4-BE49-F238E27FC236}">
                    <a16:creationId xmlns:a16="http://schemas.microsoft.com/office/drawing/2014/main" id="{03AFA042-7EB5-4816-AFB9-9994DF93DF00}"/>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482D5327-4215-9142-912C-340908CD0A86}"/>
              </a:ext>
            </a:extLst>
          </p:cNvPr>
          <p:cNvPicPr>
            <a:picLocks noChangeAspect="1"/>
          </p:cNvPicPr>
          <p:nvPr/>
        </p:nvPicPr>
        <p:blipFill>
          <a:blip r:embed="rId2"/>
          <a:stretch>
            <a:fillRect/>
          </a:stretch>
        </p:blipFill>
        <p:spPr>
          <a:xfrm>
            <a:off x="5639672" y="0"/>
            <a:ext cx="5171203" cy="6858000"/>
          </a:xfrm>
          <a:prstGeom prst="rect">
            <a:avLst/>
          </a:prstGeom>
        </p:spPr>
      </p:pic>
    </p:spTree>
    <p:extLst>
      <p:ext uri="{BB962C8B-B14F-4D97-AF65-F5344CB8AC3E}">
        <p14:creationId xmlns:p14="http://schemas.microsoft.com/office/powerpoint/2010/main" val="3393982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596ADF61-50D8-4B97-9B6E-921685488326}"/>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53" name="Group 52">
            <a:extLst>
              <a:ext uri="{FF2B5EF4-FFF2-40B4-BE49-F238E27FC236}">
                <a16:creationId xmlns:a16="http://schemas.microsoft.com/office/drawing/2014/main" id="{BB953C2E-FE70-4494-8F03-AE2C229AD97A}"/>
              </a:ext>
            </a:extLst>
          </p:cNvPr>
          <p:cNvGrpSpPr/>
          <p:nvPr/>
        </p:nvGrpSpPr>
        <p:grpSpPr>
          <a:xfrm>
            <a:off x="377306" y="1189636"/>
            <a:ext cx="4207394" cy="3477875"/>
            <a:chOff x="377306" y="1323175"/>
            <a:chExt cx="4207394" cy="3477875"/>
          </a:xfrm>
        </p:grpSpPr>
        <p:sp>
          <p:nvSpPr>
            <p:cNvPr id="54" name="Rectangle 53">
              <a:extLst>
                <a:ext uri="{FF2B5EF4-FFF2-40B4-BE49-F238E27FC236}">
                  <a16:creationId xmlns:a16="http://schemas.microsoft.com/office/drawing/2014/main" id="{7805EF94-4B1E-4B85-B4DC-18BA5078C7C4}"/>
                </a:ext>
              </a:extLst>
            </p:cNvPr>
            <p:cNvSpPr/>
            <p:nvPr/>
          </p:nvSpPr>
          <p:spPr>
            <a:xfrm>
              <a:off x="447403" y="2769725"/>
              <a:ext cx="4137297" cy="2031325"/>
            </a:xfrm>
            <a:prstGeom prst="rect">
              <a:avLst/>
            </a:prstGeom>
          </p:spPr>
          <p:txBody>
            <a:bodyPr wrap="square">
              <a:spAutoFit/>
            </a:bodyPr>
            <a:lstStyle/>
            <a:p>
              <a:pPr lvl="0"/>
              <a:r>
                <a:rPr lang="en-US" dirty="0">
                  <a:solidFill>
                    <a:prstClr val="white"/>
                  </a:solidFill>
                  <a:latin typeface="Arial" panose="020B0604020202020204" pitchFamily="34" charset="0"/>
                  <a:ea typeface="Tahoma" panose="020B0604030504040204" pitchFamily="34" charset="0"/>
                  <a:cs typeface="Arial" panose="020B0604020202020204" pitchFamily="34" charset="0"/>
                </a:rPr>
                <a:t>Bing will provide you with a list of possible businesses. If you see your business’ name on this list, click </a:t>
              </a:r>
              <a:r>
                <a:rPr lang="en-US" b="1" dirty="0">
                  <a:solidFill>
                    <a:prstClr val="white"/>
                  </a:solidFill>
                  <a:latin typeface="Arial" panose="020B0604020202020204" pitchFamily="34" charset="0"/>
                  <a:ea typeface="Tahoma" panose="020B0604030504040204" pitchFamily="34" charset="0"/>
                  <a:cs typeface="Arial" panose="020B0604020202020204" pitchFamily="34" charset="0"/>
                </a:rPr>
                <a:t>‘Claim Business’</a:t>
              </a:r>
              <a:r>
                <a:rPr lang="en-US" dirty="0">
                  <a:solidFill>
                    <a:prstClr val="white"/>
                  </a:solidFill>
                  <a:latin typeface="Arial" panose="020B0604020202020204" pitchFamily="34" charset="0"/>
                  <a:ea typeface="Tahoma" panose="020B0604030504040204" pitchFamily="34" charset="0"/>
                  <a:cs typeface="Arial" panose="020B0604020202020204" pitchFamily="34" charset="0"/>
                </a:rPr>
                <a:t>. If you do not see your business, scroll all the way down and click </a:t>
              </a:r>
              <a:r>
                <a:rPr lang="en-US" b="1" dirty="0">
                  <a:solidFill>
                    <a:prstClr val="white"/>
                  </a:solidFill>
                  <a:latin typeface="Arial" panose="020B0604020202020204" pitchFamily="34" charset="0"/>
                  <a:ea typeface="Tahoma" panose="020B0604030504040204" pitchFamily="34" charset="0"/>
                  <a:cs typeface="Arial" panose="020B0604020202020204" pitchFamily="34" charset="0"/>
                </a:rPr>
                <a:t>‘My business is not listed in the search results’</a:t>
              </a:r>
              <a:r>
                <a:rPr lang="en-US" dirty="0">
                  <a:solidFill>
                    <a:prstClr val="white"/>
                  </a:solidFill>
                  <a:latin typeface="Arial" panose="020B0604020202020204" pitchFamily="34" charset="0"/>
                  <a:ea typeface="Tahoma" panose="020B0604030504040204" pitchFamily="34" charset="0"/>
                  <a:cs typeface="Arial" panose="020B0604020202020204" pitchFamily="34" charset="0"/>
                </a:rPr>
                <a:t>.</a:t>
              </a:r>
            </a:p>
          </p:txBody>
        </p:sp>
        <p:grpSp>
          <p:nvGrpSpPr>
            <p:cNvPr id="55" name="Group 54">
              <a:extLst>
                <a:ext uri="{FF2B5EF4-FFF2-40B4-BE49-F238E27FC236}">
                  <a16:creationId xmlns:a16="http://schemas.microsoft.com/office/drawing/2014/main" id="{A556B853-51F0-49F0-A0D5-0A45335855E6}"/>
                </a:ext>
              </a:extLst>
            </p:cNvPr>
            <p:cNvGrpSpPr/>
            <p:nvPr/>
          </p:nvGrpSpPr>
          <p:grpSpPr>
            <a:xfrm>
              <a:off x="377306" y="1323175"/>
              <a:ext cx="3994669" cy="1446550"/>
              <a:chOff x="377306" y="1323175"/>
              <a:chExt cx="3994669" cy="1446550"/>
            </a:xfrm>
          </p:grpSpPr>
          <p:grpSp>
            <p:nvGrpSpPr>
              <p:cNvPr id="56" name="Group 55">
                <a:extLst>
                  <a:ext uri="{FF2B5EF4-FFF2-40B4-BE49-F238E27FC236}">
                    <a16:creationId xmlns:a16="http://schemas.microsoft.com/office/drawing/2014/main" id="{6BC47124-60D2-41A2-861A-69FA7ED07AFF}"/>
                  </a:ext>
                </a:extLst>
              </p:cNvPr>
              <p:cNvGrpSpPr/>
              <p:nvPr/>
            </p:nvGrpSpPr>
            <p:grpSpPr>
              <a:xfrm>
                <a:off x="377306" y="1323175"/>
                <a:ext cx="3235596" cy="1446550"/>
                <a:chOff x="377306" y="1323175"/>
                <a:chExt cx="3235596" cy="1446550"/>
              </a:xfrm>
            </p:grpSpPr>
            <p:sp>
              <p:nvSpPr>
                <p:cNvPr id="58" name="Rectangle 57">
                  <a:extLst>
                    <a:ext uri="{FF2B5EF4-FFF2-40B4-BE49-F238E27FC236}">
                      <a16:creationId xmlns:a16="http://schemas.microsoft.com/office/drawing/2014/main" id="{C4BBB3BB-FAD8-401D-9099-5820E13D9256}"/>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59" name="Rectangle 58">
                  <a:extLst>
                    <a:ext uri="{FF2B5EF4-FFF2-40B4-BE49-F238E27FC236}">
                      <a16:creationId xmlns:a16="http://schemas.microsoft.com/office/drawing/2014/main" id="{A88413B0-E7A3-46B3-B329-B8A42B4E28C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5</a:t>
                  </a:r>
                </a:p>
              </p:txBody>
            </p:sp>
          </p:grpSp>
          <p:cxnSp>
            <p:nvCxnSpPr>
              <p:cNvPr id="57" name="Straight Connector 56">
                <a:extLst>
                  <a:ext uri="{FF2B5EF4-FFF2-40B4-BE49-F238E27FC236}">
                    <a16:creationId xmlns:a16="http://schemas.microsoft.com/office/drawing/2014/main" id="{40BD299E-A505-43D7-8BC1-A277F559F95B}"/>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279A3562-10FA-287F-EBD5-64745BBC1C53}"/>
              </a:ext>
            </a:extLst>
          </p:cNvPr>
          <p:cNvPicPr>
            <a:picLocks noChangeAspect="1"/>
          </p:cNvPicPr>
          <p:nvPr/>
        </p:nvPicPr>
        <p:blipFill>
          <a:blip r:embed="rId2"/>
          <a:stretch>
            <a:fillRect/>
          </a:stretch>
        </p:blipFill>
        <p:spPr>
          <a:xfrm>
            <a:off x="5079629" y="758541"/>
            <a:ext cx="6998942" cy="3908970"/>
          </a:xfrm>
          <a:prstGeom prst="rect">
            <a:avLst/>
          </a:prstGeom>
        </p:spPr>
      </p:pic>
      <p:pic>
        <p:nvPicPr>
          <p:cNvPr id="4" name="Picture 3">
            <a:extLst>
              <a:ext uri="{FF2B5EF4-FFF2-40B4-BE49-F238E27FC236}">
                <a16:creationId xmlns:a16="http://schemas.microsoft.com/office/drawing/2014/main" id="{A8DAC6A8-EBF5-6A23-154B-20181E41F4B5}"/>
              </a:ext>
            </a:extLst>
          </p:cNvPr>
          <p:cNvPicPr>
            <a:picLocks noChangeAspect="1"/>
          </p:cNvPicPr>
          <p:nvPr/>
        </p:nvPicPr>
        <p:blipFill>
          <a:blip r:embed="rId3"/>
          <a:stretch>
            <a:fillRect/>
          </a:stretch>
        </p:blipFill>
        <p:spPr>
          <a:xfrm>
            <a:off x="5079629" y="4774389"/>
            <a:ext cx="5905500" cy="901700"/>
          </a:xfrm>
          <a:prstGeom prst="rect">
            <a:avLst/>
          </a:prstGeom>
        </p:spPr>
      </p:pic>
    </p:spTree>
    <p:extLst>
      <p:ext uri="{BB962C8B-B14F-4D97-AF65-F5344CB8AC3E}">
        <p14:creationId xmlns:p14="http://schemas.microsoft.com/office/powerpoint/2010/main" val="31203084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6D63BC3E-5C87-4243-B82F-823A119BEDD6}"/>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6" name="Group 5">
            <a:extLst>
              <a:ext uri="{FF2B5EF4-FFF2-40B4-BE49-F238E27FC236}">
                <a16:creationId xmlns:a16="http://schemas.microsoft.com/office/drawing/2014/main" id="{A11C966F-2E3E-4A37-80FF-037BDAAE583F}"/>
              </a:ext>
            </a:extLst>
          </p:cNvPr>
          <p:cNvGrpSpPr/>
          <p:nvPr/>
        </p:nvGrpSpPr>
        <p:grpSpPr>
          <a:xfrm>
            <a:off x="407786" y="1189636"/>
            <a:ext cx="4176914" cy="2369880"/>
            <a:chOff x="407786" y="1323175"/>
            <a:chExt cx="4176914" cy="2369880"/>
          </a:xfrm>
        </p:grpSpPr>
        <p:sp>
          <p:nvSpPr>
            <p:cNvPr id="7" name="Rectangle 6">
              <a:extLst>
                <a:ext uri="{FF2B5EF4-FFF2-40B4-BE49-F238E27FC236}">
                  <a16:creationId xmlns:a16="http://schemas.microsoft.com/office/drawing/2014/main" id="{E09726DD-2343-4CA8-A2A7-86C91CC38E96}"/>
                </a:ext>
              </a:extLst>
            </p:cNvPr>
            <p:cNvSpPr/>
            <p:nvPr/>
          </p:nvSpPr>
          <p:spPr>
            <a:xfrm>
              <a:off x="447403" y="2769725"/>
              <a:ext cx="4137297" cy="923330"/>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If you did not see your business,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‘Create new business,’</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or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‘Modify search’</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C0E607C4-9500-44AC-811C-BDBDAF735147}"/>
                </a:ext>
              </a:extLst>
            </p:cNvPr>
            <p:cNvGrpSpPr/>
            <p:nvPr/>
          </p:nvGrpSpPr>
          <p:grpSpPr>
            <a:xfrm>
              <a:off x="407786" y="1323175"/>
              <a:ext cx="3964189" cy="1446550"/>
              <a:chOff x="407786" y="1323175"/>
              <a:chExt cx="3964189" cy="1446550"/>
            </a:xfrm>
          </p:grpSpPr>
          <p:grpSp>
            <p:nvGrpSpPr>
              <p:cNvPr id="9" name="Group 8">
                <a:extLst>
                  <a:ext uri="{FF2B5EF4-FFF2-40B4-BE49-F238E27FC236}">
                    <a16:creationId xmlns:a16="http://schemas.microsoft.com/office/drawing/2014/main" id="{FBCECD1F-8ABE-4A2A-B889-959E200D955E}"/>
                  </a:ext>
                </a:extLst>
              </p:cNvPr>
              <p:cNvGrpSpPr/>
              <p:nvPr/>
            </p:nvGrpSpPr>
            <p:grpSpPr>
              <a:xfrm>
                <a:off x="407786" y="1323175"/>
                <a:ext cx="3235596" cy="1446550"/>
                <a:chOff x="407786" y="1323175"/>
                <a:chExt cx="3235596" cy="1446550"/>
              </a:xfrm>
            </p:grpSpPr>
            <p:sp>
              <p:nvSpPr>
                <p:cNvPr id="11" name="Rectangle 10">
                  <a:extLst>
                    <a:ext uri="{FF2B5EF4-FFF2-40B4-BE49-F238E27FC236}">
                      <a16:creationId xmlns:a16="http://schemas.microsoft.com/office/drawing/2014/main" id="{227A9F04-08FA-4DDB-9FE9-7DC6F5AD03A0}"/>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2" name="Rectangle 11">
                  <a:extLst>
                    <a:ext uri="{FF2B5EF4-FFF2-40B4-BE49-F238E27FC236}">
                      <a16:creationId xmlns:a16="http://schemas.microsoft.com/office/drawing/2014/main" id="{11A46C03-2299-46C8-98F3-15AF32CCB484}"/>
                    </a:ext>
                  </a:extLst>
                </p:cNvPr>
                <p:cNvSpPr/>
                <p:nvPr/>
              </p:nvSpPr>
              <p:spPr>
                <a:xfrm>
                  <a:off x="40778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6</a:t>
                  </a:r>
                </a:p>
              </p:txBody>
            </p:sp>
          </p:grpSp>
          <p:cxnSp>
            <p:nvCxnSpPr>
              <p:cNvPr id="10" name="Straight Connector 9">
                <a:extLst>
                  <a:ext uri="{FF2B5EF4-FFF2-40B4-BE49-F238E27FC236}">
                    <a16:creationId xmlns:a16="http://schemas.microsoft.com/office/drawing/2014/main" id="{88B11664-4D38-4328-A33B-A57FA96354A8}"/>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3676EF94-C641-E855-0377-0C44D9E820CA}"/>
              </a:ext>
            </a:extLst>
          </p:cNvPr>
          <p:cNvPicPr>
            <a:picLocks noChangeAspect="1"/>
          </p:cNvPicPr>
          <p:nvPr/>
        </p:nvPicPr>
        <p:blipFill>
          <a:blip r:embed="rId2"/>
          <a:stretch>
            <a:fillRect/>
          </a:stretch>
        </p:blipFill>
        <p:spPr>
          <a:xfrm>
            <a:off x="3486943" y="3729227"/>
            <a:ext cx="8821172" cy="1939137"/>
          </a:xfrm>
          <a:prstGeom prst="rect">
            <a:avLst/>
          </a:prstGeom>
        </p:spPr>
      </p:pic>
    </p:spTree>
    <p:extLst>
      <p:ext uri="{BB962C8B-B14F-4D97-AF65-F5344CB8AC3E}">
        <p14:creationId xmlns:p14="http://schemas.microsoft.com/office/powerpoint/2010/main" val="4556511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09DBFFDB-E721-4055-9E83-474E33A95737}"/>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923878"/>
            <a:chOff x="377306" y="1323175"/>
            <a:chExt cx="4207394" cy="2923878"/>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1477328"/>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Sign in with your Google, Facebook, Microsoft, or Work account. If you do not have any of these accounts,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‘Don’t have an account? Create one.’</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7</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C228A36D-2A38-D9FE-9828-BBC82ADBEB95}"/>
              </a:ext>
            </a:extLst>
          </p:cNvPr>
          <p:cNvPicPr>
            <a:picLocks noChangeAspect="1"/>
          </p:cNvPicPr>
          <p:nvPr/>
        </p:nvPicPr>
        <p:blipFill>
          <a:blip r:embed="rId2"/>
          <a:stretch>
            <a:fillRect/>
          </a:stretch>
        </p:blipFill>
        <p:spPr>
          <a:xfrm>
            <a:off x="6148635" y="190005"/>
            <a:ext cx="4725477" cy="6858000"/>
          </a:xfrm>
          <a:prstGeom prst="rect">
            <a:avLst/>
          </a:prstGeom>
        </p:spPr>
      </p:pic>
    </p:spTree>
    <p:extLst>
      <p:ext uri="{BB962C8B-B14F-4D97-AF65-F5344CB8AC3E}">
        <p14:creationId xmlns:p14="http://schemas.microsoft.com/office/powerpoint/2010/main" val="37949339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09DBFFDB-E721-4055-9E83-474E33A95737}"/>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369880"/>
            <a:chOff x="377306" y="1323175"/>
            <a:chExt cx="4207394"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923330"/>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Agree to share your information with the platform you signed in with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‘Continue’</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8</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A21DDE48-334C-2298-1159-76470014A69E}"/>
              </a:ext>
            </a:extLst>
          </p:cNvPr>
          <p:cNvPicPr>
            <a:picLocks noChangeAspect="1"/>
          </p:cNvPicPr>
          <p:nvPr/>
        </p:nvPicPr>
        <p:blipFill>
          <a:blip r:embed="rId2"/>
          <a:stretch>
            <a:fillRect/>
          </a:stretch>
        </p:blipFill>
        <p:spPr>
          <a:xfrm>
            <a:off x="5842000" y="816964"/>
            <a:ext cx="6350000" cy="4851400"/>
          </a:xfrm>
          <a:prstGeom prst="rect">
            <a:avLst/>
          </a:prstGeom>
        </p:spPr>
      </p:pic>
    </p:spTree>
    <p:extLst>
      <p:ext uri="{BB962C8B-B14F-4D97-AF65-F5344CB8AC3E}">
        <p14:creationId xmlns:p14="http://schemas.microsoft.com/office/powerpoint/2010/main" val="2282914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F6D8A017-881E-4769-A534-91FB8D7C1642}"/>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6" name="Group 5">
            <a:extLst>
              <a:ext uri="{FF2B5EF4-FFF2-40B4-BE49-F238E27FC236}">
                <a16:creationId xmlns:a16="http://schemas.microsoft.com/office/drawing/2014/main" id="{A11C966F-2E3E-4A37-80FF-037BDAAE583F}"/>
              </a:ext>
            </a:extLst>
          </p:cNvPr>
          <p:cNvGrpSpPr/>
          <p:nvPr/>
        </p:nvGrpSpPr>
        <p:grpSpPr>
          <a:xfrm>
            <a:off x="407786" y="1189636"/>
            <a:ext cx="4176914" cy="2092881"/>
            <a:chOff x="407786" y="1323175"/>
            <a:chExt cx="4176914" cy="2092881"/>
          </a:xfrm>
        </p:grpSpPr>
        <p:sp>
          <p:nvSpPr>
            <p:cNvPr id="7" name="Rectangle 6">
              <a:extLst>
                <a:ext uri="{FF2B5EF4-FFF2-40B4-BE49-F238E27FC236}">
                  <a16:creationId xmlns:a16="http://schemas.microsoft.com/office/drawing/2014/main" id="{E09726DD-2343-4CA8-A2A7-86C91CC38E96}"/>
                </a:ext>
              </a:extLst>
            </p:cNvPr>
            <p:cNvSpPr/>
            <p:nvPr/>
          </p:nvSpPr>
          <p:spPr>
            <a:xfrm>
              <a:off x="447403" y="2769725"/>
              <a:ext cx="4137297" cy="646331"/>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Enter basic information about your business.</a:t>
              </a:r>
              <a:endParaRPr lang="en-IN"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C0E607C4-9500-44AC-811C-BDBDAF735147}"/>
                </a:ext>
              </a:extLst>
            </p:cNvPr>
            <p:cNvGrpSpPr/>
            <p:nvPr/>
          </p:nvGrpSpPr>
          <p:grpSpPr>
            <a:xfrm>
              <a:off x="407786" y="1323175"/>
              <a:ext cx="3964189" cy="1446550"/>
              <a:chOff x="407786" y="1323175"/>
              <a:chExt cx="3964189" cy="1446550"/>
            </a:xfrm>
          </p:grpSpPr>
          <p:grpSp>
            <p:nvGrpSpPr>
              <p:cNvPr id="9" name="Group 8">
                <a:extLst>
                  <a:ext uri="{FF2B5EF4-FFF2-40B4-BE49-F238E27FC236}">
                    <a16:creationId xmlns:a16="http://schemas.microsoft.com/office/drawing/2014/main" id="{FBCECD1F-8ABE-4A2A-B889-959E200D955E}"/>
                  </a:ext>
                </a:extLst>
              </p:cNvPr>
              <p:cNvGrpSpPr/>
              <p:nvPr/>
            </p:nvGrpSpPr>
            <p:grpSpPr>
              <a:xfrm>
                <a:off x="407786" y="1323175"/>
                <a:ext cx="3235596" cy="1446550"/>
                <a:chOff x="407786" y="1323175"/>
                <a:chExt cx="3235596" cy="1446550"/>
              </a:xfrm>
            </p:grpSpPr>
            <p:sp>
              <p:nvSpPr>
                <p:cNvPr id="11" name="Rectangle 10">
                  <a:extLst>
                    <a:ext uri="{FF2B5EF4-FFF2-40B4-BE49-F238E27FC236}">
                      <a16:creationId xmlns:a16="http://schemas.microsoft.com/office/drawing/2014/main" id="{227A9F04-08FA-4DDB-9FE9-7DC6F5AD03A0}"/>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2" name="Rectangle 11">
                  <a:extLst>
                    <a:ext uri="{FF2B5EF4-FFF2-40B4-BE49-F238E27FC236}">
                      <a16:creationId xmlns:a16="http://schemas.microsoft.com/office/drawing/2014/main" id="{11A46C03-2299-46C8-98F3-15AF32CCB484}"/>
                    </a:ext>
                  </a:extLst>
                </p:cNvPr>
                <p:cNvSpPr/>
                <p:nvPr/>
              </p:nvSpPr>
              <p:spPr>
                <a:xfrm>
                  <a:off x="40778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9</a:t>
                  </a:r>
                </a:p>
              </p:txBody>
            </p:sp>
          </p:grpSp>
          <p:cxnSp>
            <p:nvCxnSpPr>
              <p:cNvPr id="10" name="Straight Connector 9">
                <a:extLst>
                  <a:ext uri="{FF2B5EF4-FFF2-40B4-BE49-F238E27FC236}">
                    <a16:creationId xmlns:a16="http://schemas.microsoft.com/office/drawing/2014/main" id="{88B11664-4D38-4328-A33B-A57FA96354A8}"/>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9ADA6937-9CCD-9B6D-547C-91B8AFEDE51C}"/>
              </a:ext>
            </a:extLst>
          </p:cNvPr>
          <p:cNvPicPr>
            <a:picLocks noChangeAspect="1"/>
          </p:cNvPicPr>
          <p:nvPr/>
        </p:nvPicPr>
        <p:blipFill>
          <a:blip r:embed="rId2"/>
          <a:stretch>
            <a:fillRect/>
          </a:stretch>
        </p:blipFill>
        <p:spPr>
          <a:xfrm>
            <a:off x="5049565" y="1078752"/>
            <a:ext cx="6756596" cy="4961527"/>
          </a:xfrm>
          <a:prstGeom prst="rect">
            <a:avLst/>
          </a:prstGeom>
        </p:spPr>
      </p:pic>
    </p:spTree>
    <p:extLst>
      <p:ext uri="{BB962C8B-B14F-4D97-AF65-F5344CB8AC3E}">
        <p14:creationId xmlns:p14="http://schemas.microsoft.com/office/powerpoint/2010/main" val="12588161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4A7419B4-3CFF-4382-99DA-761FEA356767}"/>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1815882"/>
            <a:chOff x="377306" y="1323175"/>
            <a:chExt cx="4207394" cy="1815882"/>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369332"/>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Enter category information.</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995104"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10</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695C4B5C-F6FC-4746-359E-961A695B097F}"/>
              </a:ext>
            </a:extLst>
          </p:cNvPr>
          <p:cNvPicPr>
            <a:picLocks noChangeAspect="1"/>
          </p:cNvPicPr>
          <p:nvPr/>
        </p:nvPicPr>
        <p:blipFill>
          <a:blip r:embed="rId2"/>
          <a:stretch>
            <a:fillRect/>
          </a:stretch>
        </p:blipFill>
        <p:spPr>
          <a:xfrm>
            <a:off x="5086096" y="1018902"/>
            <a:ext cx="6902703" cy="5197747"/>
          </a:xfrm>
          <a:prstGeom prst="rect">
            <a:avLst/>
          </a:prstGeom>
        </p:spPr>
      </p:pic>
    </p:spTree>
    <p:extLst>
      <p:ext uri="{BB962C8B-B14F-4D97-AF65-F5344CB8AC3E}">
        <p14:creationId xmlns:p14="http://schemas.microsoft.com/office/powerpoint/2010/main" val="17987928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C32D9529-5360-44F6-8F8B-AD9BACC9470C}"/>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 name="Group 1">
            <a:extLst>
              <a:ext uri="{FF2B5EF4-FFF2-40B4-BE49-F238E27FC236}">
                <a16:creationId xmlns:a16="http://schemas.microsoft.com/office/drawing/2014/main" id="{A561C327-86C2-425C-9CAF-74185FF5B7CE}"/>
              </a:ext>
            </a:extLst>
          </p:cNvPr>
          <p:cNvGrpSpPr/>
          <p:nvPr/>
        </p:nvGrpSpPr>
        <p:grpSpPr>
          <a:xfrm>
            <a:off x="377306" y="1189636"/>
            <a:ext cx="4280744" cy="2369880"/>
            <a:chOff x="377306" y="1189636"/>
            <a:chExt cx="4280744" cy="2369880"/>
          </a:xfrm>
        </p:grpSpPr>
        <p:sp>
          <p:nvSpPr>
            <p:cNvPr id="7" name="Rectangle 6">
              <a:extLst>
                <a:ext uri="{FF2B5EF4-FFF2-40B4-BE49-F238E27FC236}">
                  <a16:creationId xmlns:a16="http://schemas.microsoft.com/office/drawing/2014/main" id="{E09726DD-2343-4CA8-A2A7-86C91CC38E96}"/>
                </a:ext>
              </a:extLst>
            </p:cNvPr>
            <p:cNvSpPr/>
            <p:nvPr/>
          </p:nvSpPr>
          <p:spPr>
            <a:xfrm>
              <a:off x="447403" y="2636186"/>
              <a:ext cx="4210647" cy="923330"/>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Include whether customers must visit your address, and if you are a business or a professional.</a:t>
              </a:r>
            </a:p>
          </p:txBody>
        </p:sp>
        <p:cxnSp>
          <p:nvCxnSpPr>
            <p:cNvPr id="10" name="Straight Connector 9">
              <a:extLst>
                <a:ext uri="{FF2B5EF4-FFF2-40B4-BE49-F238E27FC236}">
                  <a16:creationId xmlns:a16="http://schemas.microsoft.com/office/drawing/2014/main" id="{88B11664-4D38-4328-A33B-A57FA96354A8}"/>
                </a:ext>
              </a:extLst>
            </p:cNvPr>
            <p:cNvCxnSpPr/>
            <p:nvPr/>
          </p:nvCxnSpPr>
          <p:spPr>
            <a:xfrm>
              <a:off x="550863" y="2491731"/>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4CE2A91B-68C2-4E26-9B09-DDE04BD8AE8A}"/>
                </a:ext>
              </a:extLst>
            </p:cNvPr>
            <p:cNvSpPr/>
            <p:nvPr/>
          </p:nvSpPr>
          <p:spPr>
            <a:xfrm>
              <a:off x="1995104" y="1862727"/>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8" name="Rectangle 17">
              <a:extLst>
                <a:ext uri="{FF2B5EF4-FFF2-40B4-BE49-F238E27FC236}">
                  <a16:creationId xmlns:a16="http://schemas.microsoft.com/office/drawing/2014/main" id="{5C9E984A-75F3-4B37-9C9C-C1C8B7FFEEDE}"/>
                </a:ext>
              </a:extLst>
            </p:cNvPr>
            <p:cNvSpPr/>
            <p:nvPr/>
          </p:nvSpPr>
          <p:spPr>
            <a:xfrm>
              <a:off x="377306" y="1189636"/>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11</a:t>
              </a:r>
            </a:p>
          </p:txBody>
        </p:sp>
      </p:grpSp>
      <p:pic>
        <p:nvPicPr>
          <p:cNvPr id="4" name="Picture 3">
            <a:extLst>
              <a:ext uri="{FF2B5EF4-FFF2-40B4-BE49-F238E27FC236}">
                <a16:creationId xmlns:a16="http://schemas.microsoft.com/office/drawing/2014/main" id="{9378A787-4936-2F5D-7801-57B49055A1D4}"/>
              </a:ext>
            </a:extLst>
          </p:cNvPr>
          <p:cNvPicPr>
            <a:picLocks noChangeAspect="1"/>
          </p:cNvPicPr>
          <p:nvPr/>
        </p:nvPicPr>
        <p:blipFill>
          <a:blip r:embed="rId2"/>
          <a:stretch>
            <a:fillRect/>
          </a:stretch>
        </p:blipFill>
        <p:spPr>
          <a:xfrm>
            <a:off x="4806158" y="685800"/>
            <a:ext cx="7008535" cy="5283922"/>
          </a:xfrm>
          <a:prstGeom prst="rect">
            <a:avLst/>
          </a:prstGeom>
        </p:spPr>
      </p:pic>
    </p:spTree>
    <p:extLst>
      <p:ext uri="{BB962C8B-B14F-4D97-AF65-F5344CB8AC3E}">
        <p14:creationId xmlns:p14="http://schemas.microsoft.com/office/powerpoint/2010/main" val="9365186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3831D197-6706-41A4-BE2D-2FD6BFB29D99}"/>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3994670" cy="2092881"/>
            <a:chOff x="377306" y="1323175"/>
            <a:chExt cx="3994670"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924572" cy="646331"/>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Enter contact details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995104"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12</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4" name="Picture 3">
            <a:extLst>
              <a:ext uri="{FF2B5EF4-FFF2-40B4-BE49-F238E27FC236}">
                <a16:creationId xmlns:a16="http://schemas.microsoft.com/office/drawing/2014/main" id="{32E36374-B25D-C8B1-5CBD-8B749882EE40}"/>
              </a:ext>
            </a:extLst>
          </p:cNvPr>
          <p:cNvPicPr>
            <a:picLocks noChangeAspect="1"/>
          </p:cNvPicPr>
          <p:nvPr/>
        </p:nvPicPr>
        <p:blipFill>
          <a:blip r:embed="rId2"/>
          <a:stretch>
            <a:fillRect/>
          </a:stretch>
        </p:blipFill>
        <p:spPr>
          <a:xfrm>
            <a:off x="5967148" y="5593524"/>
            <a:ext cx="2959100" cy="393700"/>
          </a:xfrm>
          <a:prstGeom prst="rect">
            <a:avLst/>
          </a:prstGeom>
        </p:spPr>
      </p:pic>
      <p:pic>
        <p:nvPicPr>
          <p:cNvPr id="3" name="Picture 2">
            <a:extLst>
              <a:ext uri="{FF2B5EF4-FFF2-40B4-BE49-F238E27FC236}">
                <a16:creationId xmlns:a16="http://schemas.microsoft.com/office/drawing/2014/main" id="{E0EC4CDC-CBE8-DA58-A12A-BD39FA34D578}"/>
              </a:ext>
            </a:extLst>
          </p:cNvPr>
          <p:cNvPicPr>
            <a:picLocks noChangeAspect="1"/>
          </p:cNvPicPr>
          <p:nvPr/>
        </p:nvPicPr>
        <p:blipFill>
          <a:blip r:embed="rId3"/>
          <a:stretch>
            <a:fillRect/>
          </a:stretch>
        </p:blipFill>
        <p:spPr>
          <a:xfrm>
            <a:off x="5585130" y="742949"/>
            <a:ext cx="6229564" cy="4756508"/>
          </a:xfrm>
          <a:prstGeom prst="rect">
            <a:avLst/>
          </a:prstGeom>
        </p:spPr>
      </p:pic>
    </p:spTree>
    <p:extLst>
      <p:ext uri="{BB962C8B-B14F-4D97-AF65-F5344CB8AC3E}">
        <p14:creationId xmlns:p14="http://schemas.microsoft.com/office/powerpoint/2010/main" val="31728318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p:txBody>
          <a:bodyPr/>
          <a:lstStyle/>
          <a:p>
            <a:r>
              <a:rPr lang="en-IN" dirty="0">
                <a:solidFill>
                  <a:schemeClr val="tx1"/>
                </a:solidFill>
              </a:rPr>
              <a:t>BENEFITS OF LISTING YOUR BUSINESS</a:t>
            </a:r>
          </a:p>
        </p:txBody>
      </p:sp>
      <p:sp>
        <p:nvSpPr>
          <p:cNvPr id="35" name="Rectangle 34">
            <a:extLst>
              <a:ext uri="{FF2B5EF4-FFF2-40B4-BE49-F238E27FC236}">
                <a16:creationId xmlns:a16="http://schemas.microsoft.com/office/drawing/2014/main" id="{D2828E3B-71EE-46EF-BC92-DDE55C16FD19}"/>
              </a:ext>
            </a:extLst>
          </p:cNvPr>
          <p:cNvSpPr/>
          <p:nvPr/>
        </p:nvSpPr>
        <p:spPr>
          <a:xfrm>
            <a:off x="416951" y="911659"/>
            <a:ext cx="11270499" cy="523220"/>
          </a:xfrm>
          <a:prstGeom prst="rect">
            <a:avLst/>
          </a:prstGeom>
        </p:spPr>
        <p:txBody>
          <a:bodyPr wrap="square">
            <a:spAutoFit/>
          </a:bodyPr>
          <a:lstStyle/>
          <a:p>
            <a:r>
              <a:rPr lang="en-IN" sz="1600" dirty="0">
                <a:solidFill>
                  <a:schemeClr val="tx1">
                    <a:lumMod val="65000"/>
                    <a:lumOff val="35000"/>
                  </a:schemeClr>
                </a:solidFill>
                <a:latin typeface="Arial" panose="020B0604020202020204" pitchFamily="34" charset="0"/>
                <a:cs typeface="Arial" panose="020B0604020202020204" pitchFamily="34" charset="0"/>
              </a:rPr>
              <a:t>Getting your small business registered in the top online directories can result in the following </a:t>
            </a:r>
          </a:p>
          <a:p>
            <a:r>
              <a:rPr lang="en-IN" sz="1200" i="1" dirty="0">
                <a:solidFill>
                  <a:schemeClr val="tx1">
                    <a:lumMod val="65000"/>
                    <a:lumOff val="35000"/>
                  </a:schemeClr>
                </a:solidFill>
                <a:latin typeface="Arial" panose="020B0604020202020204" pitchFamily="34" charset="0"/>
                <a:cs typeface="Arial" panose="020B0604020202020204" pitchFamily="34" charset="0"/>
              </a:rPr>
              <a:t>(results may vary and are not guaranteed):</a:t>
            </a:r>
          </a:p>
        </p:txBody>
      </p:sp>
      <p:pic>
        <p:nvPicPr>
          <p:cNvPr id="16" name="Picture 4" descr="Image result for local search ecosystem 2017">
            <a:extLst>
              <a:ext uri="{FF2B5EF4-FFF2-40B4-BE49-F238E27FC236}">
                <a16:creationId xmlns:a16="http://schemas.microsoft.com/office/drawing/2014/main" id="{6C6E7B5B-4473-4B3D-8B3D-CCC5D5816A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2450" y="2475589"/>
            <a:ext cx="4909536" cy="297290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AB878045-9253-490A-9037-E935BC8EEE53}"/>
              </a:ext>
            </a:extLst>
          </p:cNvPr>
          <p:cNvGrpSpPr/>
          <p:nvPr/>
        </p:nvGrpSpPr>
        <p:grpSpPr>
          <a:xfrm>
            <a:off x="515938" y="1702944"/>
            <a:ext cx="5492129" cy="4576249"/>
            <a:chOff x="601006" y="1861935"/>
            <a:chExt cx="5492129" cy="4576249"/>
          </a:xfrm>
        </p:grpSpPr>
        <p:sp>
          <p:nvSpPr>
            <p:cNvPr id="17" name="Rectangle 16">
              <a:extLst>
                <a:ext uri="{FF2B5EF4-FFF2-40B4-BE49-F238E27FC236}">
                  <a16:creationId xmlns:a16="http://schemas.microsoft.com/office/drawing/2014/main" id="{4EA3BE61-D1FC-4237-B731-A5F606548E64}"/>
                </a:ext>
              </a:extLst>
            </p:cNvPr>
            <p:cNvSpPr/>
            <p:nvPr/>
          </p:nvSpPr>
          <p:spPr>
            <a:xfrm>
              <a:off x="601006" y="1861935"/>
              <a:ext cx="2697433" cy="1059498"/>
            </a:xfrm>
            <a:prstGeom prst="rect">
              <a:avLst/>
            </a:prstGeom>
            <a:solidFill>
              <a:schemeClr val="bg1"/>
            </a:solidFill>
            <a:ln>
              <a:solidFill>
                <a:srgbClr val="3C60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dirty="0">
                  <a:solidFill>
                    <a:schemeClr val="tx1">
                      <a:lumMod val="65000"/>
                      <a:lumOff val="35000"/>
                    </a:schemeClr>
                  </a:solidFill>
                  <a:latin typeface="Arial" panose="020B0604020202020204" pitchFamily="34" charset="0"/>
                  <a:cs typeface="Arial" panose="020B0604020202020204" pitchFamily="34" charset="0"/>
                </a:rPr>
                <a:t>Increased </a:t>
              </a:r>
              <a:r>
                <a:rPr lang="en-IN" sz="1400" b="1" dirty="0">
                  <a:solidFill>
                    <a:schemeClr val="tx1">
                      <a:lumMod val="65000"/>
                      <a:lumOff val="35000"/>
                    </a:schemeClr>
                  </a:solidFill>
                  <a:latin typeface="Arial" panose="020B0604020202020204" pitchFamily="34" charset="0"/>
                  <a:cs typeface="Arial" panose="020B0604020202020204" pitchFamily="34" charset="0"/>
                </a:rPr>
                <a:t>website traffic</a:t>
              </a:r>
            </a:p>
          </p:txBody>
        </p:sp>
        <p:sp>
          <p:nvSpPr>
            <p:cNvPr id="18" name="Rectangle 17">
              <a:extLst>
                <a:ext uri="{FF2B5EF4-FFF2-40B4-BE49-F238E27FC236}">
                  <a16:creationId xmlns:a16="http://schemas.microsoft.com/office/drawing/2014/main" id="{D84118E7-FC6D-422D-944D-02C40591A1BC}"/>
                </a:ext>
              </a:extLst>
            </p:cNvPr>
            <p:cNvSpPr/>
            <p:nvPr/>
          </p:nvSpPr>
          <p:spPr>
            <a:xfrm>
              <a:off x="3395702" y="1861935"/>
              <a:ext cx="2697433" cy="1059498"/>
            </a:xfrm>
            <a:prstGeom prst="rect">
              <a:avLst/>
            </a:prstGeom>
            <a:solidFill>
              <a:schemeClr val="bg1"/>
            </a:solidFill>
            <a:ln>
              <a:solidFill>
                <a:srgbClr val="E54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dirty="0">
                  <a:solidFill>
                    <a:schemeClr val="tx1">
                      <a:lumMod val="65000"/>
                      <a:lumOff val="35000"/>
                    </a:schemeClr>
                  </a:solidFill>
                  <a:latin typeface="Arial" panose="020B0604020202020204" pitchFamily="34" charset="0"/>
                  <a:cs typeface="Arial" panose="020B0604020202020204" pitchFamily="34" charset="0"/>
                </a:rPr>
                <a:t>Increased </a:t>
              </a:r>
              <a:r>
                <a:rPr lang="en-IN" sz="1400" b="1" dirty="0">
                  <a:solidFill>
                    <a:schemeClr val="tx1">
                      <a:lumMod val="65000"/>
                      <a:lumOff val="35000"/>
                    </a:schemeClr>
                  </a:solidFill>
                  <a:latin typeface="Arial" panose="020B0604020202020204" pitchFamily="34" charset="0"/>
                  <a:cs typeface="Arial" panose="020B0604020202020204" pitchFamily="34" charset="0"/>
                </a:rPr>
                <a:t>sales/revenue</a:t>
              </a:r>
            </a:p>
          </p:txBody>
        </p:sp>
        <p:sp>
          <p:nvSpPr>
            <p:cNvPr id="19" name="Rectangle 18">
              <a:extLst>
                <a:ext uri="{FF2B5EF4-FFF2-40B4-BE49-F238E27FC236}">
                  <a16:creationId xmlns:a16="http://schemas.microsoft.com/office/drawing/2014/main" id="{E057ADB5-83C7-4469-8499-2C84B7751A98}"/>
                </a:ext>
              </a:extLst>
            </p:cNvPr>
            <p:cNvSpPr/>
            <p:nvPr/>
          </p:nvSpPr>
          <p:spPr>
            <a:xfrm>
              <a:off x="601006" y="3034185"/>
              <a:ext cx="2697433" cy="1059498"/>
            </a:xfrm>
            <a:prstGeom prst="rect">
              <a:avLst/>
            </a:prstGeom>
            <a:solidFill>
              <a:schemeClr val="bg1"/>
            </a:solidFill>
            <a:ln>
              <a:solidFill>
                <a:srgbClr val="E54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dirty="0">
                  <a:solidFill>
                    <a:schemeClr val="tx1">
                      <a:lumMod val="65000"/>
                      <a:lumOff val="35000"/>
                    </a:schemeClr>
                  </a:solidFill>
                  <a:latin typeface="Arial" panose="020B0604020202020204" pitchFamily="34" charset="0"/>
                  <a:cs typeface="Arial" panose="020B0604020202020204" pitchFamily="34" charset="0"/>
                </a:rPr>
                <a:t>Increased </a:t>
              </a:r>
              <a:r>
                <a:rPr lang="en-IN" sz="1400" b="1" dirty="0">
                  <a:solidFill>
                    <a:schemeClr val="tx1">
                      <a:lumMod val="65000"/>
                      <a:lumOff val="35000"/>
                    </a:schemeClr>
                  </a:solidFill>
                  <a:latin typeface="Arial" panose="020B0604020202020204" pitchFamily="34" charset="0"/>
                  <a:cs typeface="Arial" panose="020B0604020202020204" pitchFamily="34" charset="0"/>
                </a:rPr>
                <a:t>SERP rankings</a:t>
              </a:r>
            </a:p>
          </p:txBody>
        </p:sp>
        <p:sp>
          <p:nvSpPr>
            <p:cNvPr id="20" name="Rectangle 19">
              <a:extLst>
                <a:ext uri="{FF2B5EF4-FFF2-40B4-BE49-F238E27FC236}">
                  <a16:creationId xmlns:a16="http://schemas.microsoft.com/office/drawing/2014/main" id="{FB15742D-75BF-40F0-9355-8971FDB4DBB4}"/>
                </a:ext>
              </a:extLst>
            </p:cNvPr>
            <p:cNvSpPr/>
            <p:nvPr/>
          </p:nvSpPr>
          <p:spPr>
            <a:xfrm>
              <a:off x="3395702" y="3034185"/>
              <a:ext cx="2697433" cy="1059498"/>
            </a:xfrm>
            <a:prstGeom prst="rect">
              <a:avLst/>
            </a:prstGeom>
            <a:solidFill>
              <a:schemeClr val="bg1"/>
            </a:solidFill>
            <a:ln>
              <a:solidFill>
                <a:srgbClr val="3C60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dirty="0">
                  <a:solidFill>
                    <a:schemeClr val="tx1">
                      <a:lumMod val="65000"/>
                      <a:lumOff val="35000"/>
                    </a:schemeClr>
                  </a:solidFill>
                  <a:latin typeface="Arial" panose="020B0604020202020204" pitchFamily="34" charset="0"/>
                  <a:cs typeface="Arial" panose="020B0604020202020204" pitchFamily="34" charset="0"/>
                </a:rPr>
                <a:t>More </a:t>
              </a:r>
              <a:r>
                <a:rPr lang="en-IN" sz="1400" b="1" dirty="0">
                  <a:solidFill>
                    <a:schemeClr val="tx1">
                      <a:lumMod val="65000"/>
                      <a:lumOff val="35000"/>
                    </a:schemeClr>
                  </a:solidFill>
                  <a:latin typeface="Arial" panose="020B0604020202020204" pitchFamily="34" charset="0"/>
                  <a:cs typeface="Arial" panose="020B0604020202020204" pitchFamily="34" charset="0"/>
                </a:rPr>
                <a:t>reciprocal links </a:t>
              </a:r>
              <a:r>
                <a:rPr lang="en-IN" sz="1400" dirty="0">
                  <a:solidFill>
                    <a:schemeClr val="tx1">
                      <a:lumMod val="65000"/>
                      <a:lumOff val="35000"/>
                    </a:schemeClr>
                  </a:solidFill>
                  <a:latin typeface="Arial" panose="020B0604020202020204" pitchFamily="34" charset="0"/>
                  <a:cs typeface="Arial" panose="020B0604020202020204" pitchFamily="34" charset="0"/>
                </a:rPr>
                <a:t>to your website</a:t>
              </a:r>
            </a:p>
          </p:txBody>
        </p:sp>
        <p:sp>
          <p:nvSpPr>
            <p:cNvPr id="21" name="Rectangle 20">
              <a:extLst>
                <a:ext uri="{FF2B5EF4-FFF2-40B4-BE49-F238E27FC236}">
                  <a16:creationId xmlns:a16="http://schemas.microsoft.com/office/drawing/2014/main" id="{E0BFB7AB-CBE3-42E9-9978-F4890D4975F4}"/>
                </a:ext>
              </a:extLst>
            </p:cNvPr>
            <p:cNvSpPr/>
            <p:nvPr/>
          </p:nvSpPr>
          <p:spPr>
            <a:xfrm>
              <a:off x="601006" y="4206435"/>
              <a:ext cx="2697433" cy="1059498"/>
            </a:xfrm>
            <a:prstGeom prst="rect">
              <a:avLst/>
            </a:prstGeom>
            <a:solidFill>
              <a:schemeClr val="bg1"/>
            </a:solidFill>
            <a:ln>
              <a:solidFill>
                <a:srgbClr val="3C60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dirty="0">
                  <a:solidFill>
                    <a:schemeClr val="tx1">
                      <a:lumMod val="65000"/>
                      <a:lumOff val="35000"/>
                    </a:schemeClr>
                  </a:solidFill>
                  <a:latin typeface="Arial" panose="020B0604020202020204" pitchFamily="34" charset="0"/>
                  <a:cs typeface="Arial" panose="020B0604020202020204" pitchFamily="34" charset="0"/>
                </a:rPr>
                <a:t>Greater </a:t>
              </a:r>
              <a:r>
                <a:rPr lang="en-IN" sz="1400" b="1" dirty="0">
                  <a:solidFill>
                    <a:schemeClr val="tx1">
                      <a:lumMod val="65000"/>
                      <a:lumOff val="35000"/>
                    </a:schemeClr>
                  </a:solidFill>
                  <a:latin typeface="Arial" panose="020B0604020202020204" pitchFamily="34" charset="0"/>
                  <a:cs typeface="Arial" panose="020B0604020202020204" pitchFamily="34" charset="0"/>
                </a:rPr>
                <a:t>brand recognition </a:t>
              </a:r>
            </a:p>
          </p:txBody>
        </p:sp>
        <p:sp>
          <p:nvSpPr>
            <p:cNvPr id="22" name="Rectangle 21">
              <a:extLst>
                <a:ext uri="{FF2B5EF4-FFF2-40B4-BE49-F238E27FC236}">
                  <a16:creationId xmlns:a16="http://schemas.microsoft.com/office/drawing/2014/main" id="{855A8587-4598-4561-8709-4F467E3832EA}"/>
                </a:ext>
              </a:extLst>
            </p:cNvPr>
            <p:cNvSpPr/>
            <p:nvPr/>
          </p:nvSpPr>
          <p:spPr>
            <a:xfrm>
              <a:off x="3395702" y="4206435"/>
              <a:ext cx="2697433" cy="1059498"/>
            </a:xfrm>
            <a:prstGeom prst="rect">
              <a:avLst/>
            </a:prstGeom>
            <a:solidFill>
              <a:schemeClr val="bg1"/>
            </a:solidFill>
            <a:ln>
              <a:solidFill>
                <a:srgbClr val="E54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lumMod val="65000"/>
                      <a:lumOff val="35000"/>
                    </a:schemeClr>
                  </a:solidFill>
                  <a:latin typeface="Arial" panose="020B0604020202020204" pitchFamily="34" charset="0"/>
                  <a:cs typeface="Arial" panose="020B0604020202020204" pitchFamily="34" charset="0"/>
                </a:rPr>
                <a:t>More interactions </a:t>
              </a:r>
            </a:p>
            <a:p>
              <a:pPr algn="ctr"/>
              <a:r>
                <a:rPr lang="en-IN" sz="1400" dirty="0">
                  <a:solidFill>
                    <a:schemeClr val="tx1">
                      <a:lumMod val="65000"/>
                      <a:lumOff val="35000"/>
                    </a:schemeClr>
                  </a:solidFill>
                  <a:latin typeface="Arial" panose="020B0604020202020204" pitchFamily="34" charset="0"/>
                  <a:cs typeface="Arial" panose="020B0604020202020204" pitchFamily="34" charset="0"/>
                </a:rPr>
                <a:t>with customers</a:t>
              </a:r>
            </a:p>
          </p:txBody>
        </p:sp>
        <p:sp>
          <p:nvSpPr>
            <p:cNvPr id="13" name="Rectangle 12">
              <a:extLst>
                <a:ext uri="{FF2B5EF4-FFF2-40B4-BE49-F238E27FC236}">
                  <a16:creationId xmlns:a16="http://schemas.microsoft.com/office/drawing/2014/main" id="{D535AA5D-1DBE-4BD8-8720-E485B7CA1E69}"/>
                </a:ext>
              </a:extLst>
            </p:cNvPr>
            <p:cNvSpPr/>
            <p:nvPr/>
          </p:nvSpPr>
          <p:spPr>
            <a:xfrm>
              <a:off x="601006" y="5378686"/>
              <a:ext cx="2697433" cy="1059498"/>
            </a:xfrm>
            <a:prstGeom prst="rect">
              <a:avLst/>
            </a:prstGeom>
            <a:solidFill>
              <a:schemeClr val="bg1"/>
            </a:solidFill>
            <a:ln>
              <a:solidFill>
                <a:srgbClr val="E54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dirty="0">
                  <a:solidFill>
                    <a:schemeClr val="tx1">
                      <a:lumMod val="65000"/>
                      <a:lumOff val="35000"/>
                    </a:schemeClr>
                  </a:solidFill>
                  <a:latin typeface="Arial" panose="020B0604020202020204" pitchFamily="34" charset="0"/>
                  <a:cs typeface="Arial" panose="020B0604020202020204" pitchFamily="34" charset="0"/>
                </a:rPr>
                <a:t>The </a:t>
              </a:r>
              <a:r>
                <a:rPr lang="en-IN" sz="1400" b="1" dirty="0">
                  <a:solidFill>
                    <a:schemeClr val="tx1">
                      <a:lumMod val="65000"/>
                      <a:lumOff val="35000"/>
                    </a:schemeClr>
                  </a:solidFill>
                  <a:latin typeface="Arial" panose="020B0604020202020204" pitchFamily="34" charset="0"/>
                  <a:cs typeface="Arial" panose="020B0604020202020204" pitchFamily="34" charset="0"/>
                </a:rPr>
                <a:t>ability to share </a:t>
              </a:r>
              <a:r>
                <a:rPr lang="en-IN" sz="1400" dirty="0">
                  <a:solidFill>
                    <a:schemeClr val="tx1">
                      <a:lumMod val="65000"/>
                      <a:lumOff val="35000"/>
                    </a:schemeClr>
                  </a:solidFill>
                  <a:latin typeface="Arial" panose="020B0604020202020204" pitchFamily="34" charset="0"/>
                  <a:cs typeface="Arial" panose="020B0604020202020204" pitchFamily="34" charset="0"/>
                </a:rPr>
                <a:t>deals, promotions, press releases </a:t>
              </a:r>
            </a:p>
            <a:p>
              <a:pPr algn="ctr"/>
              <a:r>
                <a:rPr lang="en-IN" sz="1400" dirty="0">
                  <a:solidFill>
                    <a:schemeClr val="tx1">
                      <a:lumMod val="65000"/>
                      <a:lumOff val="35000"/>
                    </a:schemeClr>
                  </a:solidFill>
                  <a:latin typeface="Arial" panose="020B0604020202020204" pitchFamily="34" charset="0"/>
                  <a:cs typeface="Arial" panose="020B0604020202020204" pitchFamily="34" charset="0"/>
                </a:rPr>
                <a:t>and other special events </a:t>
              </a:r>
            </a:p>
            <a:p>
              <a:pPr algn="ctr"/>
              <a:r>
                <a:rPr lang="en-IN" sz="1400" dirty="0">
                  <a:solidFill>
                    <a:schemeClr val="tx1">
                      <a:lumMod val="65000"/>
                      <a:lumOff val="35000"/>
                    </a:schemeClr>
                  </a:solidFill>
                  <a:latin typeface="Arial" panose="020B0604020202020204" pitchFamily="34" charset="0"/>
                  <a:cs typeface="Arial" panose="020B0604020202020204" pitchFamily="34" charset="0"/>
                </a:rPr>
                <a:t>with customers.</a:t>
              </a:r>
            </a:p>
          </p:txBody>
        </p:sp>
        <p:sp>
          <p:nvSpPr>
            <p:cNvPr id="14" name="Rectangle 13">
              <a:extLst>
                <a:ext uri="{FF2B5EF4-FFF2-40B4-BE49-F238E27FC236}">
                  <a16:creationId xmlns:a16="http://schemas.microsoft.com/office/drawing/2014/main" id="{83FD3830-4202-42C9-85AC-54A99E812C3D}"/>
                </a:ext>
              </a:extLst>
            </p:cNvPr>
            <p:cNvSpPr/>
            <p:nvPr/>
          </p:nvSpPr>
          <p:spPr>
            <a:xfrm>
              <a:off x="3395702" y="5378686"/>
              <a:ext cx="2697433" cy="1059498"/>
            </a:xfrm>
            <a:prstGeom prst="rect">
              <a:avLst/>
            </a:prstGeom>
            <a:solidFill>
              <a:schemeClr val="bg1"/>
            </a:solidFill>
            <a:ln>
              <a:solidFill>
                <a:srgbClr val="3C60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dirty="0">
                  <a:solidFill>
                    <a:schemeClr val="tx1">
                      <a:lumMod val="65000"/>
                      <a:lumOff val="35000"/>
                    </a:schemeClr>
                  </a:solidFill>
                  <a:latin typeface="Arial" panose="020B0604020202020204" pitchFamily="34" charset="0"/>
                  <a:cs typeface="Arial" panose="020B0604020202020204" pitchFamily="34" charset="0"/>
                </a:rPr>
                <a:t>A better and more </a:t>
              </a:r>
              <a:r>
                <a:rPr lang="en-IN" sz="1400" b="1" dirty="0">
                  <a:solidFill>
                    <a:schemeClr val="tx1">
                      <a:lumMod val="65000"/>
                      <a:lumOff val="35000"/>
                    </a:schemeClr>
                  </a:solidFill>
                  <a:latin typeface="Arial" panose="020B0604020202020204" pitchFamily="34" charset="0"/>
                  <a:cs typeface="Arial" panose="020B0604020202020204" pitchFamily="34" charset="0"/>
                </a:rPr>
                <a:t>comprehensive online appearance </a:t>
              </a:r>
            </a:p>
          </p:txBody>
        </p:sp>
      </p:grpSp>
    </p:spTree>
    <p:extLst>
      <p:ext uri="{BB962C8B-B14F-4D97-AF65-F5344CB8AC3E}">
        <p14:creationId xmlns:p14="http://schemas.microsoft.com/office/powerpoint/2010/main" val="29400990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3831D197-6706-41A4-BE2D-2FD6BFB29D99}"/>
              </a:ext>
            </a:extLst>
          </p:cNvPr>
          <p:cNvSpPr/>
          <p:nvPr/>
        </p:nvSpPr>
        <p:spPr>
          <a:xfrm flipH="1" flipV="1">
            <a:off x="0" y="112541"/>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3994670" cy="2092881"/>
            <a:chOff x="377306" y="1323175"/>
            <a:chExt cx="3994670"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924572" cy="646331"/>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Add photos of your business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995104"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13</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E51EE46B-CE08-A59F-E933-EDD02A123D03}"/>
              </a:ext>
            </a:extLst>
          </p:cNvPr>
          <p:cNvPicPr>
            <a:picLocks noChangeAspect="1"/>
          </p:cNvPicPr>
          <p:nvPr/>
        </p:nvPicPr>
        <p:blipFill>
          <a:blip r:embed="rId2"/>
          <a:stretch>
            <a:fillRect/>
          </a:stretch>
        </p:blipFill>
        <p:spPr>
          <a:xfrm>
            <a:off x="4805908" y="831850"/>
            <a:ext cx="7008786" cy="5020304"/>
          </a:xfrm>
          <a:prstGeom prst="rect">
            <a:avLst/>
          </a:prstGeom>
        </p:spPr>
      </p:pic>
    </p:spTree>
    <p:extLst>
      <p:ext uri="{BB962C8B-B14F-4D97-AF65-F5344CB8AC3E}">
        <p14:creationId xmlns:p14="http://schemas.microsoft.com/office/powerpoint/2010/main" val="15327263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3831D197-6706-41A4-BE2D-2FD6BFB29D99}"/>
              </a:ext>
            </a:extLst>
          </p:cNvPr>
          <p:cNvSpPr/>
          <p:nvPr/>
        </p:nvSpPr>
        <p:spPr>
          <a:xfrm flipH="1" flipV="1">
            <a:off x="0" y="112541"/>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3994670" cy="2092881"/>
            <a:chOff x="377306" y="1323175"/>
            <a:chExt cx="3994670"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924572" cy="646331"/>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Enter your working hours and then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995104"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14</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4D8C100D-36D6-FBC1-BA61-52D01B404E99}"/>
              </a:ext>
            </a:extLst>
          </p:cNvPr>
          <p:cNvPicPr>
            <a:picLocks noChangeAspect="1"/>
          </p:cNvPicPr>
          <p:nvPr/>
        </p:nvPicPr>
        <p:blipFill>
          <a:blip r:embed="rId2"/>
          <a:stretch>
            <a:fillRect/>
          </a:stretch>
        </p:blipFill>
        <p:spPr>
          <a:xfrm>
            <a:off x="4842905" y="888273"/>
            <a:ext cx="6933170" cy="5137443"/>
          </a:xfrm>
          <a:prstGeom prst="rect">
            <a:avLst/>
          </a:prstGeom>
        </p:spPr>
      </p:pic>
    </p:spTree>
    <p:extLst>
      <p:ext uri="{BB962C8B-B14F-4D97-AF65-F5344CB8AC3E}">
        <p14:creationId xmlns:p14="http://schemas.microsoft.com/office/powerpoint/2010/main" val="38586184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3831D197-6706-41A4-BE2D-2FD6BFB29D99}"/>
              </a:ext>
            </a:extLst>
          </p:cNvPr>
          <p:cNvSpPr/>
          <p:nvPr/>
        </p:nvSpPr>
        <p:spPr>
          <a:xfrm flipH="1" flipV="1">
            <a:off x="0" y="112541"/>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3994670" cy="2646879"/>
            <a:chOff x="377306" y="1323175"/>
            <a:chExt cx="3994670" cy="2646879"/>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924572" cy="1200329"/>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Enter additional information about your business and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‘Submit’</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or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‘Previous’</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to change information you entered earlier.</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995104"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15</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AB252F88-EEDD-3B16-80DB-46B11AB703C0}"/>
              </a:ext>
            </a:extLst>
          </p:cNvPr>
          <p:cNvPicPr>
            <a:picLocks noChangeAspect="1"/>
          </p:cNvPicPr>
          <p:nvPr/>
        </p:nvPicPr>
        <p:blipFill>
          <a:blip r:embed="rId2"/>
          <a:stretch>
            <a:fillRect/>
          </a:stretch>
        </p:blipFill>
        <p:spPr>
          <a:xfrm>
            <a:off x="5087870" y="973861"/>
            <a:ext cx="6982460" cy="5171310"/>
          </a:xfrm>
          <a:prstGeom prst="rect">
            <a:avLst/>
          </a:prstGeom>
        </p:spPr>
      </p:pic>
    </p:spTree>
    <p:extLst>
      <p:ext uri="{BB962C8B-B14F-4D97-AF65-F5344CB8AC3E}">
        <p14:creationId xmlns:p14="http://schemas.microsoft.com/office/powerpoint/2010/main" val="14930444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3831D197-6706-41A4-BE2D-2FD6BFB29D99}"/>
              </a:ext>
            </a:extLst>
          </p:cNvPr>
          <p:cNvSpPr/>
          <p:nvPr/>
        </p:nvSpPr>
        <p:spPr>
          <a:xfrm flipH="1" flipV="1">
            <a:off x="0" y="112541"/>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3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3994670" cy="2369880"/>
            <a:chOff x="377306" y="1323175"/>
            <a:chExt cx="3994670"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4" y="2769725"/>
              <a:ext cx="3924572" cy="923330"/>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‘Verify now’</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to have a verification postcard sent to your business by mail.</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995104"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chemeClr val="bg1"/>
                      </a:solidFill>
                      <a:latin typeface="Tahoma" panose="020B0604030504040204" pitchFamily="34" charset="0"/>
                      <a:ea typeface="Tahoma" panose="020B0604030504040204" pitchFamily="34" charset="0"/>
                      <a:cs typeface="Tahoma" panose="020B0604030504040204" pitchFamily="34" charset="0"/>
                    </a:rPr>
                    <a:t>16</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41A94127-154A-DC98-E956-EC6B7A02ABF6}"/>
              </a:ext>
            </a:extLst>
          </p:cNvPr>
          <p:cNvPicPr>
            <a:picLocks noChangeAspect="1"/>
          </p:cNvPicPr>
          <p:nvPr/>
        </p:nvPicPr>
        <p:blipFill>
          <a:blip r:embed="rId2"/>
          <a:stretch>
            <a:fillRect/>
          </a:stretch>
        </p:blipFill>
        <p:spPr>
          <a:xfrm>
            <a:off x="5092950" y="2155114"/>
            <a:ext cx="6972300" cy="2959100"/>
          </a:xfrm>
          <a:prstGeom prst="rect">
            <a:avLst/>
          </a:prstGeom>
        </p:spPr>
      </p:pic>
    </p:spTree>
    <p:extLst>
      <p:ext uri="{BB962C8B-B14F-4D97-AF65-F5344CB8AC3E}">
        <p14:creationId xmlns:p14="http://schemas.microsoft.com/office/powerpoint/2010/main" val="17621144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Shape 8">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Isosceles Triangle 16">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69C8A68D-5F99-5E40-A622-EF6E4CC48CA1}"/>
              </a:ext>
            </a:extLst>
          </p:cNvPr>
          <p:cNvPicPr>
            <a:picLocks noChangeAspect="1"/>
          </p:cNvPicPr>
          <p:nvPr/>
        </p:nvPicPr>
        <p:blipFill>
          <a:blip r:embed="rId2"/>
          <a:stretch>
            <a:fillRect/>
          </a:stretch>
        </p:blipFill>
        <p:spPr>
          <a:xfrm>
            <a:off x="643467" y="1411562"/>
            <a:ext cx="10905066" cy="4034874"/>
          </a:xfrm>
          <a:prstGeom prst="rect">
            <a:avLst/>
          </a:prstGeom>
          <a:ln>
            <a:noFill/>
          </a:ln>
        </p:spPr>
      </p:pic>
      <p:sp>
        <p:nvSpPr>
          <p:cNvPr id="19" name="Isosceles Triangle 18">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07173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D9F641A-A627-45F2-9AC7-EF681EE329C5}"/>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E1A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CA956920-796C-4071-BDB0-75F42C5E37F4}"/>
              </a:ext>
            </a:extLst>
          </p:cNvPr>
          <p:cNvSpPr>
            <a:spLocks noGrp="1"/>
          </p:cNvSpPr>
          <p:nvPr>
            <p:ph type="title"/>
          </p:nvPr>
        </p:nvSpPr>
        <p:spPr>
          <a:xfrm>
            <a:off x="545191" y="332138"/>
            <a:ext cx="10515600" cy="626483"/>
          </a:xfrm>
        </p:spPr>
        <p:txBody>
          <a:bodyPr/>
          <a:lstStyle/>
          <a:p>
            <a:r>
              <a:rPr lang="en-IN" dirty="0">
                <a:solidFill>
                  <a:srgbClr val="FE1A19"/>
                </a:solidFill>
              </a:rPr>
              <a:t>YELP for Business Owners</a:t>
            </a:r>
          </a:p>
        </p:txBody>
      </p:sp>
      <p:grpSp>
        <p:nvGrpSpPr>
          <p:cNvPr id="16" name="Group 15">
            <a:extLst>
              <a:ext uri="{FF2B5EF4-FFF2-40B4-BE49-F238E27FC236}">
                <a16:creationId xmlns:a16="http://schemas.microsoft.com/office/drawing/2014/main" id="{10138614-A024-43BC-A3A0-519F816FDEAC}"/>
              </a:ext>
            </a:extLst>
          </p:cNvPr>
          <p:cNvGrpSpPr/>
          <p:nvPr/>
        </p:nvGrpSpPr>
        <p:grpSpPr>
          <a:xfrm>
            <a:off x="407786" y="4083497"/>
            <a:ext cx="4176914" cy="1815882"/>
            <a:chOff x="407786" y="1189636"/>
            <a:chExt cx="4176914" cy="1815882"/>
          </a:xfrm>
        </p:grpSpPr>
        <p:sp>
          <p:nvSpPr>
            <p:cNvPr id="6" name="Rectangle 5">
              <a:extLst>
                <a:ext uri="{FF2B5EF4-FFF2-40B4-BE49-F238E27FC236}">
                  <a16:creationId xmlns:a16="http://schemas.microsoft.com/office/drawing/2014/main" id="{773BE619-EA99-4E13-9394-6B6EA66EF602}"/>
                </a:ext>
              </a:extLst>
            </p:cNvPr>
            <p:cNvSpPr/>
            <p:nvPr/>
          </p:nvSpPr>
          <p:spPr>
            <a:xfrm>
              <a:off x="447403" y="2636186"/>
              <a:ext cx="4137297" cy="369332"/>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Click on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‘Verify my free listing’.</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69ED3D4E-9157-4F8B-9DBF-D7827ED978E1}"/>
                </a:ext>
              </a:extLst>
            </p:cNvPr>
            <p:cNvGrpSpPr/>
            <p:nvPr/>
          </p:nvGrpSpPr>
          <p:grpSpPr>
            <a:xfrm>
              <a:off x="407786" y="1189636"/>
              <a:ext cx="3670728" cy="1446550"/>
              <a:chOff x="407786" y="1323175"/>
              <a:chExt cx="3670728" cy="1446550"/>
            </a:xfrm>
          </p:grpSpPr>
          <p:grpSp>
            <p:nvGrpSpPr>
              <p:cNvPr id="8" name="Group 7">
                <a:extLst>
                  <a:ext uri="{FF2B5EF4-FFF2-40B4-BE49-F238E27FC236}">
                    <a16:creationId xmlns:a16="http://schemas.microsoft.com/office/drawing/2014/main" id="{DDEC7AA5-B6A4-4447-B717-05183000BA09}"/>
                  </a:ext>
                </a:extLst>
              </p:cNvPr>
              <p:cNvGrpSpPr/>
              <p:nvPr/>
            </p:nvGrpSpPr>
            <p:grpSpPr>
              <a:xfrm>
                <a:off x="407786" y="1323175"/>
                <a:ext cx="3235596" cy="1446550"/>
                <a:chOff x="407786" y="1323175"/>
                <a:chExt cx="3235596" cy="1446550"/>
              </a:xfrm>
            </p:grpSpPr>
            <p:sp>
              <p:nvSpPr>
                <p:cNvPr id="10" name="Rectangle 9">
                  <a:extLst>
                    <a:ext uri="{FF2B5EF4-FFF2-40B4-BE49-F238E27FC236}">
                      <a16:creationId xmlns:a16="http://schemas.microsoft.com/office/drawing/2014/main" id="{C7596D54-208F-4658-B339-CFE3E03DCFE5}"/>
                    </a:ext>
                  </a:extLst>
                </p:cNvPr>
                <p:cNvSpPr/>
                <p:nvPr/>
              </p:nvSpPr>
              <p:spPr>
                <a:xfrm>
                  <a:off x="1183262" y="1996266"/>
                  <a:ext cx="1312288" cy="584775"/>
                </a:xfrm>
                <a:prstGeom prst="rect">
                  <a:avLst/>
                </a:prstGeom>
              </p:spPr>
              <p:txBody>
                <a:bodyPr wrap="square">
                  <a:spAutoFit/>
                </a:bodyPr>
                <a:lstStyle/>
                <a:p>
                  <a:pPr lvl="0"/>
                  <a:r>
                    <a:rPr lang="en-US" sz="3200" b="1" dirty="0">
                      <a:solidFill>
                        <a:srgbClr val="FE1A1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FE1A19"/>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10">
                  <a:extLst>
                    <a:ext uri="{FF2B5EF4-FFF2-40B4-BE49-F238E27FC236}">
                      <a16:creationId xmlns:a16="http://schemas.microsoft.com/office/drawing/2014/main" id="{1AAD9089-4ED8-4651-A094-062EC61D6096}"/>
                    </a:ext>
                  </a:extLst>
                </p:cNvPr>
                <p:cNvSpPr/>
                <p:nvPr/>
              </p:nvSpPr>
              <p:spPr>
                <a:xfrm>
                  <a:off x="407786" y="1323175"/>
                  <a:ext cx="3235596" cy="1446550"/>
                </a:xfrm>
                <a:prstGeom prst="rect">
                  <a:avLst/>
                </a:prstGeom>
              </p:spPr>
              <p:txBody>
                <a:bodyPr wrap="square">
                  <a:spAutoFit/>
                </a:bodyPr>
                <a:lstStyle/>
                <a:p>
                  <a:pPr lvl="0"/>
                  <a:r>
                    <a:rPr lang="en-US" sz="8800" b="1" dirty="0">
                      <a:solidFill>
                        <a:srgbClr val="FE1A19"/>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9" name="Straight Connector 8">
                <a:extLst>
                  <a:ext uri="{FF2B5EF4-FFF2-40B4-BE49-F238E27FC236}">
                    <a16:creationId xmlns:a16="http://schemas.microsoft.com/office/drawing/2014/main" id="{EC241C01-71A8-48A6-886A-3531D05DA256}"/>
                  </a:ext>
                </a:extLst>
              </p:cNvPr>
              <p:cNvCxnSpPr>
                <a:cxnSpLocks/>
              </p:cNvCxnSpPr>
              <p:nvPr/>
            </p:nvCxnSpPr>
            <p:spPr>
              <a:xfrm>
                <a:off x="550863" y="2581728"/>
                <a:ext cx="35276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7" name="Rectangle 16">
            <a:extLst>
              <a:ext uri="{FF2B5EF4-FFF2-40B4-BE49-F238E27FC236}">
                <a16:creationId xmlns:a16="http://schemas.microsoft.com/office/drawing/2014/main" id="{8679715A-865D-466B-A6DB-08B4D0CFC8FD}"/>
              </a:ext>
            </a:extLst>
          </p:cNvPr>
          <p:cNvSpPr/>
          <p:nvPr/>
        </p:nvSpPr>
        <p:spPr>
          <a:xfrm>
            <a:off x="447403" y="903146"/>
            <a:ext cx="4255226" cy="2862322"/>
          </a:xfrm>
          <a:prstGeom prst="rect">
            <a:avLst/>
          </a:prstGeom>
        </p:spPr>
        <p:txBody>
          <a:bodyPr wrap="square">
            <a:spAutoFit/>
          </a:bodyPr>
          <a:lstStyle/>
          <a:p>
            <a:pPr lvl="0"/>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Yelp</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is a local internet business directory that allows your business to grab the attention of local customers.</a:t>
            </a:r>
          </a:p>
          <a:p>
            <a:pPr lvl="0"/>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Yelp</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also provides a place for customers to upload reviews of your business. It is free to sign up with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Yelp.</a:t>
            </a:r>
          </a:p>
          <a:p>
            <a:pPr lvl="0"/>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a:p>
            <a:r>
              <a:rPr lang="en-US" dirty="0">
                <a:solidFill>
                  <a:schemeClr val="tx1">
                    <a:lumMod val="65000"/>
                    <a:lumOff val="35000"/>
                  </a:schemeClr>
                </a:solidFill>
                <a:latin typeface="Arial" panose="020B0604020202020204" pitchFamily="34" charset="0"/>
                <a:cs typeface="Arial" panose="020B0604020202020204" pitchFamily="34" charset="0"/>
              </a:rPr>
              <a:t>To get your business onto Yelp local start by going to: </a:t>
            </a:r>
          </a:p>
          <a:p>
            <a:r>
              <a:rPr lang="en-US" b="1" dirty="0">
                <a:solidFill>
                  <a:schemeClr val="tx1">
                    <a:lumMod val="65000"/>
                    <a:lumOff val="35000"/>
                  </a:schemeClr>
                </a:solidFill>
                <a:latin typeface="Arial" panose="020B0604020202020204" pitchFamily="34" charset="0"/>
                <a:cs typeface="Arial" panose="020B0604020202020204" pitchFamily="34" charset="0"/>
              </a:rPr>
              <a:t>https://biz.yelp.com</a:t>
            </a:r>
          </a:p>
        </p:txBody>
      </p:sp>
      <p:pic>
        <p:nvPicPr>
          <p:cNvPr id="3" name="Picture 2">
            <a:extLst>
              <a:ext uri="{FF2B5EF4-FFF2-40B4-BE49-F238E27FC236}">
                <a16:creationId xmlns:a16="http://schemas.microsoft.com/office/drawing/2014/main" id="{72423259-AF07-2625-9806-4DDE12E563BA}"/>
              </a:ext>
            </a:extLst>
          </p:cNvPr>
          <p:cNvPicPr>
            <a:picLocks noChangeAspect="1"/>
          </p:cNvPicPr>
          <p:nvPr/>
        </p:nvPicPr>
        <p:blipFill>
          <a:blip r:embed="rId2"/>
          <a:stretch>
            <a:fillRect/>
          </a:stretch>
        </p:blipFill>
        <p:spPr>
          <a:xfrm>
            <a:off x="5036753" y="1411783"/>
            <a:ext cx="5651500" cy="3848100"/>
          </a:xfrm>
          <a:prstGeom prst="rect">
            <a:avLst/>
          </a:prstGeom>
        </p:spPr>
      </p:pic>
    </p:spTree>
    <p:extLst>
      <p:ext uri="{BB962C8B-B14F-4D97-AF65-F5344CB8AC3E}">
        <p14:creationId xmlns:p14="http://schemas.microsoft.com/office/powerpoint/2010/main" val="2598163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Shape 55">
            <a:extLst>
              <a:ext uri="{FF2B5EF4-FFF2-40B4-BE49-F238E27FC236}">
                <a16:creationId xmlns:a16="http://schemas.microsoft.com/office/drawing/2014/main" id="{12B84003-42E3-4F76-B356-12A2EF1A33BB}"/>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E1A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itle 2">
            <a:extLst>
              <a:ext uri="{FF2B5EF4-FFF2-40B4-BE49-F238E27FC236}">
                <a16:creationId xmlns:a16="http://schemas.microsoft.com/office/drawing/2014/main" id="{EA4AA6E6-0BAE-47EF-B99F-6F54A194CB31}"/>
              </a:ext>
            </a:extLst>
          </p:cNvPr>
          <p:cNvSpPr>
            <a:spLocks noGrp="1"/>
          </p:cNvSpPr>
          <p:nvPr>
            <p:ph type="title"/>
          </p:nvPr>
        </p:nvSpPr>
        <p:spPr/>
        <p:txBody>
          <a:bodyPr/>
          <a:lstStyle/>
          <a:p>
            <a:r>
              <a:rPr lang="en-IN" dirty="0">
                <a:solidFill>
                  <a:srgbClr val="FE1A19"/>
                </a:solidFill>
              </a:rPr>
              <a:t>STEPS TO SIGN UP FOR </a:t>
            </a:r>
            <a:br>
              <a:rPr lang="en-IN" dirty="0">
                <a:solidFill>
                  <a:srgbClr val="FE1A19"/>
                </a:solidFill>
              </a:rPr>
            </a:br>
            <a:r>
              <a:rPr lang="en-IN" dirty="0">
                <a:solidFill>
                  <a:srgbClr val="FE1A19"/>
                </a:solidFill>
              </a:rPr>
              <a:t>THE YELP DIRECTORY</a:t>
            </a:r>
          </a:p>
        </p:txBody>
      </p:sp>
      <p:grpSp>
        <p:nvGrpSpPr>
          <p:cNvPr id="42" name="Group 41">
            <a:extLst>
              <a:ext uri="{FF2B5EF4-FFF2-40B4-BE49-F238E27FC236}">
                <a16:creationId xmlns:a16="http://schemas.microsoft.com/office/drawing/2014/main" id="{7E4464EB-ACBC-4371-A384-37696294F223}"/>
              </a:ext>
            </a:extLst>
          </p:cNvPr>
          <p:cNvGrpSpPr/>
          <p:nvPr/>
        </p:nvGrpSpPr>
        <p:grpSpPr>
          <a:xfrm>
            <a:off x="377306" y="1189636"/>
            <a:ext cx="4207394" cy="2369880"/>
            <a:chOff x="377306" y="1323175"/>
            <a:chExt cx="4207394" cy="2369880"/>
          </a:xfrm>
        </p:grpSpPr>
        <p:sp>
          <p:nvSpPr>
            <p:cNvPr id="43" name="Rectangle 42">
              <a:extLst>
                <a:ext uri="{FF2B5EF4-FFF2-40B4-BE49-F238E27FC236}">
                  <a16:creationId xmlns:a16="http://schemas.microsoft.com/office/drawing/2014/main" id="{DD87F7A0-CA87-4227-9286-094DD93DA340}"/>
                </a:ext>
              </a:extLst>
            </p:cNvPr>
            <p:cNvSpPr/>
            <p:nvPr/>
          </p:nvSpPr>
          <p:spPr>
            <a:xfrm>
              <a:off x="447403" y="2769725"/>
              <a:ext cx="4137297" cy="923330"/>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Add your business’ name. Yelp will create a drop down list of business’ names for you to select from. </a:t>
              </a:r>
            </a:p>
          </p:txBody>
        </p:sp>
        <p:grpSp>
          <p:nvGrpSpPr>
            <p:cNvPr id="45" name="Group 44">
              <a:extLst>
                <a:ext uri="{FF2B5EF4-FFF2-40B4-BE49-F238E27FC236}">
                  <a16:creationId xmlns:a16="http://schemas.microsoft.com/office/drawing/2014/main" id="{3B29F4F7-B8AA-4025-B8A4-7571453394A5}"/>
                </a:ext>
              </a:extLst>
            </p:cNvPr>
            <p:cNvGrpSpPr/>
            <p:nvPr/>
          </p:nvGrpSpPr>
          <p:grpSpPr>
            <a:xfrm>
              <a:off x="377306" y="1323175"/>
              <a:ext cx="3994669" cy="1446550"/>
              <a:chOff x="377306" y="1323175"/>
              <a:chExt cx="3994669" cy="1446550"/>
            </a:xfrm>
          </p:grpSpPr>
          <p:grpSp>
            <p:nvGrpSpPr>
              <p:cNvPr id="46" name="Group 45">
                <a:extLst>
                  <a:ext uri="{FF2B5EF4-FFF2-40B4-BE49-F238E27FC236}">
                    <a16:creationId xmlns:a16="http://schemas.microsoft.com/office/drawing/2014/main" id="{210DA648-39FE-479C-8389-132FDE7E8034}"/>
                  </a:ext>
                </a:extLst>
              </p:cNvPr>
              <p:cNvGrpSpPr/>
              <p:nvPr/>
            </p:nvGrpSpPr>
            <p:grpSpPr>
              <a:xfrm>
                <a:off x="377306" y="1323175"/>
                <a:ext cx="3235596" cy="1446550"/>
                <a:chOff x="377306" y="1323175"/>
                <a:chExt cx="3235596" cy="1446550"/>
              </a:xfrm>
            </p:grpSpPr>
            <p:sp>
              <p:nvSpPr>
                <p:cNvPr id="49" name="Rectangle 48">
                  <a:extLst>
                    <a:ext uri="{FF2B5EF4-FFF2-40B4-BE49-F238E27FC236}">
                      <a16:creationId xmlns:a16="http://schemas.microsoft.com/office/drawing/2014/main" id="{B73FAF2C-ABFF-4E0A-AC48-791698272355}"/>
                    </a:ext>
                  </a:extLst>
                </p:cNvPr>
                <p:cNvSpPr/>
                <p:nvPr/>
              </p:nvSpPr>
              <p:spPr>
                <a:xfrm>
                  <a:off x="1183262" y="1996266"/>
                  <a:ext cx="1312288" cy="584775"/>
                </a:xfrm>
                <a:prstGeom prst="rect">
                  <a:avLst/>
                </a:prstGeom>
              </p:spPr>
              <p:txBody>
                <a:bodyPr wrap="square">
                  <a:spAutoFit/>
                </a:bodyPr>
                <a:lstStyle/>
                <a:p>
                  <a:pPr lvl="0"/>
                  <a:r>
                    <a:rPr lang="en-US" sz="3200" b="1" dirty="0">
                      <a:solidFill>
                        <a:srgbClr val="FE1A1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FE1A19"/>
                    </a:solidFill>
                    <a:latin typeface="Tahoma" panose="020B0604030504040204" pitchFamily="34" charset="0"/>
                    <a:ea typeface="Tahoma" panose="020B0604030504040204" pitchFamily="34" charset="0"/>
                    <a:cs typeface="Tahoma" panose="020B0604030504040204" pitchFamily="34" charset="0"/>
                  </a:endParaRPr>
                </a:p>
              </p:txBody>
            </p:sp>
            <p:sp>
              <p:nvSpPr>
                <p:cNvPr id="52" name="Rectangle 51">
                  <a:extLst>
                    <a:ext uri="{FF2B5EF4-FFF2-40B4-BE49-F238E27FC236}">
                      <a16:creationId xmlns:a16="http://schemas.microsoft.com/office/drawing/2014/main" id="{080062D2-DAD4-4BF2-A7F1-0DCC3EA4876E}"/>
                    </a:ext>
                  </a:extLst>
                </p:cNvPr>
                <p:cNvSpPr/>
                <p:nvPr/>
              </p:nvSpPr>
              <p:spPr>
                <a:xfrm>
                  <a:off x="377306" y="1323175"/>
                  <a:ext cx="3235596" cy="1446550"/>
                </a:xfrm>
                <a:prstGeom prst="rect">
                  <a:avLst/>
                </a:prstGeom>
              </p:spPr>
              <p:txBody>
                <a:bodyPr wrap="square">
                  <a:spAutoFit/>
                </a:bodyPr>
                <a:lstStyle/>
                <a:p>
                  <a:pPr lvl="0"/>
                  <a:r>
                    <a:rPr lang="en-US" sz="8800" b="1" dirty="0">
                      <a:solidFill>
                        <a:srgbClr val="FE1A19"/>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48" name="Straight Connector 47">
                <a:extLst>
                  <a:ext uri="{FF2B5EF4-FFF2-40B4-BE49-F238E27FC236}">
                    <a16:creationId xmlns:a16="http://schemas.microsoft.com/office/drawing/2014/main" id="{AB27A13E-8582-40CB-8233-F667A68D8AD1}"/>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B3F78C7A-250A-7533-7760-B654EACB36B7}"/>
              </a:ext>
            </a:extLst>
          </p:cNvPr>
          <p:cNvPicPr>
            <a:picLocks noChangeAspect="1"/>
          </p:cNvPicPr>
          <p:nvPr/>
        </p:nvPicPr>
        <p:blipFill>
          <a:blip r:embed="rId2"/>
          <a:stretch>
            <a:fillRect/>
          </a:stretch>
        </p:blipFill>
        <p:spPr>
          <a:xfrm>
            <a:off x="5134583" y="2103119"/>
            <a:ext cx="6634073" cy="3353091"/>
          </a:xfrm>
          <a:prstGeom prst="rect">
            <a:avLst/>
          </a:prstGeom>
        </p:spPr>
      </p:pic>
    </p:spTree>
    <p:extLst>
      <p:ext uri="{BB962C8B-B14F-4D97-AF65-F5344CB8AC3E}">
        <p14:creationId xmlns:p14="http://schemas.microsoft.com/office/powerpoint/2010/main" val="38036203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BB7C77B6-5791-4A9B-ABD4-0538CEE485EC}"/>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E1A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6" name="Group 5">
            <a:extLst>
              <a:ext uri="{FF2B5EF4-FFF2-40B4-BE49-F238E27FC236}">
                <a16:creationId xmlns:a16="http://schemas.microsoft.com/office/drawing/2014/main" id="{A11C966F-2E3E-4A37-80FF-037BDAAE583F}"/>
              </a:ext>
            </a:extLst>
          </p:cNvPr>
          <p:cNvGrpSpPr/>
          <p:nvPr/>
        </p:nvGrpSpPr>
        <p:grpSpPr>
          <a:xfrm>
            <a:off x="407786" y="1189636"/>
            <a:ext cx="4176914" cy="2092881"/>
            <a:chOff x="407786" y="1323175"/>
            <a:chExt cx="4176914" cy="2092881"/>
          </a:xfrm>
        </p:grpSpPr>
        <p:sp>
          <p:nvSpPr>
            <p:cNvPr id="7" name="Rectangle 6">
              <a:extLst>
                <a:ext uri="{FF2B5EF4-FFF2-40B4-BE49-F238E27FC236}">
                  <a16:creationId xmlns:a16="http://schemas.microsoft.com/office/drawing/2014/main" id="{E09726DD-2343-4CA8-A2A7-86C91CC38E96}"/>
                </a:ext>
              </a:extLst>
            </p:cNvPr>
            <p:cNvSpPr/>
            <p:nvPr/>
          </p:nvSpPr>
          <p:spPr>
            <a:xfrm>
              <a:off x="447403" y="2769725"/>
              <a:ext cx="4137297" cy="646331"/>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your business’ phone number and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‘Continue’</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C0E607C4-9500-44AC-811C-BDBDAF735147}"/>
                </a:ext>
              </a:extLst>
            </p:cNvPr>
            <p:cNvGrpSpPr/>
            <p:nvPr/>
          </p:nvGrpSpPr>
          <p:grpSpPr>
            <a:xfrm>
              <a:off x="407786" y="1323175"/>
              <a:ext cx="3964189" cy="1446550"/>
              <a:chOff x="407786" y="1323175"/>
              <a:chExt cx="3964189" cy="1446550"/>
            </a:xfrm>
          </p:grpSpPr>
          <p:grpSp>
            <p:nvGrpSpPr>
              <p:cNvPr id="9" name="Group 8">
                <a:extLst>
                  <a:ext uri="{FF2B5EF4-FFF2-40B4-BE49-F238E27FC236}">
                    <a16:creationId xmlns:a16="http://schemas.microsoft.com/office/drawing/2014/main" id="{FBCECD1F-8ABE-4A2A-B889-959E200D955E}"/>
                  </a:ext>
                </a:extLst>
              </p:cNvPr>
              <p:cNvGrpSpPr/>
              <p:nvPr/>
            </p:nvGrpSpPr>
            <p:grpSpPr>
              <a:xfrm>
                <a:off x="407786" y="1323175"/>
                <a:ext cx="3235596" cy="1446550"/>
                <a:chOff x="407786" y="1323175"/>
                <a:chExt cx="3235596" cy="1446550"/>
              </a:xfrm>
            </p:grpSpPr>
            <p:sp>
              <p:nvSpPr>
                <p:cNvPr id="11" name="Rectangle 10">
                  <a:extLst>
                    <a:ext uri="{FF2B5EF4-FFF2-40B4-BE49-F238E27FC236}">
                      <a16:creationId xmlns:a16="http://schemas.microsoft.com/office/drawing/2014/main" id="{227A9F04-08FA-4DDB-9FE9-7DC6F5AD03A0}"/>
                    </a:ext>
                  </a:extLst>
                </p:cNvPr>
                <p:cNvSpPr/>
                <p:nvPr/>
              </p:nvSpPr>
              <p:spPr>
                <a:xfrm>
                  <a:off x="1183262" y="1996266"/>
                  <a:ext cx="1312288" cy="584775"/>
                </a:xfrm>
                <a:prstGeom prst="rect">
                  <a:avLst/>
                </a:prstGeom>
              </p:spPr>
              <p:txBody>
                <a:bodyPr wrap="square">
                  <a:spAutoFit/>
                </a:bodyPr>
                <a:lstStyle/>
                <a:p>
                  <a:pPr lvl="0"/>
                  <a:r>
                    <a:rPr lang="en-US" sz="3200" b="1" dirty="0">
                      <a:solidFill>
                        <a:srgbClr val="FE1A1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FE1A19"/>
                    </a:solidFill>
                    <a:latin typeface="Tahoma" panose="020B0604030504040204" pitchFamily="34" charset="0"/>
                    <a:ea typeface="Tahoma" panose="020B0604030504040204" pitchFamily="34" charset="0"/>
                    <a:cs typeface="Tahoma" panose="020B0604030504040204" pitchFamily="34" charset="0"/>
                  </a:endParaRPr>
                </a:p>
              </p:txBody>
            </p:sp>
            <p:sp>
              <p:nvSpPr>
                <p:cNvPr id="12" name="Rectangle 11">
                  <a:extLst>
                    <a:ext uri="{FF2B5EF4-FFF2-40B4-BE49-F238E27FC236}">
                      <a16:creationId xmlns:a16="http://schemas.microsoft.com/office/drawing/2014/main" id="{11A46C03-2299-46C8-98F3-15AF32CCB484}"/>
                    </a:ext>
                  </a:extLst>
                </p:cNvPr>
                <p:cNvSpPr/>
                <p:nvPr/>
              </p:nvSpPr>
              <p:spPr>
                <a:xfrm>
                  <a:off x="407786" y="1323175"/>
                  <a:ext cx="3235596" cy="1446550"/>
                </a:xfrm>
                <a:prstGeom prst="rect">
                  <a:avLst/>
                </a:prstGeom>
              </p:spPr>
              <p:txBody>
                <a:bodyPr wrap="square">
                  <a:spAutoFit/>
                </a:bodyPr>
                <a:lstStyle/>
                <a:p>
                  <a:pPr lvl="0"/>
                  <a:r>
                    <a:rPr lang="en-US" sz="8800" b="1" dirty="0">
                      <a:solidFill>
                        <a:srgbClr val="FE1A19"/>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10" name="Straight Connector 9">
                <a:extLst>
                  <a:ext uri="{FF2B5EF4-FFF2-40B4-BE49-F238E27FC236}">
                    <a16:creationId xmlns:a16="http://schemas.microsoft.com/office/drawing/2014/main" id="{88B11664-4D38-4328-A33B-A57FA96354A8}"/>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5" name="Picture 4">
            <a:extLst>
              <a:ext uri="{FF2B5EF4-FFF2-40B4-BE49-F238E27FC236}">
                <a16:creationId xmlns:a16="http://schemas.microsoft.com/office/drawing/2014/main" id="{8B722ABE-9774-B053-610A-D74868F23C98}"/>
              </a:ext>
            </a:extLst>
          </p:cNvPr>
          <p:cNvPicPr>
            <a:picLocks noChangeAspect="1"/>
          </p:cNvPicPr>
          <p:nvPr/>
        </p:nvPicPr>
        <p:blipFill>
          <a:blip r:embed="rId2"/>
          <a:stretch>
            <a:fillRect/>
          </a:stretch>
        </p:blipFill>
        <p:spPr>
          <a:xfrm>
            <a:off x="4584700" y="1047750"/>
            <a:ext cx="7213600" cy="4762500"/>
          </a:xfrm>
          <a:prstGeom prst="rect">
            <a:avLst/>
          </a:prstGeom>
        </p:spPr>
      </p:pic>
    </p:spTree>
    <p:extLst>
      <p:ext uri="{BB962C8B-B14F-4D97-AF65-F5344CB8AC3E}">
        <p14:creationId xmlns:p14="http://schemas.microsoft.com/office/powerpoint/2010/main" val="34744152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E3D11B3-595A-40E2-8CF0-AE3DDDB1F2C8}"/>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E1A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369880"/>
            <a:chOff x="377306" y="1323175"/>
            <a:chExt cx="4207394"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923330"/>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Add the phone number you would like customers to use to contact you and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‘Continue’</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rgbClr val="FE1A1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FE1A19"/>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rgbClr val="FE1A19"/>
                      </a:solidFill>
                      <a:latin typeface="Tahoma" panose="020B0604030504040204" pitchFamily="34" charset="0"/>
                      <a:ea typeface="Tahoma" panose="020B0604030504040204" pitchFamily="34" charset="0"/>
                      <a:cs typeface="Tahoma" panose="020B0604030504040204" pitchFamily="34" charset="0"/>
                    </a:rPr>
                    <a:t>4</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42300D5B-DC6A-CE09-6315-C4CF0A890919}"/>
              </a:ext>
            </a:extLst>
          </p:cNvPr>
          <p:cNvPicPr>
            <a:picLocks noChangeAspect="1"/>
          </p:cNvPicPr>
          <p:nvPr/>
        </p:nvPicPr>
        <p:blipFill>
          <a:blip r:embed="rId2"/>
          <a:stretch>
            <a:fillRect/>
          </a:stretch>
        </p:blipFill>
        <p:spPr>
          <a:xfrm>
            <a:off x="5471707" y="1676792"/>
            <a:ext cx="6342987" cy="3878217"/>
          </a:xfrm>
          <a:prstGeom prst="rect">
            <a:avLst/>
          </a:prstGeom>
        </p:spPr>
      </p:pic>
    </p:spTree>
    <p:extLst>
      <p:ext uri="{BB962C8B-B14F-4D97-AF65-F5344CB8AC3E}">
        <p14:creationId xmlns:p14="http://schemas.microsoft.com/office/powerpoint/2010/main" val="20352693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E3D11B3-595A-40E2-8CF0-AE3DDDB1F2C8}"/>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E1A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369880"/>
            <a:chOff x="377306" y="1323175"/>
            <a:chExt cx="4207394"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923330"/>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your business’ website and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‘Continue’</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or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‘I don’t have a website’</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rgbClr val="FE1A1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FE1A19"/>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rgbClr val="FE1A19"/>
                      </a:solidFill>
                      <a:latin typeface="Tahoma" panose="020B0604030504040204" pitchFamily="34" charset="0"/>
                      <a:ea typeface="Tahoma" panose="020B0604030504040204" pitchFamily="34" charset="0"/>
                      <a:cs typeface="Tahoma" panose="020B0604030504040204" pitchFamily="34" charset="0"/>
                    </a:rPr>
                    <a:t>5</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44A42CAC-ED49-0A57-CD30-1222BCA01BB0}"/>
              </a:ext>
            </a:extLst>
          </p:cNvPr>
          <p:cNvPicPr>
            <a:picLocks noChangeAspect="1"/>
          </p:cNvPicPr>
          <p:nvPr/>
        </p:nvPicPr>
        <p:blipFill>
          <a:blip r:embed="rId2"/>
          <a:stretch>
            <a:fillRect/>
          </a:stretch>
        </p:blipFill>
        <p:spPr>
          <a:xfrm>
            <a:off x="4978648" y="819150"/>
            <a:ext cx="6882084" cy="5219700"/>
          </a:xfrm>
          <a:prstGeom prst="rect">
            <a:avLst/>
          </a:prstGeom>
        </p:spPr>
      </p:pic>
    </p:spTree>
    <p:extLst>
      <p:ext uri="{BB962C8B-B14F-4D97-AF65-F5344CB8AC3E}">
        <p14:creationId xmlns:p14="http://schemas.microsoft.com/office/powerpoint/2010/main" val="2798251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p:txBody>
          <a:bodyPr/>
          <a:lstStyle/>
          <a:p>
            <a:r>
              <a:rPr lang="en-IN" dirty="0">
                <a:solidFill>
                  <a:schemeClr val="tx1"/>
                </a:solidFill>
              </a:rPr>
              <a:t>BEFORE YOU GET STARTED</a:t>
            </a:r>
          </a:p>
        </p:txBody>
      </p:sp>
      <p:sp>
        <p:nvSpPr>
          <p:cNvPr id="3" name="Rectangle 2">
            <a:extLst>
              <a:ext uri="{FF2B5EF4-FFF2-40B4-BE49-F238E27FC236}">
                <a16:creationId xmlns:a16="http://schemas.microsoft.com/office/drawing/2014/main" id="{4352DB5C-4FF9-4D51-AFF6-816EF6D8668C}"/>
              </a:ext>
            </a:extLst>
          </p:cNvPr>
          <p:cNvSpPr/>
          <p:nvPr/>
        </p:nvSpPr>
        <p:spPr>
          <a:xfrm>
            <a:off x="1047480" y="1673916"/>
            <a:ext cx="3996746" cy="3992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908000" rIns="180000" rtlCol="0" anchor="t"/>
          <a:lstStyle/>
          <a:p>
            <a:pPr algn="ctr"/>
            <a:r>
              <a:rPr lang="en-IN" dirty="0">
                <a:solidFill>
                  <a:schemeClr val="tx1">
                    <a:lumMod val="65000"/>
                    <a:lumOff val="35000"/>
                  </a:schemeClr>
                </a:solidFill>
                <a:latin typeface="Arial" panose="020B0604020202020204" pitchFamily="34" charset="0"/>
                <a:cs typeface="Arial" panose="020B0604020202020204" pitchFamily="34" charset="0"/>
              </a:rPr>
              <a:t>If you follow the steps, you can use this presentation to get your business listed in all of  the top online directories.</a:t>
            </a:r>
          </a:p>
        </p:txBody>
      </p:sp>
      <p:sp>
        <p:nvSpPr>
          <p:cNvPr id="12" name="Rectangle 11">
            <a:extLst>
              <a:ext uri="{FF2B5EF4-FFF2-40B4-BE49-F238E27FC236}">
                <a16:creationId xmlns:a16="http://schemas.microsoft.com/office/drawing/2014/main" id="{7C3725DE-A37C-4BE5-B075-1D0771E114D3}"/>
              </a:ext>
            </a:extLst>
          </p:cNvPr>
          <p:cNvSpPr/>
          <p:nvPr/>
        </p:nvSpPr>
        <p:spPr>
          <a:xfrm>
            <a:off x="6842973" y="1673916"/>
            <a:ext cx="3996746" cy="3992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908000" rIns="180000" rtlCol="0" anchor="t"/>
          <a:lstStyle/>
          <a:p>
            <a:pPr algn="ctr"/>
            <a:r>
              <a:rPr lang="en-IN" dirty="0">
                <a:solidFill>
                  <a:schemeClr val="tx1">
                    <a:lumMod val="65000"/>
                    <a:lumOff val="35000"/>
                  </a:schemeClr>
                </a:solidFill>
                <a:latin typeface="Arial" panose="020B0604020202020204" pitchFamily="34" charset="0"/>
                <a:cs typeface="Arial" panose="020B0604020202020204" pitchFamily="34" charset="0"/>
              </a:rPr>
              <a:t>However, it can be time consuming. So if you decide that you would rather have a professional – someone who specializes in this stuff – do it for you, please do not hesitate to contact us.</a:t>
            </a:r>
          </a:p>
        </p:txBody>
      </p:sp>
      <p:grpSp>
        <p:nvGrpSpPr>
          <p:cNvPr id="30" name="Group 29">
            <a:extLst>
              <a:ext uri="{FF2B5EF4-FFF2-40B4-BE49-F238E27FC236}">
                <a16:creationId xmlns:a16="http://schemas.microsoft.com/office/drawing/2014/main" id="{61339695-CB6B-4944-AF91-1E79080D5186}"/>
              </a:ext>
            </a:extLst>
          </p:cNvPr>
          <p:cNvGrpSpPr/>
          <p:nvPr/>
        </p:nvGrpSpPr>
        <p:grpSpPr>
          <a:xfrm>
            <a:off x="2440545" y="2010892"/>
            <a:ext cx="1210614" cy="1210614"/>
            <a:chOff x="2440545" y="2010892"/>
            <a:chExt cx="1210614" cy="1210614"/>
          </a:xfrm>
        </p:grpSpPr>
        <p:sp>
          <p:nvSpPr>
            <p:cNvPr id="5" name="Oval 4">
              <a:extLst>
                <a:ext uri="{FF2B5EF4-FFF2-40B4-BE49-F238E27FC236}">
                  <a16:creationId xmlns:a16="http://schemas.microsoft.com/office/drawing/2014/main" id="{7EE746B1-40F5-4A00-A6F9-5FDD9D4AB500}"/>
                </a:ext>
              </a:extLst>
            </p:cNvPr>
            <p:cNvSpPr/>
            <p:nvPr/>
          </p:nvSpPr>
          <p:spPr>
            <a:xfrm>
              <a:off x="2440545" y="2010892"/>
              <a:ext cx="1210614" cy="121061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8" name="Group 7">
              <a:extLst>
                <a:ext uri="{FF2B5EF4-FFF2-40B4-BE49-F238E27FC236}">
                  <a16:creationId xmlns:a16="http://schemas.microsoft.com/office/drawing/2014/main" id="{A1CF4EFF-9D78-4462-9D96-1A0D29D2CCBB}"/>
                </a:ext>
              </a:extLst>
            </p:cNvPr>
            <p:cNvGrpSpPr/>
            <p:nvPr/>
          </p:nvGrpSpPr>
          <p:grpSpPr>
            <a:xfrm>
              <a:off x="2742583" y="2338665"/>
              <a:ext cx="606539" cy="555069"/>
              <a:chOff x="8140700" y="2062163"/>
              <a:chExt cx="954088" cy="873125"/>
            </a:xfrm>
            <a:solidFill>
              <a:srgbClr val="E54E38"/>
            </a:solidFill>
          </p:grpSpPr>
          <p:sp>
            <p:nvSpPr>
              <p:cNvPr id="14" name="Freeform 60">
                <a:extLst>
                  <a:ext uri="{FF2B5EF4-FFF2-40B4-BE49-F238E27FC236}">
                    <a16:creationId xmlns:a16="http://schemas.microsoft.com/office/drawing/2014/main" id="{2238EB8F-DED4-4D67-8121-C10100B233A4}"/>
                  </a:ext>
                </a:extLst>
              </p:cNvPr>
              <p:cNvSpPr>
                <a:spLocks noEditPoints="1"/>
              </p:cNvSpPr>
              <p:nvPr/>
            </p:nvSpPr>
            <p:spPr bwMode="auto">
              <a:xfrm>
                <a:off x="8140700" y="2062163"/>
                <a:ext cx="954088" cy="873125"/>
              </a:xfrm>
              <a:custGeom>
                <a:avLst/>
                <a:gdLst>
                  <a:gd name="T0" fmla="*/ 675 w 716"/>
                  <a:gd name="T1" fmla="*/ 0 h 656"/>
                  <a:gd name="T2" fmla="*/ 41 w 716"/>
                  <a:gd name="T3" fmla="*/ 0 h 656"/>
                  <a:gd name="T4" fmla="*/ 0 w 716"/>
                  <a:gd name="T5" fmla="*/ 41 h 656"/>
                  <a:gd name="T6" fmla="*/ 0 w 716"/>
                  <a:gd name="T7" fmla="*/ 487 h 656"/>
                  <a:gd name="T8" fmla="*/ 41 w 716"/>
                  <a:gd name="T9" fmla="*/ 528 h 656"/>
                  <a:gd name="T10" fmla="*/ 275 w 716"/>
                  <a:gd name="T11" fmla="*/ 528 h 656"/>
                  <a:gd name="T12" fmla="*/ 275 w 716"/>
                  <a:gd name="T13" fmla="*/ 589 h 656"/>
                  <a:gd name="T14" fmla="*/ 258 w 716"/>
                  <a:gd name="T15" fmla="*/ 589 h 656"/>
                  <a:gd name="T16" fmla="*/ 217 w 716"/>
                  <a:gd name="T17" fmla="*/ 630 h 656"/>
                  <a:gd name="T18" fmla="*/ 217 w 716"/>
                  <a:gd name="T19" fmla="*/ 644 h 656"/>
                  <a:gd name="T20" fmla="*/ 229 w 716"/>
                  <a:gd name="T21" fmla="*/ 656 h 656"/>
                  <a:gd name="T22" fmla="*/ 487 w 716"/>
                  <a:gd name="T23" fmla="*/ 656 h 656"/>
                  <a:gd name="T24" fmla="*/ 499 w 716"/>
                  <a:gd name="T25" fmla="*/ 644 h 656"/>
                  <a:gd name="T26" fmla="*/ 499 w 716"/>
                  <a:gd name="T27" fmla="*/ 630 h 656"/>
                  <a:gd name="T28" fmla="*/ 458 w 716"/>
                  <a:gd name="T29" fmla="*/ 589 h 656"/>
                  <a:gd name="T30" fmla="*/ 441 w 716"/>
                  <a:gd name="T31" fmla="*/ 589 h 656"/>
                  <a:gd name="T32" fmla="*/ 441 w 716"/>
                  <a:gd name="T33" fmla="*/ 528 h 656"/>
                  <a:gd name="T34" fmla="*/ 675 w 716"/>
                  <a:gd name="T35" fmla="*/ 528 h 656"/>
                  <a:gd name="T36" fmla="*/ 716 w 716"/>
                  <a:gd name="T37" fmla="*/ 487 h 656"/>
                  <a:gd name="T38" fmla="*/ 716 w 716"/>
                  <a:gd name="T39" fmla="*/ 41 h 656"/>
                  <a:gd name="T40" fmla="*/ 675 w 716"/>
                  <a:gd name="T41" fmla="*/ 0 h 656"/>
                  <a:gd name="T42" fmla="*/ 41 w 716"/>
                  <a:gd name="T43" fmla="*/ 24 h 656"/>
                  <a:gd name="T44" fmla="*/ 675 w 716"/>
                  <a:gd name="T45" fmla="*/ 24 h 656"/>
                  <a:gd name="T46" fmla="*/ 692 w 716"/>
                  <a:gd name="T47" fmla="*/ 41 h 656"/>
                  <a:gd name="T48" fmla="*/ 692 w 716"/>
                  <a:gd name="T49" fmla="*/ 408 h 656"/>
                  <a:gd name="T50" fmla="*/ 24 w 716"/>
                  <a:gd name="T51" fmla="*/ 408 h 656"/>
                  <a:gd name="T52" fmla="*/ 24 w 716"/>
                  <a:gd name="T53" fmla="*/ 41 h 656"/>
                  <a:gd name="T54" fmla="*/ 41 w 716"/>
                  <a:gd name="T55" fmla="*/ 24 h 656"/>
                  <a:gd name="T56" fmla="*/ 417 w 716"/>
                  <a:gd name="T57" fmla="*/ 589 h 656"/>
                  <a:gd name="T58" fmla="*/ 387 w 716"/>
                  <a:gd name="T59" fmla="*/ 589 h 656"/>
                  <a:gd name="T60" fmla="*/ 375 w 716"/>
                  <a:gd name="T61" fmla="*/ 601 h 656"/>
                  <a:gd name="T62" fmla="*/ 387 w 716"/>
                  <a:gd name="T63" fmla="*/ 613 h 656"/>
                  <a:gd name="T64" fmla="*/ 458 w 716"/>
                  <a:gd name="T65" fmla="*/ 613 h 656"/>
                  <a:gd name="T66" fmla="*/ 475 w 716"/>
                  <a:gd name="T67" fmla="*/ 630 h 656"/>
                  <a:gd name="T68" fmla="*/ 475 w 716"/>
                  <a:gd name="T69" fmla="*/ 632 h 656"/>
                  <a:gd name="T70" fmla="*/ 241 w 716"/>
                  <a:gd name="T71" fmla="*/ 632 h 656"/>
                  <a:gd name="T72" fmla="*/ 241 w 716"/>
                  <a:gd name="T73" fmla="*/ 630 h 656"/>
                  <a:gd name="T74" fmla="*/ 258 w 716"/>
                  <a:gd name="T75" fmla="*/ 613 h 656"/>
                  <a:gd name="T76" fmla="*/ 329 w 716"/>
                  <a:gd name="T77" fmla="*/ 613 h 656"/>
                  <a:gd name="T78" fmla="*/ 341 w 716"/>
                  <a:gd name="T79" fmla="*/ 601 h 656"/>
                  <a:gd name="T80" fmla="*/ 329 w 716"/>
                  <a:gd name="T81" fmla="*/ 589 h 656"/>
                  <a:gd name="T82" fmla="*/ 299 w 716"/>
                  <a:gd name="T83" fmla="*/ 589 h 656"/>
                  <a:gd name="T84" fmla="*/ 299 w 716"/>
                  <a:gd name="T85" fmla="*/ 528 h 656"/>
                  <a:gd name="T86" fmla="*/ 417 w 716"/>
                  <a:gd name="T87" fmla="*/ 528 h 656"/>
                  <a:gd name="T88" fmla="*/ 417 w 716"/>
                  <a:gd name="T89" fmla="*/ 589 h 656"/>
                  <a:gd name="T90" fmla="*/ 675 w 716"/>
                  <a:gd name="T91" fmla="*/ 504 h 656"/>
                  <a:gd name="T92" fmla="*/ 429 w 716"/>
                  <a:gd name="T93" fmla="*/ 504 h 656"/>
                  <a:gd name="T94" fmla="*/ 429 w 716"/>
                  <a:gd name="T95" fmla="*/ 504 h 656"/>
                  <a:gd name="T96" fmla="*/ 429 w 716"/>
                  <a:gd name="T97" fmla="*/ 504 h 656"/>
                  <a:gd name="T98" fmla="*/ 287 w 716"/>
                  <a:gd name="T99" fmla="*/ 504 h 656"/>
                  <a:gd name="T100" fmla="*/ 287 w 716"/>
                  <a:gd name="T101" fmla="*/ 504 h 656"/>
                  <a:gd name="T102" fmla="*/ 287 w 716"/>
                  <a:gd name="T103" fmla="*/ 504 h 656"/>
                  <a:gd name="T104" fmla="*/ 41 w 716"/>
                  <a:gd name="T105" fmla="*/ 504 h 656"/>
                  <a:gd name="T106" fmla="*/ 24 w 716"/>
                  <a:gd name="T107" fmla="*/ 487 h 656"/>
                  <a:gd name="T108" fmla="*/ 24 w 716"/>
                  <a:gd name="T109" fmla="*/ 432 h 656"/>
                  <a:gd name="T110" fmla="*/ 692 w 716"/>
                  <a:gd name="T111" fmla="*/ 432 h 656"/>
                  <a:gd name="T112" fmla="*/ 692 w 716"/>
                  <a:gd name="T113" fmla="*/ 487 h 656"/>
                  <a:gd name="T114" fmla="*/ 675 w 716"/>
                  <a:gd name="T115" fmla="*/ 504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16" h="656">
                    <a:moveTo>
                      <a:pt x="675" y="0"/>
                    </a:moveTo>
                    <a:cubicBezTo>
                      <a:pt x="41" y="0"/>
                      <a:pt x="41" y="0"/>
                      <a:pt x="41" y="0"/>
                    </a:cubicBezTo>
                    <a:cubicBezTo>
                      <a:pt x="18" y="0"/>
                      <a:pt x="0" y="18"/>
                      <a:pt x="0" y="41"/>
                    </a:cubicBezTo>
                    <a:cubicBezTo>
                      <a:pt x="0" y="487"/>
                      <a:pt x="0" y="487"/>
                      <a:pt x="0" y="487"/>
                    </a:cubicBezTo>
                    <a:cubicBezTo>
                      <a:pt x="0" y="510"/>
                      <a:pt x="18" y="528"/>
                      <a:pt x="41" y="528"/>
                    </a:cubicBezTo>
                    <a:cubicBezTo>
                      <a:pt x="275" y="528"/>
                      <a:pt x="275" y="528"/>
                      <a:pt x="275" y="528"/>
                    </a:cubicBezTo>
                    <a:cubicBezTo>
                      <a:pt x="275" y="589"/>
                      <a:pt x="275" y="589"/>
                      <a:pt x="275" y="589"/>
                    </a:cubicBezTo>
                    <a:cubicBezTo>
                      <a:pt x="258" y="589"/>
                      <a:pt x="258" y="589"/>
                      <a:pt x="258" y="589"/>
                    </a:cubicBezTo>
                    <a:cubicBezTo>
                      <a:pt x="235" y="589"/>
                      <a:pt x="217" y="608"/>
                      <a:pt x="217" y="630"/>
                    </a:cubicBezTo>
                    <a:cubicBezTo>
                      <a:pt x="217" y="644"/>
                      <a:pt x="217" y="644"/>
                      <a:pt x="217" y="644"/>
                    </a:cubicBezTo>
                    <a:cubicBezTo>
                      <a:pt x="217" y="650"/>
                      <a:pt x="222" y="656"/>
                      <a:pt x="229" y="656"/>
                    </a:cubicBezTo>
                    <a:cubicBezTo>
                      <a:pt x="487" y="656"/>
                      <a:pt x="487" y="656"/>
                      <a:pt x="487" y="656"/>
                    </a:cubicBezTo>
                    <a:cubicBezTo>
                      <a:pt x="493" y="656"/>
                      <a:pt x="499" y="650"/>
                      <a:pt x="499" y="644"/>
                    </a:cubicBezTo>
                    <a:cubicBezTo>
                      <a:pt x="499" y="630"/>
                      <a:pt x="499" y="630"/>
                      <a:pt x="499" y="630"/>
                    </a:cubicBezTo>
                    <a:cubicBezTo>
                      <a:pt x="499" y="608"/>
                      <a:pt x="480" y="589"/>
                      <a:pt x="458" y="589"/>
                    </a:cubicBezTo>
                    <a:cubicBezTo>
                      <a:pt x="441" y="589"/>
                      <a:pt x="441" y="589"/>
                      <a:pt x="441" y="589"/>
                    </a:cubicBezTo>
                    <a:cubicBezTo>
                      <a:pt x="441" y="528"/>
                      <a:pt x="441" y="528"/>
                      <a:pt x="441" y="528"/>
                    </a:cubicBezTo>
                    <a:cubicBezTo>
                      <a:pt x="675" y="528"/>
                      <a:pt x="675" y="528"/>
                      <a:pt x="675" y="528"/>
                    </a:cubicBezTo>
                    <a:cubicBezTo>
                      <a:pt x="697" y="528"/>
                      <a:pt x="716" y="510"/>
                      <a:pt x="716" y="487"/>
                    </a:cubicBezTo>
                    <a:cubicBezTo>
                      <a:pt x="716" y="41"/>
                      <a:pt x="716" y="41"/>
                      <a:pt x="716" y="41"/>
                    </a:cubicBezTo>
                    <a:cubicBezTo>
                      <a:pt x="716" y="18"/>
                      <a:pt x="697" y="0"/>
                      <a:pt x="675" y="0"/>
                    </a:cubicBezTo>
                    <a:close/>
                    <a:moveTo>
                      <a:pt x="41" y="24"/>
                    </a:moveTo>
                    <a:cubicBezTo>
                      <a:pt x="675" y="24"/>
                      <a:pt x="675" y="24"/>
                      <a:pt x="675" y="24"/>
                    </a:cubicBezTo>
                    <a:cubicBezTo>
                      <a:pt x="684" y="24"/>
                      <a:pt x="692" y="31"/>
                      <a:pt x="692" y="41"/>
                    </a:cubicBezTo>
                    <a:cubicBezTo>
                      <a:pt x="692" y="408"/>
                      <a:pt x="692" y="408"/>
                      <a:pt x="692" y="408"/>
                    </a:cubicBezTo>
                    <a:cubicBezTo>
                      <a:pt x="24" y="408"/>
                      <a:pt x="24" y="408"/>
                      <a:pt x="24" y="408"/>
                    </a:cubicBezTo>
                    <a:cubicBezTo>
                      <a:pt x="24" y="41"/>
                      <a:pt x="24" y="41"/>
                      <a:pt x="24" y="41"/>
                    </a:cubicBezTo>
                    <a:cubicBezTo>
                      <a:pt x="24" y="31"/>
                      <a:pt x="32" y="24"/>
                      <a:pt x="41" y="24"/>
                    </a:cubicBezTo>
                    <a:close/>
                    <a:moveTo>
                      <a:pt x="417" y="589"/>
                    </a:moveTo>
                    <a:cubicBezTo>
                      <a:pt x="387" y="589"/>
                      <a:pt x="387" y="589"/>
                      <a:pt x="387" y="589"/>
                    </a:cubicBezTo>
                    <a:cubicBezTo>
                      <a:pt x="380" y="589"/>
                      <a:pt x="375" y="595"/>
                      <a:pt x="375" y="601"/>
                    </a:cubicBezTo>
                    <a:cubicBezTo>
                      <a:pt x="375" y="608"/>
                      <a:pt x="380" y="613"/>
                      <a:pt x="387" y="613"/>
                    </a:cubicBezTo>
                    <a:cubicBezTo>
                      <a:pt x="458" y="613"/>
                      <a:pt x="458" y="613"/>
                      <a:pt x="458" y="613"/>
                    </a:cubicBezTo>
                    <a:cubicBezTo>
                      <a:pt x="467" y="613"/>
                      <a:pt x="475" y="621"/>
                      <a:pt x="475" y="630"/>
                    </a:cubicBezTo>
                    <a:cubicBezTo>
                      <a:pt x="475" y="632"/>
                      <a:pt x="475" y="632"/>
                      <a:pt x="475" y="632"/>
                    </a:cubicBezTo>
                    <a:cubicBezTo>
                      <a:pt x="241" y="632"/>
                      <a:pt x="241" y="632"/>
                      <a:pt x="241" y="632"/>
                    </a:cubicBezTo>
                    <a:cubicBezTo>
                      <a:pt x="241" y="630"/>
                      <a:pt x="241" y="630"/>
                      <a:pt x="241" y="630"/>
                    </a:cubicBezTo>
                    <a:cubicBezTo>
                      <a:pt x="241" y="621"/>
                      <a:pt x="249" y="613"/>
                      <a:pt x="258" y="613"/>
                    </a:cubicBezTo>
                    <a:cubicBezTo>
                      <a:pt x="329" y="613"/>
                      <a:pt x="329" y="613"/>
                      <a:pt x="329" y="613"/>
                    </a:cubicBezTo>
                    <a:cubicBezTo>
                      <a:pt x="336" y="613"/>
                      <a:pt x="341" y="608"/>
                      <a:pt x="341" y="601"/>
                    </a:cubicBezTo>
                    <a:cubicBezTo>
                      <a:pt x="341" y="595"/>
                      <a:pt x="336" y="589"/>
                      <a:pt x="329" y="589"/>
                    </a:cubicBezTo>
                    <a:cubicBezTo>
                      <a:pt x="299" y="589"/>
                      <a:pt x="299" y="589"/>
                      <a:pt x="299" y="589"/>
                    </a:cubicBezTo>
                    <a:cubicBezTo>
                      <a:pt x="299" y="528"/>
                      <a:pt x="299" y="528"/>
                      <a:pt x="299" y="528"/>
                    </a:cubicBezTo>
                    <a:cubicBezTo>
                      <a:pt x="417" y="528"/>
                      <a:pt x="417" y="528"/>
                      <a:pt x="417" y="528"/>
                    </a:cubicBezTo>
                    <a:lnTo>
                      <a:pt x="417" y="589"/>
                    </a:lnTo>
                    <a:close/>
                    <a:moveTo>
                      <a:pt x="675" y="504"/>
                    </a:moveTo>
                    <a:cubicBezTo>
                      <a:pt x="429" y="504"/>
                      <a:pt x="429" y="504"/>
                      <a:pt x="429" y="504"/>
                    </a:cubicBezTo>
                    <a:cubicBezTo>
                      <a:pt x="429" y="504"/>
                      <a:pt x="429" y="504"/>
                      <a:pt x="429" y="504"/>
                    </a:cubicBezTo>
                    <a:cubicBezTo>
                      <a:pt x="429" y="504"/>
                      <a:pt x="429" y="504"/>
                      <a:pt x="429" y="504"/>
                    </a:cubicBezTo>
                    <a:cubicBezTo>
                      <a:pt x="287" y="504"/>
                      <a:pt x="287" y="504"/>
                      <a:pt x="287" y="504"/>
                    </a:cubicBezTo>
                    <a:cubicBezTo>
                      <a:pt x="287" y="504"/>
                      <a:pt x="287" y="504"/>
                      <a:pt x="287" y="504"/>
                    </a:cubicBezTo>
                    <a:cubicBezTo>
                      <a:pt x="287" y="504"/>
                      <a:pt x="287" y="504"/>
                      <a:pt x="287" y="504"/>
                    </a:cubicBezTo>
                    <a:cubicBezTo>
                      <a:pt x="41" y="504"/>
                      <a:pt x="41" y="504"/>
                      <a:pt x="41" y="504"/>
                    </a:cubicBezTo>
                    <a:cubicBezTo>
                      <a:pt x="32" y="504"/>
                      <a:pt x="24" y="496"/>
                      <a:pt x="24" y="487"/>
                    </a:cubicBezTo>
                    <a:cubicBezTo>
                      <a:pt x="24" y="432"/>
                      <a:pt x="24" y="432"/>
                      <a:pt x="24" y="432"/>
                    </a:cubicBezTo>
                    <a:cubicBezTo>
                      <a:pt x="692" y="432"/>
                      <a:pt x="692" y="432"/>
                      <a:pt x="692" y="432"/>
                    </a:cubicBezTo>
                    <a:cubicBezTo>
                      <a:pt x="692" y="487"/>
                      <a:pt x="692" y="487"/>
                      <a:pt x="692" y="487"/>
                    </a:cubicBezTo>
                    <a:cubicBezTo>
                      <a:pt x="692" y="496"/>
                      <a:pt x="684" y="504"/>
                      <a:pt x="675" y="50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61">
                <a:extLst>
                  <a:ext uri="{FF2B5EF4-FFF2-40B4-BE49-F238E27FC236}">
                    <a16:creationId xmlns:a16="http://schemas.microsoft.com/office/drawing/2014/main" id="{F911AF02-A1F9-48E4-927B-4AFC889F7A88}"/>
                  </a:ext>
                </a:extLst>
              </p:cNvPr>
              <p:cNvSpPr>
                <a:spLocks noEditPoints="1"/>
              </p:cNvSpPr>
              <p:nvPr/>
            </p:nvSpPr>
            <p:spPr bwMode="auto">
              <a:xfrm>
                <a:off x="8566150" y="2312988"/>
                <a:ext cx="219075" cy="215900"/>
              </a:xfrm>
              <a:custGeom>
                <a:avLst/>
                <a:gdLst>
                  <a:gd name="T0" fmla="*/ 54 w 164"/>
                  <a:gd name="T1" fmla="*/ 136 h 162"/>
                  <a:gd name="T2" fmla="*/ 63 w 164"/>
                  <a:gd name="T3" fmla="*/ 143 h 162"/>
                  <a:gd name="T4" fmla="*/ 65 w 164"/>
                  <a:gd name="T5" fmla="*/ 143 h 162"/>
                  <a:gd name="T6" fmla="*/ 73 w 164"/>
                  <a:gd name="T7" fmla="*/ 140 h 162"/>
                  <a:gd name="T8" fmla="*/ 98 w 164"/>
                  <a:gd name="T9" fmla="*/ 115 h 162"/>
                  <a:gd name="T10" fmla="*/ 142 w 164"/>
                  <a:gd name="T11" fmla="*/ 159 h 162"/>
                  <a:gd name="T12" fmla="*/ 150 w 164"/>
                  <a:gd name="T13" fmla="*/ 162 h 162"/>
                  <a:gd name="T14" fmla="*/ 159 w 164"/>
                  <a:gd name="T15" fmla="*/ 159 h 162"/>
                  <a:gd name="T16" fmla="*/ 159 w 164"/>
                  <a:gd name="T17" fmla="*/ 142 h 162"/>
                  <a:gd name="T18" fmla="*/ 115 w 164"/>
                  <a:gd name="T19" fmla="*/ 98 h 162"/>
                  <a:gd name="T20" fmla="*/ 140 w 164"/>
                  <a:gd name="T21" fmla="*/ 73 h 162"/>
                  <a:gd name="T22" fmla="*/ 143 w 164"/>
                  <a:gd name="T23" fmla="*/ 62 h 162"/>
                  <a:gd name="T24" fmla="*/ 136 w 164"/>
                  <a:gd name="T25" fmla="*/ 53 h 162"/>
                  <a:gd name="T26" fmla="*/ 18 w 164"/>
                  <a:gd name="T27" fmla="*/ 2 h 162"/>
                  <a:gd name="T28" fmla="*/ 4 w 164"/>
                  <a:gd name="T29" fmla="*/ 4 h 162"/>
                  <a:gd name="T30" fmla="*/ 2 w 164"/>
                  <a:gd name="T31" fmla="*/ 17 h 162"/>
                  <a:gd name="T32" fmla="*/ 54 w 164"/>
                  <a:gd name="T33" fmla="*/ 136 h 162"/>
                  <a:gd name="T34" fmla="*/ 110 w 164"/>
                  <a:gd name="T35" fmla="*/ 68 h 162"/>
                  <a:gd name="T36" fmla="*/ 69 w 164"/>
                  <a:gd name="T37" fmla="*/ 110 h 162"/>
                  <a:gd name="T38" fmla="*/ 36 w 164"/>
                  <a:gd name="T39" fmla="*/ 36 h 162"/>
                  <a:gd name="T40" fmla="*/ 110 w 164"/>
                  <a:gd name="T41" fmla="*/ 6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4" h="162">
                    <a:moveTo>
                      <a:pt x="54" y="136"/>
                    </a:moveTo>
                    <a:cubicBezTo>
                      <a:pt x="55" y="140"/>
                      <a:pt x="59" y="142"/>
                      <a:pt x="63" y="143"/>
                    </a:cubicBezTo>
                    <a:cubicBezTo>
                      <a:pt x="63" y="143"/>
                      <a:pt x="64" y="143"/>
                      <a:pt x="65" y="143"/>
                    </a:cubicBezTo>
                    <a:cubicBezTo>
                      <a:pt x="68" y="143"/>
                      <a:pt x="71" y="142"/>
                      <a:pt x="73" y="140"/>
                    </a:cubicBezTo>
                    <a:cubicBezTo>
                      <a:pt x="98" y="115"/>
                      <a:pt x="98" y="115"/>
                      <a:pt x="98" y="115"/>
                    </a:cubicBezTo>
                    <a:cubicBezTo>
                      <a:pt x="142" y="159"/>
                      <a:pt x="142" y="159"/>
                      <a:pt x="142" y="159"/>
                    </a:cubicBezTo>
                    <a:cubicBezTo>
                      <a:pt x="144" y="161"/>
                      <a:pt x="147" y="162"/>
                      <a:pt x="150" y="162"/>
                    </a:cubicBezTo>
                    <a:cubicBezTo>
                      <a:pt x="154" y="162"/>
                      <a:pt x="157" y="161"/>
                      <a:pt x="159" y="159"/>
                    </a:cubicBezTo>
                    <a:cubicBezTo>
                      <a:pt x="164" y="154"/>
                      <a:pt x="164" y="146"/>
                      <a:pt x="159" y="142"/>
                    </a:cubicBezTo>
                    <a:cubicBezTo>
                      <a:pt x="115" y="98"/>
                      <a:pt x="115" y="98"/>
                      <a:pt x="115" y="98"/>
                    </a:cubicBezTo>
                    <a:cubicBezTo>
                      <a:pt x="140" y="73"/>
                      <a:pt x="140" y="73"/>
                      <a:pt x="140" y="73"/>
                    </a:cubicBezTo>
                    <a:cubicBezTo>
                      <a:pt x="143" y="70"/>
                      <a:pt x="144" y="66"/>
                      <a:pt x="143" y="62"/>
                    </a:cubicBezTo>
                    <a:cubicBezTo>
                      <a:pt x="142" y="58"/>
                      <a:pt x="140" y="55"/>
                      <a:pt x="136" y="53"/>
                    </a:cubicBezTo>
                    <a:cubicBezTo>
                      <a:pt x="18" y="2"/>
                      <a:pt x="18" y="2"/>
                      <a:pt x="18" y="2"/>
                    </a:cubicBezTo>
                    <a:cubicBezTo>
                      <a:pt x="13" y="0"/>
                      <a:pt x="8" y="1"/>
                      <a:pt x="4" y="4"/>
                    </a:cubicBezTo>
                    <a:cubicBezTo>
                      <a:pt x="1" y="8"/>
                      <a:pt x="0" y="13"/>
                      <a:pt x="2" y="17"/>
                    </a:cubicBezTo>
                    <a:lnTo>
                      <a:pt x="54" y="136"/>
                    </a:lnTo>
                    <a:close/>
                    <a:moveTo>
                      <a:pt x="110" y="68"/>
                    </a:moveTo>
                    <a:cubicBezTo>
                      <a:pt x="69" y="110"/>
                      <a:pt x="69" y="110"/>
                      <a:pt x="69" y="110"/>
                    </a:cubicBezTo>
                    <a:cubicBezTo>
                      <a:pt x="36" y="36"/>
                      <a:pt x="36" y="36"/>
                      <a:pt x="36" y="36"/>
                    </a:cubicBezTo>
                    <a:lnTo>
                      <a:pt x="110" y="6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62">
                <a:extLst>
                  <a:ext uri="{FF2B5EF4-FFF2-40B4-BE49-F238E27FC236}">
                    <a16:creationId xmlns:a16="http://schemas.microsoft.com/office/drawing/2014/main" id="{E1EFDD49-83E4-4C70-B531-DDAE91F4E8C8}"/>
                  </a:ext>
                </a:extLst>
              </p:cNvPr>
              <p:cNvSpPr>
                <a:spLocks/>
              </p:cNvSpPr>
              <p:nvPr/>
            </p:nvSpPr>
            <p:spPr bwMode="auto">
              <a:xfrm>
                <a:off x="8486775" y="2362200"/>
                <a:ext cx="66675" cy="66675"/>
              </a:xfrm>
              <a:custGeom>
                <a:avLst/>
                <a:gdLst>
                  <a:gd name="T0" fmla="*/ 29 w 50"/>
                  <a:gd name="T1" fmla="*/ 5 h 50"/>
                  <a:gd name="T2" fmla="*/ 4 w 50"/>
                  <a:gd name="T3" fmla="*/ 29 h 50"/>
                  <a:gd name="T4" fmla="*/ 4 w 50"/>
                  <a:gd name="T5" fmla="*/ 46 h 50"/>
                  <a:gd name="T6" fmla="*/ 13 w 50"/>
                  <a:gd name="T7" fmla="*/ 50 h 50"/>
                  <a:gd name="T8" fmla="*/ 21 w 50"/>
                  <a:gd name="T9" fmla="*/ 46 h 50"/>
                  <a:gd name="T10" fmla="*/ 46 w 50"/>
                  <a:gd name="T11" fmla="*/ 22 h 50"/>
                  <a:gd name="T12" fmla="*/ 46 w 50"/>
                  <a:gd name="T13" fmla="*/ 5 h 50"/>
                  <a:gd name="T14" fmla="*/ 29 w 50"/>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29" y="5"/>
                    </a:moveTo>
                    <a:cubicBezTo>
                      <a:pt x="4" y="29"/>
                      <a:pt x="4" y="29"/>
                      <a:pt x="4" y="29"/>
                    </a:cubicBezTo>
                    <a:cubicBezTo>
                      <a:pt x="0" y="34"/>
                      <a:pt x="0" y="41"/>
                      <a:pt x="4" y="46"/>
                    </a:cubicBezTo>
                    <a:cubicBezTo>
                      <a:pt x="7" y="48"/>
                      <a:pt x="10" y="50"/>
                      <a:pt x="13" y="50"/>
                    </a:cubicBezTo>
                    <a:cubicBezTo>
                      <a:pt x="16" y="50"/>
                      <a:pt x="19" y="48"/>
                      <a:pt x="21" y="46"/>
                    </a:cubicBezTo>
                    <a:cubicBezTo>
                      <a:pt x="46" y="22"/>
                      <a:pt x="46" y="22"/>
                      <a:pt x="46" y="22"/>
                    </a:cubicBezTo>
                    <a:cubicBezTo>
                      <a:pt x="50" y="17"/>
                      <a:pt x="50" y="9"/>
                      <a:pt x="46" y="5"/>
                    </a:cubicBezTo>
                    <a:cubicBezTo>
                      <a:pt x="41" y="0"/>
                      <a:pt x="33" y="0"/>
                      <a:pt x="29" y="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63">
                <a:extLst>
                  <a:ext uri="{FF2B5EF4-FFF2-40B4-BE49-F238E27FC236}">
                    <a16:creationId xmlns:a16="http://schemas.microsoft.com/office/drawing/2014/main" id="{85EB6C73-A2BD-4CAC-AEBF-2E2211A091D9}"/>
                  </a:ext>
                </a:extLst>
              </p:cNvPr>
              <p:cNvSpPr>
                <a:spLocks/>
              </p:cNvSpPr>
              <p:nvPr/>
            </p:nvSpPr>
            <p:spPr bwMode="auto">
              <a:xfrm>
                <a:off x="8618538" y="2228850"/>
                <a:ext cx="68263" cy="66675"/>
              </a:xfrm>
              <a:custGeom>
                <a:avLst/>
                <a:gdLst>
                  <a:gd name="T0" fmla="*/ 14 w 51"/>
                  <a:gd name="T1" fmla="*/ 50 h 50"/>
                  <a:gd name="T2" fmla="*/ 22 w 51"/>
                  <a:gd name="T3" fmla="*/ 46 h 50"/>
                  <a:gd name="T4" fmla="*/ 46 w 51"/>
                  <a:gd name="T5" fmla="*/ 22 h 50"/>
                  <a:gd name="T6" fmla="*/ 46 w 51"/>
                  <a:gd name="T7" fmla="*/ 5 h 50"/>
                  <a:gd name="T8" fmla="*/ 29 w 51"/>
                  <a:gd name="T9" fmla="*/ 5 h 50"/>
                  <a:gd name="T10" fmla="*/ 5 w 51"/>
                  <a:gd name="T11" fmla="*/ 29 h 50"/>
                  <a:gd name="T12" fmla="*/ 5 w 51"/>
                  <a:gd name="T13" fmla="*/ 46 h 50"/>
                  <a:gd name="T14" fmla="*/ 14 w 51"/>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0">
                    <a:moveTo>
                      <a:pt x="14" y="50"/>
                    </a:moveTo>
                    <a:cubicBezTo>
                      <a:pt x="17" y="50"/>
                      <a:pt x="20" y="49"/>
                      <a:pt x="22" y="46"/>
                    </a:cubicBezTo>
                    <a:cubicBezTo>
                      <a:pt x="46" y="22"/>
                      <a:pt x="46" y="22"/>
                      <a:pt x="46" y="22"/>
                    </a:cubicBezTo>
                    <a:cubicBezTo>
                      <a:pt x="51" y="17"/>
                      <a:pt x="51" y="10"/>
                      <a:pt x="46" y="5"/>
                    </a:cubicBezTo>
                    <a:cubicBezTo>
                      <a:pt x="42" y="0"/>
                      <a:pt x="34" y="0"/>
                      <a:pt x="29" y="5"/>
                    </a:cubicBezTo>
                    <a:cubicBezTo>
                      <a:pt x="5" y="29"/>
                      <a:pt x="5" y="29"/>
                      <a:pt x="5" y="29"/>
                    </a:cubicBezTo>
                    <a:cubicBezTo>
                      <a:pt x="0" y="34"/>
                      <a:pt x="0" y="42"/>
                      <a:pt x="5" y="46"/>
                    </a:cubicBezTo>
                    <a:cubicBezTo>
                      <a:pt x="7" y="49"/>
                      <a:pt x="10" y="50"/>
                      <a:pt x="14" y="5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4">
                <a:extLst>
                  <a:ext uri="{FF2B5EF4-FFF2-40B4-BE49-F238E27FC236}">
                    <a16:creationId xmlns:a16="http://schemas.microsoft.com/office/drawing/2014/main" id="{F16DBDA5-AFFB-4709-8FB9-33477B4FD799}"/>
                  </a:ext>
                </a:extLst>
              </p:cNvPr>
              <p:cNvSpPr>
                <a:spLocks/>
              </p:cNvSpPr>
              <p:nvPr/>
            </p:nvSpPr>
            <p:spPr bwMode="auto">
              <a:xfrm>
                <a:off x="8453438" y="2314575"/>
                <a:ext cx="77788" cy="31750"/>
              </a:xfrm>
              <a:custGeom>
                <a:avLst/>
                <a:gdLst>
                  <a:gd name="T0" fmla="*/ 12 w 59"/>
                  <a:gd name="T1" fmla="*/ 24 h 24"/>
                  <a:gd name="T2" fmla="*/ 47 w 59"/>
                  <a:gd name="T3" fmla="*/ 24 h 24"/>
                  <a:gd name="T4" fmla="*/ 59 w 59"/>
                  <a:gd name="T5" fmla="*/ 12 h 24"/>
                  <a:gd name="T6" fmla="*/ 47 w 59"/>
                  <a:gd name="T7" fmla="*/ 0 h 24"/>
                  <a:gd name="T8" fmla="*/ 12 w 59"/>
                  <a:gd name="T9" fmla="*/ 0 h 24"/>
                  <a:gd name="T10" fmla="*/ 0 w 59"/>
                  <a:gd name="T11" fmla="*/ 12 h 24"/>
                  <a:gd name="T12" fmla="*/ 12 w 5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59" h="24">
                    <a:moveTo>
                      <a:pt x="12" y="24"/>
                    </a:moveTo>
                    <a:cubicBezTo>
                      <a:pt x="47" y="24"/>
                      <a:pt x="47" y="24"/>
                      <a:pt x="47" y="24"/>
                    </a:cubicBezTo>
                    <a:cubicBezTo>
                      <a:pt x="53" y="24"/>
                      <a:pt x="59" y="18"/>
                      <a:pt x="59" y="12"/>
                    </a:cubicBezTo>
                    <a:cubicBezTo>
                      <a:pt x="59" y="5"/>
                      <a:pt x="53" y="0"/>
                      <a:pt x="47" y="0"/>
                    </a:cubicBezTo>
                    <a:cubicBezTo>
                      <a:pt x="12" y="0"/>
                      <a:pt x="12" y="0"/>
                      <a:pt x="12" y="0"/>
                    </a:cubicBezTo>
                    <a:cubicBezTo>
                      <a:pt x="6" y="0"/>
                      <a:pt x="0" y="5"/>
                      <a:pt x="0" y="12"/>
                    </a:cubicBezTo>
                    <a:cubicBezTo>
                      <a:pt x="0" y="18"/>
                      <a:pt x="6" y="24"/>
                      <a:pt x="12" y="2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65">
                <a:extLst>
                  <a:ext uri="{FF2B5EF4-FFF2-40B4-BE49-F238E27FC236}">
                    <a16:creationId xmlns:a16="http://schemas.microsoft.com/office/drawing/2014/main" id="{D19C7A83-FDEF-4878-A86A-33350DA2D5C0}"/>
                  </a:ext>
                </a:extLst>
              </p:cNvPr>
              <p:cNvSpPr>
                <a:spLocks/>
              </p:cNvSpPr>
              <p:nvPr/>
            </p:nvSpPr>
            <p:spPr bwMode="auto">
              <a:xfrm>
                <a:off x="8486775" y="2228850"/>
                <a:ext cx="66675" cy="66675"/>
              </a:xfrm>
              <a:custGeom>
                <a:avLst/>
                <a:gdLst>
                  <a:gd name="T0" fmla="*/ 29 w 50"/>
                  <a:gd name="T1" fmla="*/ 46 h 50"/>
                  <a:gd name="T2" fmla="*/ 37 w 50"/>
                  <a:gd name="T3" fmla="*/ 50 h 50"/>
                  <a:gd name="T4" fmla="*/ 46 w 50"/>
                  <a:gd name="T5" fmla="*/ 46 h 50"/>
                  <a:gd name="T6" fmla="*/ 46 w 50"/>
                  <a:gd name="T7" fmla="*/ 29 h 50"/>
                  <a:gd name="T8" fmla="*/ 21 w 50"/>
                  <a:gd name="T9" fmla="*/ 5 h 50"/>
                  <a:gd name="T10" fmla="*/ 4 w 50"/>
                  <a:gd name="T11" fmla="*/ 5 h 50"/>
                  <a:gd name="T12" fmla="*/ 4 w 50"/>
                  <a:gd name="T13" fmla="*/ 22 h 50"/>
                  <a:gd name="T14" fmla="*/ 29 w 50"/>
                  <a:gd name="T15" fmla="*/ 46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29" y="46"/>
                    </a:moveTo>
                    <a:cubicBezTo>
                      <a:pt x="31" y="49"/>
                      <a:pt x="34" y="50"/>
                      <a:pt x="37" y="50"/>
                    </a:cubicBezTo>
                    <a:cubicBezTo>
                      <a:pt x="40" y="50"/>
                      <a:pt x="43" y="49"/>
                      <a:pt x="46" y="46"/>
                    </a:cubicBezTo>
                    <a:cubicBezTo>
                      <a:pt x="50" y="42"/>
                      <a:pt x="50" y="34"/>
                      <a:pt x="46" y="29"/>
                    </a:cubicBezTo>
                    <a:cubicBezTo>
                      <a:pt x="21" y="5"/>
                      <a:pt x="21" y="5"/>
                      <a:pt x="21" y="5"/>
                    </a:cubicBezTo>
                    <a:cubicBezTo>
                      <a:pt x="17" y="0"/>
                      <a:pt x="9" y="0"/>
                      <a:pt x="4" y="5"/>
                    </a:cubicBezTo>
                    <a:cubicBezTo>
                      <a:pt x="0" y="10"/>
                      <a:pt x="0" y="17"/>
                      <a:pt x="4" y="22"/>
                    </a:cubicBezTo>
                    <a:lnTo>
                      <a:pt x="29" y="4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66">
                <a:extLst>
                  <a:ext uri="{FF2B5EF4-FFF2-40B4-BE49-F238E27FC236}">
                    <a16:creationId xmlns:a16="http://schemas.microsoft.com/office/drawing/2014/main" id="{89D5A22A-C082-472C-AC0E-C5B90E6E432D}"/>
                  </a:ext>
                </a:extLst>
              </p:cNvPr>
              <p:cNvSpPr>
                <a:spLocks/>
              </p:cNvSpPr>
              <p:nvPr/>
            </p:nvSpPr>
            <p:spPr bwMode="auto">
              <a:xfrm>
                <a:off x="8570913" y="2197100"/>
                <a:ext cx="31750" cy="76200"/>
              </a:xfrm>
              <a:custGeom>
                <a:avLst/>
                <a:gdLst>
                  <a:gd name="T0" fmla="*/ 12 w 24"/>
                  <a:gd name="T1" fmla="*/ 58 h 58"/>
                  <a:gd name="T2" fmla="*/ 24 w 24"/>
                  <a:gd name="T3" fmla="*/ 46 h 58"/>
                  <a:gd name="T4" fmla="*/ 24 w 24"/>
                  <a:gd name="T5" fmla="*/ 46 h 58"/>
                  <a:gd name="T6" fmla="*/ 24 w 24"/>
                  <a:gd name="T7" fmla="*/ 12 h 58"/>
                  <a:gd name="T8" fmla="*/ 12 w 24"/>
                  <a:gd name="T9" fmla="*/ 0 h 58"/>
                  <a:gd name="T10" fmla="*/ 0 w 24"/>
                  <a:gd name="T11" fmla="*/ 12 h 58"/>
                  <a:gd name="T12" fmla="*/ 0 w 24"/>
                  <a:gd name="T13" fmla="*/ 46 h 58"/>
                  <a:gd name="T14" fmla="*/ 0 w 24"/>
                  <a:gd name="T15" fmla="*/ 46 h 58"/>
                  <a:gd name="T16" fmla="*/ 12 w 24"/>
                  <a:gd name="T1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8">
                    <a:moveTo>
                      <a:pt x="12" y="58"/>
                    </a:moveTo>
                    <a:cubicBezTo>
                      <a:pt x="19" y="58"/>
                      <a:pt x="24" y="53"/>
                      <a:pt x="24" y="46"/>
                    </a:cubicBezTo>
                    <a:cubicBezTo>
                      <a:pt x="24" y="46"/>
                      <a:pt x="24" y="46"/>
                      <a:pt x="24" y="46"/>
                    </a:cubicBezTo>
                    <a:cubicBezTo>
                      <a:pt x="24" y="12"/>
                      <a:pt x="24" y="12"/>
                      <a:pt x="24" y="12"/>
                    </a:cubicBezTo>
                    <a:cubicBezTo>
                      <a:pt x="24" y="5"/>
                      <a:pt x="19" y="0"/>
                      <a:pt x="12" y="0"/>
                    </a:cubicBezTo>
                    <a:cubicBezTo>
                      <a:pt x="5" y="0"/>
                      <a:pt x="0" y="5"/>
                      <a:pt x="0" y="12"/>
                    </a:cubicBezTo>
                    <a:cubicBezTo>
                      <a:pt x="0" y="46"/>
                      <a:pt x="0" y="46"/>
                      <a:pt x="0" y="46"/>
                    </a:cubicBezTo>
                    <a:cubicBezTo>
                      <a:pt x="0" y="46"/>
                      <a:pt x="0" y="46"/>
                      <a:pt x="0" y="46"/>
                    </a:cubicBezTo>
                    <a:cubicBezTo>
                      <a:pt x="0" y="53"/>
                      <a:pt x="5" y="58"/>
                      <a:pt x="12" y="5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10" name="Group 9">
            <a:extLst>
              <a:ext uri="{FF2B5EF4-FFF2-40B4-BE49-F238E27FC236}">
                <a16:creationId xmlns:a16="http://schemas.microsoft.com/office/drawing/2014/main" id="{3C8F0AE2-FE4B-49CA-AF00-EE3613C1DC4D}"/>
              </a:ext>
            </a:extLst>
          </p:cNvPr>
          <p:cNvGrpSpPr/>
          <p:nvPr/>
        </p:nvGrpSpPr>
        <p:grpSpPr>
          <a:xfrm>
            <a:off x="8236038" y="2010892"/>
            <a:ext cx="1210614" cy="1210614"/>
            <a:chOff x="8236038" y="2010892"/>
            <a:chExt cx="1210614" cy="1210614"/>
          </a:xfrm>
        </p:grpSpPr>
        <p:sp>
          <p:nvSpPr>
            <p:cNvPr id="13" name="Oval 12">
              <a:extLst>
                <a:ext uri="{FF2B5EF4-FFF2-40B4-BE49-F238E27FC236}">
                  <a16:creationId xmlns:a16="http://schemas.microsoft.com/office/drawing/2014/main" id="{BB5E8830-D46C-4416-AAEA-524745301E2D}"/>
                </a:ext>
              </a:extLst>
            </p:cNvPr>
            <p:cNvSpPr/>
            <p:nvPr/>
          </p:nvSpPr>
          <p:spPr>
            <a:xfrm>
              <a:off x="8236038" y="2010892"/>
              <a:ext cx="1210614" cy="121061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9" name="Group 8">
              <a:extLst>
                <a:ext uri="{FF2B5EF4-FFF2-40B4-BE49-F238E27FC236}">
                  <a16:creationId xmlns:a16="http://schemas.microsoft.com/office/drawing/2014/main" id="{C0331137-2EF4-4FEF-9975-BB952E3A8F1B}"/>
                </a:ext>
              </a:extLst>
            </p:cNvPr>
            <p:cNvGrpSpPr/>
            <p:nvPr/>
          </p:nvGrpSpPr>
          <p:grpSpPr>
            <a:xfrm>
              <a:off x="8627914" y="2241827"/>
              <a:ext cx="426862" cy="748744"/>
              <a:chOff x="3095626" y="4619625"/>
              <a:chExt cx="877888" cy="1539875"/>
            </a:xfrm>
            <a:solidFill>
              <a:srgbClr val="E54E38"/>
            </a:solidFill>
          </p:grpSpPr>
          <p:sp>
            <p:nvSpPr>
              <p:cNvPr id="22" name="Freeform 518">
                <a:extLst>
                  <a:ext uri="{FF2B5EF4-FFF2-40B4-BE49-F238E27FC236}">
                    <a16:creationId xmlns:a16="http://schemas.microsoft.com/office/drawing/2014/main" id="{55861559-5B6B-4E60-A843-31DD10B6EC75}"/>
                  </a:ext>
                </a:extLst>
              </p:cNvPr>
              <p:cNvSpPr>
                <a:spLocks noEditPoints="1"/>
              </p:cNvSpPr>
              <p:nvPr/>
            </p:nvSpPr>
            <p:spPr bwMode="auto">
              <a:xfrm>
                <a:off x="3171826" y="4816475"/>
                <a:ext cx="725488" cy="1141413"/>
              </a:xfrm>
              <a:custGeom>
                <a:avLst/>
                <a:gdLst>
                  <a:gd name="T0" fmla="*/ 0 w 457"/>
                  <a:gd name="T1" fmla="*/ 719 h 719"/>
                  <a:gd name="T2" fmla="*/ 0 w 457"/>
                  <a:gd name="T3" fmla="*/ 0 h 719"/>
                  <a:gd name="T4" fmla="*/ 457 w 457"/>
                  <a:gd name="T5" fmla="*/ 0 h 719"/>
                  <a:gd name="T6" fmla="*/ 457 w 457"/>
                  <a:gd name="T7" fmla="*/ 719 h 719"/>
                  <a:gd name="T8" fmla="*/ 0 w 457"/>
                  <a:gd name="T9" fmla="*/ 719 h 719"/>
                  <a:gd name="T10" fmla="*/ 0 w 457"/>
                  <a:gd name="T11" fmla="*/ 719 h 719"/>
                  <a:gd name="T12" fmla="*/ 19 w 457"/>
                  <a:gd name="T13" fmla="*/ 700 h 719"/>
                  <a:gd name="T14" fmla="*/ 438 w 457"/>
                  <a:gd name="T15" fmla="*/ 700 h 719"/>
                  <a:gd name="T16" fmla="*/ 438 w 457"/>
                  <a:gd name="T17" fmla="*/ 19 h 719"/>
                  <a:gd name="T18" fmla="*/ 19 w 457"/>
                  <a:gd name="T19" fmla="*/ 19 h 719"/>
                  <a:gd name="T20" fmla="*/ 19 w 457"/>
                  <a:gd name="T21" fmla="*/ 700 h 719"/>
                  <a:gd name="T22" fmla="*/ 19 w 457"/>
                  <a:gd name="T23" fmla="*/ 70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7" h="719">
                    <a:moveTo>
                      <a:pt x="0" y="719"/>
                    </a:moveTo>
                    <a:lnTo>
                      <a:pt x="0" y="0"/>
                    </a:lnTo>
                    <a:lnTo>
                      <a:pt x="457" y="0"/>
                    </a:lnTo>
                    <a:lnTo>
                      <a:pt x="457" y="719"/>
                    </a:lnTo>
                    <a:lnTo>
                      <a:pt x="0" y="719"/>
                    </a:lnTo>
                    <a:lnTo>
                      <a:pt x="0" y="719"/>
                    </a:lnTo>
                    <a:close/>
                    <a:moveTo>
                      <a:pt x="19" y="700"/>
                    </a:moveTo>
                    <a:lnTo>
                      <a:pt x="438" y="700"/>
                    </a:lnTo>
                    <a:lnTo>
                      <a:pt x="438" y="19"/>
                    </a:lnTo>
                    <a:lnTo>
                      <a:pt x="19" y="19"/>
                    </a:lnTo>
                    <a:lnTo>
                      <a:pt x="19" y="700"/>
                    </a:lnTo>
                    <a:lnTo>
                      <a:pt x="19" y="7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519">
                <a:extLst>
                  <a:ext uri="{FF2B5EF4-FFF2-40B4-BE49-F238E27FC236}">
                    <a16:creationId xmlns:a16="http://schemas.microsoft.com/office/drawing/2014/main" id="{15292BD2-33CF-492F-9987-20F65B0E9370}"/>
                  </a:ext>
                </a:extLst>
              </p:cNvPr>
              <p:cNvSpPr>
                <a:spLocks noEditPoints="1"/>
              </p:cNvSpPr>
              <p:nvPr/>
            </p:nvSpPr>
            <p:spPr bwMode="auto">
              <a:xfrm>
                <a:off x="3095626" y="4619625"/>
                <a:ext cx="877888" cy="1539875"/>
              </a:xfrm>
              <a:custGeom>
                <a:avLst/>
                <a:gdLst>
                  <a:gd name="T0" fmla="*/ 0 w 174"/>
                  <a:gd name="T1" fmla="*/ 279 h 305"/>
                  <a:gd name="T2" fmla="*/ 0 w 174"/>
                  <a:gd name="T3" fmla="*/ 26 h 305"/>
                  <a:gd name="T4" fmla="*/ 26 w 174"/>
                  <a:gd name="T5" fmla="*/ 0 h 305"/>
                  <a:gd name="T6" fmla="*/ 26 w 174"/>
                  <a:gd name="T7" fmla="*/ 0 h 305"/>
                  <a:gd name="T8" fmla="*/ 148 w 174"/>
                  <a:gd name="T9" fmla="*/ 0 h 305"/>
                  <a:gd name="T10" fmla="*/ 174 w 174"/>
                  <a:gd name="T11" fmla="*/ 26 h 305"/>
                  <a:gd name="T12" fmla="*/ 174 w 174"/>
                  <a:gd name="T13" fmla="*/ 26 h 305"/>
                  <a:gd name="T14" fmla="*/ 174 w 174"/>
                  <a:gd name="T15" fmla="*/ 279 h 305"/>
                  <a:gd name="T16" fmla="*/ 148 w 174"/>
                  <a:gd name="T17" fmla="*/ 305 h 305"/>
                  <a:gd name="T18" fmla="*/ 148 w 174"/>
                  <a:gd name="T19" fmla="*/ 305 h 305"/>
                  <a:gd name="T20" fmla="*/ 26 w 174"/>
                  <a:gd name="T21" fmla="*/ 305 h 305"/>
                  <a:gd name="T22" fmla="*/ 0 w 174"/>
                  <a:gd name="T23" fmla="*/ 279 h 305"/>
                  <a:gd name="T24" fmla="*/ 8 w 174"/>
                  <a:gd name="T25" fmla="*/ 26 h 305"/>
                  <a:gd name="T26" fmla="*/ 8 w 174"/>
                  <a:gd name="T27" fmla="*/ 279 h 305"/>
                  <a:gd name="T28" fmla="*/ 26 w 174"/>
                  <a:gd name="T29" fmla="*/ 297 h 305"/>
                  <a:gd name="T30" fmla="*/ 26 w 174"/>
                  <a:gd name="T31" fmla="*/ 297 h 305"/>
                  <a:gd name="T32" fmla="*/ 148 w 174"/>
                  <a:gd name="T33" fmla="*/ 297 h 305"/>
                  <a:gd name="T34" fmla="*/ 166 w 174"/>
                  <a:gd name="T35" fmla="*/ 279 h 305"/>
                  <a:gd name="T36" fmla="*/ 166 w 174"/>
                  <a:gd name="T37" fmla="*/ 279 h 305"/>
                  <a:gd name="T38" fmla="*/ 166 w 174"/>
                  <a:gd name="T39" fmla="*/ 26 h 305"/>
                  <a:gd name="T40" fmla="*/ 148 w 174"/>
                  <a:gd name="T41" fmla="*/ 8 h 305"/>
                  <a:gd name="T42" fmla="*/ 148 w 174"/>
                  <a:gd name="T43" fmla="*/ 8 h 305"/>
                  <a:gd name="T44" fmla="*/ 26 w 174"/>
                  <a:gd name="T45" fmla="*/ 8 h 305"/>
                  <a:gd name="T46" fmla="*/ 8 w 174"/>
                  <a:gd name="T47" fmla="*/ 2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4" h="305">
                    <a:moveTo>
                      <a:pt x="0" y="279"/>
                    </a:moveTo>
                    <a:cubicBezTo>
                      <a:pt x="0" y="26"/>
                      <a:pt x="0" y="26"/>
                      <a:pt x="0" y="26"/>
                    </a:cubicBezTo>
                    <a:cubicBezTo>
                      <a:pt x="0" y="12"/>
                      <a:pt x="11" y="0"/>
                      <a:pt x="26" y="0"/>
                    </a:cubicBezTo>
                    <a:cubicBezTo>
                      <a:pt x="26" y="0"/>
                      <a:pt x="26" y="0"/>
                      <a:pt x="26" y="0"/>
                    </a:cubicBezTo>
                    <a:cubicBezTo>
                      <a:pt x="148" y="0"/>
                      <a:pt x="148" y="0"/>
                      <a:pt x="148" y="0"/>
                    </a:cubicBezTo>
                    <a:cubicBezTo>
                      <a:pt x="162" y="0"/>
                      <a:pt x="174" y="12"/>
                      <a:pt x="174" y="26"/>
                    </a:cubicBezTo>
                    <a:cubicBezTo>
                      <a:pt x="174" y="26"/>
                      <a:pt x="174" y="26"/>
                      <a:pt x="174" y="26"/>
                    </a:cubicBezTo>
                    <a:cubicBezTo>
                      <a:pt x="174" y="279"/>
                      <a:pt x="174" y="279"/>
                      <a:pt x="174" y="279"/>
                    </a:cubicBezTo>
                    <a:cubicBezTo>
                      <a:pt x="174" y="294"/>
                      <a:pt x="162" y="305"/>
                      <a:pt x="148" y="305"/>
                    </a:cubicBezTo>
                    <a:cubicBezTo>
                      <a:pt x="148" y="305"/>
                      <a:pt x="148" y="305"/>
                      <a:pt x="148" y="305"/>
                    </a:cubicBezTo>
                    <a:cubicBezTo>
                      <a:pt x="26" y="305"/>
                      <a:pt x="26" y="305"/>
                      <a:pt x="26" y="305"/>
                    </a:cubicBezTo>
                    <a:cubicBezTo>
                      <a:pt x="11" y="305"/>
                      <a:pt x="0" y="294"/>
                      <a:pt x="0" y="279"/>
                    </a:cubicBezTo>
                    <a:close/>
                    <a:moveTo>
                      <a:pt x="8" y="26"/>
                    </a:moveTo>
                    <a:cubicBezTo>
                      <a:pt x="8" y="279"/>
                      <a:pt x="8" y="279"/>
                      <a:pt x="8" y="279"/>
                    </a:cubicBezTo>
                    <a:cubicBezTo>
                      <a:pt x="8" y="289"/>
                      <a:pt x="16" y="297"/>
                      <a:pt x="26" y="297"/>
                    </a:cubicBezTo>
                    <a:cubicBezTo>
                      <a:pt x="26" y="297"/>
                      <a:pt x="26" y="297"/>
                      <a:pt x="26" y="297"/>
                    </a:cubicBezTo>
                    <a:cubicBezTo>
                      <a:pt x="148" y="297"/>
                      <a:pt x="148" y="297"/>
                      <a:pt x="148" y="297"/>
                    </a:cubicBezTo>
                    <a:cubicBezTo>
                      <a:pt x="158" y="297"/>
                      <a:pt x="166" y="289"/>
                      <a:pt x="166" y="279"/>
                    </a:cubicBezTo>
                    <a:cubicBezTo>
                      <a:pt x="166" y="279"/>
                      <a:pt x="166" y="279"/>
                      <a:pt x="166" y="279"/>
                    </a:cubicBezTo>
                    <a:cubicBezTo>
                      <a:pt x="166" y="26"/>
                      <a:pt x="166" y="26"/>
                      <a:pt x="166" y="26"/>
                    </a:cubicBezTo>
                    <a:cubicBezTo>
                      <a:pt x="166" y="16"/>
                      <a:pt x="158" y="8"/>
                      <a:pt x="148" y="8"/>
                    </a:cubicBezTo>
                    <a:cubicBezTo>
                      <a:pt x="148" y="8"/>
                      <a:pt x="148" y="8"/>
                      <a:pt x="148" y="8"/>
                    </a:cubicBezTo>
                    <a:cubicBezTo>
                      <a:pt x="26" y="8"/>
                      <a:pt x="26" y="8"/>
                      <a:pt x="26" y="8"/>
                    </a:cubicBezTo>
                    <a:cubicBezTo>
                      <a:pt x="16" y="8"/>
                      <a:pt x="8" y="16"/>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520">
                <a:extLst>
                  <a:ext uri="{FF2B5EF4-FFF2-40B4-BE49-F238E27FC236}">
                    <a16:creationId xmlns:a16="http://schemas.microsoft.com/office/drawing/2014/main" id="{6E086CEF-944B-4A73-8144-9684EED55BCC}"/>
                  </a:ext>
                </a:extLst>
              </p:cNvPr>
              <p:cNvSpPr>
                <a:spLocks noEditPoints="1"/>
              </p:cNvSpPr>
              <p:nvPr/>
            </p:nvSpPr>
            <p:spPr bwMode="auto">
              <a:xfrm>
                <a:off x="3357563" y="4711700"/>
                <a:ext cx="354013" cy="49213"/>
              </a:xfrm>
              <a:custGeom>
                <a:avLst/>
                <a:gdLst>
                  <a:gd name="T0" fmla="*/ 5 w 70"/>
                  <a:gd name="T1" fmla="*/ 10 h 10"/>
                  <a:gd name="T2" fmla="*/ 0 w 70"/>
                  <a:gd name="T3" fmla="*/ 5 h 10"/>
                  <a:gd name="T4" fmla="*/ 0 w 70"/>
                  <a:gd name="T5" fmla="*/ 5 h 10"/>
                  <a:gd name="T6" fmla="*/ 5 w 70"/>
                  <a:gd name="T7" fmla="*/ 0 h 10"/>
                  <a:gd name="T8" fmla="*/ 5 w 70"/>
                  <a:gd name="T9" fmla="*/ 0 h 10"/>
                  <a:gd name="T10" fmla="*/ 65 w 70"/>
                  <a:gd name="T11" fmla="*/ 0 h 10"/>
                  <a:gd name="T12" fmla="*/ 70 w 70"/>
                  <a:gd name="T13" fmla="*/ 5 h 10"/>
                  <a:gd name="T14" fmla="*/ 70 w 70"/>
                  <a:gd name="T15" fmla="*/ 5 h 10"/>
                  <a:gd name="T16" fmla="*/ 65 w 70"/>
                  <a:gd name="T17" fmla="*/ 10 h 10"/>
                  <a:gd name="T18" fmla="*/ 65 w 70"/>
                  <a:gd name="T19" fmla="*/ 10 h 10"/>
                  <a:gd name="T20" fmla="*/ 5 w 70"/>
                  <a:gd name="T21" fmla="*/ 10 h 10"/>
                  <a:gd name="T22" fmla="*/ 4 w 70"/>
                  <a:gd name="T23" fmla="*/ 5 h 10"/>
                  <a:gd name="T24" fmla="*/ 5 w 70"/>
                  <a:gd name="T25" fmla="*/ 6 h 10"/>
                  <a:gd name="T26" fmla="*/ 5 w 70"/>
                  <a:gd name="T27" fmla="*/ 6 h 10"/>
                  <a:gd name="T28" fmla="*/ 65 w 70"/>
                  <a:gd name="T29" fmla="*/ 6 h 10"/>
                  <a:gd name="T30" fmla="*/ 66 w 70"/>
                  <a:gd name="T31" fmla="*/ 5 h 10"/>
                  <a:gd name="T32" fmla="*/ 66 w 70"/>
                  <a:gd name="T33" fmla="*/ 5 h 10"/>
                  <a:gd name="T34" fmla="*/ 65 w 70"/>
                  <a:gd name="T35" fmla="*/ 4 h 10"/>
                  <a:gd name="T36" fmla="*/ 65 w 70"/>
                  <a:gd name="T37" fmla="*/ 4 h 10"/>
                  <a:gd name="T38" fmla="*/ 5 w 70"/>
                  <a:gd name="T39" fmla="*/ 4 h 10"/>
                  <a:gd name="T40" fmla="*/ 4 w 70"/>
                  <a:gd name="T4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 h="10">
                    <a:moveTo>
                      <a:pt x="5" y="10"/>
                    </a:moveTo>
                    <a:cubicBezTo>
                      <a:pt x="2" y="10"/>
                      <a:pt x="0" y="8"/>
                      <a:pt x="0" y="5"/>
                    </a:cubicBezTo>
                    <a:cubicBezTo>
                      <a:pt x="0" y="5"/>
                      <a:pt x="0" y="5"/>
                      <a:pt x="0" y="5"/>
                    </a:cubicBezTo>
                    <a:cubicBezTo>
                      <a:pt x="0" y="2"/>
                      <a:pt x="2" y="0"/>
                      <a:pt x="5" y="0"/>
                    </a:cubicBezTo>
                    <a:cubicBezTo>
                      <a:pt x="5" y="0"/>
                      <a:pt x="5" y="0"/>
                      <a:pt x="5" y="0"/>
                    </a:cubicBezTo>
                    <a:cubicBezTo>
                      <a:pt x="65" y="0"/>
                      <a:pt x="65" y="0"/>
                      <a:pt x="65" y="0"/>
                    </a:cubicBezTo>
                    <a:cubicBezTo>
                      <a:pt x="68" y="0"/>
                      <a:pt x="70" y="2"/>
                      <a:pt x="70" y="5"/>
                    </a:cubicBezTo>
                    <a:cubicBezTo>
                      <a:pt x="70" y="5"/>
                      <a:pt x="70" y="5"/>
                      <a:pt x="70" y="5"/>
                    </a:cubicBezTo>
                    <a:cubicBezTo>
                      <a:pt x="70" y="8"/>
                      <a:pt x="68" y="10"/>
                      <a:pt x="65" y="10"/>
                    </a:cubicBezTo>
                    <a:cubicBezTo>
                      <a:pt x="65" y="10"/>
                      <a:pt x="65" y="10"/>
                      <a:pt x="65" y="10"/>
                    </a:cubicBezTo>
                    <a:cubicBezTo>
                      <a:pt x="5" y="10"/>
                      <a:pt x="5" y="10"/>
                      <a:pt x="5" y="10"/>
                    </a:cubicBezTo>
                    <a:close/>
                    <a:moveTo>
                      <a:pt x="4" y="5"/>
                    </a:moveTo>
                    <a:cubicBezTo>
                      <a:pt x="4" y="6"/>
                      <a:pt x="4" y="6"/>
                      <a:pt x="5" y="6"/>
                    </a:cubicBezTo>
                    <a:cubicBezTo>
                      <a:pt x="5" y="6"/>
                      <a:pt x="5" y="6"/>
                      <a:pt x="5" y="6"/>
                    </a:cubicBezTo>
                    <a:cubicBezTo>
                      <a:pt x="65" y="6"/>
                      <a:pt x="65" y="6"/>
                      <a:pt x="65" y="6"/>
                    </a:cubicBezTo>
                    <a:cubicBezTo>
                      <a:pt x="65" y="6"/>
                      <a:pt x="66" y="6"/>
                      <a:pt x="66" y="5"/>
                    </a:cubicBezTo>
                    <a:cubicBezTo>
                      <a:pt x="66" y="5"/>
                      <a:pt x="66" y="5"/>
                      <a:pt x="66" y="5"/>
                    </a:cubicBezTo>
                    <a:cubicBezTo>
                      <a:pt x="66" y="4"/>
                      <a:pt x="65" y="4"/>
                      <a:pt x="65" y="4"/>
                    </a:cubicBezTo>
                    <a:cubicBezTo>
                      <a:pt x="65" y="4"/>
                      <a:pt x="65" y="4"/>
                      <a:pt x="65" y="4"/>
                    </a:cubicBezTo>
                    <a:cubicBezTo>
                      <a:pt x="5" y="4"/>
                      <a:pt x="5" y="4"/>
                      <a:pt x="5" y="4"/>
                    </a:cubicBezTo>
                    <a:cubicBezTo>
                      <a:pt x="4" y="4"/>
                      <a:pt x="4"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521">
                <a:extLst>
                  <a:ext uri="{FF2B5EF4-FFF2-40B4-BE49-F238E27FC236}">
                    <a16:creationId xmlns:a16="http://schemas.microsoft.com/office/drawing/2014/main" id="{B3E21580-6C79-4C57-BFAC-620A009025B5}"/>
                  </a:ext>
                </a:extLst>
              </p:cNvPr>
              <p:cNvSpPr>
                <a:spLocks noEditPoints="1"/>
              </p:cNvSpPr>
              <p:nvPr/>
            </p:nvSpPr>
            <p:spPr bwMode="auto">
              <a:xfrm>
                <a:off x="3473451" y="5983288"/>
                <a:ext cx="122238" cy="115888"/>
              </a:xfrm>
              <a:custGeom>
                <a:avLst/>
                <a:gdLst>
                  <a:gd name="T0" fmla="*/ 12 w 24"/>
                  <a:gd name="T1" fmla="*/ 0 h 23"/>
                  <a:gd name="T2" fmla="*/ 0 w 24"/>
                  <a:gd name="T3" fmla="*/ 11 h 23"/>
                  <a:gd name="T4" fmla="*/ 12 w 24"/>
                  <a:gd name="T5" fmla="*/ 23 h 23"/>
                  <a:gd name="T6" fmla="*/ 24 w 24"/>
                  <a:gd name="T7" fmla="*/ 11 h 23"/>
                  <a:gd name="T8" fmla="*/ 12 w 24"/>
                  <a:gd name="T9" fmla="*/ 0 h 23"/>
                  <a:gd name="T10" fmla="*/ 12 w 24"/>
                  <a:gd name="T11" fmla="*/ 19 h 23"/>
                  <a:gd name="T12" fmla="*/ 4 w 24"/>
                  <a:gd name="T13" fmla="*/ 11 h 23"/>
                  <a:gd name="T14" fmla="*/ 12 w 24"/>
                  <a:gd name="T15" fmla="*/ 4 h 23"/>
                  <a:gd name="T16" fmla="*/ 20 w 24"/>
                  <a:gd name="T17" fmla="*/ 11 h 23"/>
                  <a:gd name="T18" fmla="*/ 12 w 24"/>
                  <a:gd name="T1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3">
                    <a:moveTo>
                      <a:pt x="12" y="0"/>
                    </a:moveTo>
                    <a:cubicBezTo>
                      <a:pt x="5" y="0"/>
                      <a:pt x="0" y="5"/>
                      <a:pt x="0" y="11"/>
                    </a:cubicBezTo>
                    <a:cubicBezTo>
                      <a:pt x="0" y="18"/>
                      <a:pt x="5" y="23"/>
                      <a:pt x="12" y="23"/>
                    </a:cubicBezTo>
                    <a:cubicBezTo>
                      <a:pt x="18" y="23"/>
                      <a:pt x="24" y="18"/>
                      <a:pt x="24" y="11"/>
                    </a:cubicBezTo>
                    <a:cubicBezTo>
                      <a:pt x="24" y="5"/>
                      <a:pt x="18" y="0"/>
                      <a:pt x="12" y="0"/>
                    </a:cubicBezTo>
                    <a:close/>
                    <a:moveTo>
                      <a:pt x="12" y="19"/>
                    </a:moveTo>
                    <a:cubicBezTo>
                      <a:pt x="8" y="19"/>
                      <a:pt x="4" y="16"/>
                      <a:pt x="4" y="11"/>
                    </a:cubicBezTo>
                    <a:cubicBezTo>
                      <a:pt x="4" y="7"/>
                      <a:pt x="8" y="4"/>
                      <a:pt x="12" y="4"/>
                    </a:cubicBezTo>
                    <a:cubicBezTo>
                      <a:pt x="16" y="4"/>
                      <a:pt x="20" y="7"/>
                      <a:pt x="20" y="11"/>
                    </a:cubicBezTo>
                    <a:cubicBezTo>
                      <a:pt x="20" y="16"/>
                      <a:pt x="16" y="19"/>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522">
                <a:extLst>
                  <a:ext uri="{FF2B5EF4-FFF2-40B4-BE49-F238E27FC236}">
                    <a16:creationId xmlns:a16="http://schemas.microsoft.com/office/drawing/2014/main" id="{C73BA4CB-F410-4B5B-BBCC-19B87EFC97C3}"/>
                  </a:ext>
                </a:extLst>
              </p:cNvPr>
              <p:cNvSpPr>
                <a:spLocks noEditPoints="1"/>
              </p:cNvSpPr>
              <p:nvPr/>
            </p:nvSpPr>
            <p:spPr bwMode="auto">
              <a:xfrm>
                <a:off x="3338513" y="5992813"/>
                <a:ext cx="100013" cy="96838"/>
              </a:xfrm>
              <a:custGeom>
                <a:avLst/>
                <a:gdLst>
                  <a:gd name="T0" fmla="*/ 10 w 20"/>
                  <a:gd name="T1" fmla="*/ 0 h 19"/>
                  <a:gd name="T2" fmla="*/ 0 w 20"/>
                  <a:gd name="T3" fmla="*/ 9 h 19"/>
                  <a:gd name="T4" fmla="*/ 10 w 20"/>
                  <a:gd name="T5" fmla="*/ 19 h 19"/>
                  <a:gd name="T6" fmla="*/ 20 w 20"/>
                  <a:gd name="T7" fmla="*/ 9 h 19"/>
                  <a:gd name="T8" fmla="*/ 10 w 20"/>
                  <a:gd name="T9" fmla="*/ 0 h 19"/>
                  <a:gd name="T10" fmla="*/ 10 w 20"/>
                  <a:gd name="T11" fmla="*/ 15 h 19"/>
                  <a:gd name="T12" fmla="*/ 4 w 20"/>
                  <a:gd name="T13" fmla="*/ 9 h 19"/>
                  <a:gd name="T14" fmla="*/ 10 w 20"/>
                  <a:gd name="T15" fmla="*/ 4 h 19"/>
                  <a:gd name="T16" fmla="*/ 16 w 20"/>
                  <a:gd name="T17" fmla="*/ 9 h 19"/>
                  <a:gd name="T18" fmla="*/ 10 w 20"/>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0"/>
                    </a:moveTo>
                    <a:cubicBezTo>
                      <a:pt x="5" y="0"/>
                      <a:pt x="0" y="4"/>
                      <a:pt x="0" y="9"/>
                    </a:cubicBezTo>
                    <a:cubicBezTo>
                      <a:pt x="0" y="15"/>
                      <a:pt x="5" y="19"/>
                      <a:pt x="10" y="19"/>
                    </a:cubicBezTo>
                    <a:cubicBezTo>
                      <a:pt x="16" y="19"/>
                      <a:pt x="20" y="15"/>
                      <a:pt x="20" y="9"/>
                    </a:cubicBezTo>
                    <a:cubicBezTo>
                      <a:pt x="20" y="4"/>
                      <a:pt x="16" y="0"/>
                      <a:pt x="10" y="0"/>
                    </a:cubicBezTo>
                    <a:close/>
                    <a:moveTo>
                      <a:pt x="10" y="15"/>
                    </a:moveTo>
                    <a:cubicBezTo>
                      <a:pt x="7" y="15"/>
                      <a:pt x="4" y="13"/>
                      <a:pt x="4" y="9"/>
                    </a:cubicBezTo>
                    <a:cubicBezTo>
                      <a:pt x="4" y="6"/>
                      <a:pt x="7" y="4"/>
                      <a:pt x="10" y="4"/>
                    </a:cubicBezTo>
                    <a:cubicBezTo>
                      <a:pt x="14" y="4"/>
                      <a:pt x="16" y="6"/>
                      <a:pt x="16" y="9"/>
                    </a:cubicBezTo>
                    <a:cubicBezTo>
                      <a:pt x="16" y="13"/>
                      <a:pt x="14" y="1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523">
                <a:extLst>
                  <a:ext uri="{FF2B5EF4-FFF2-40B4-BE49-F238E27FC236}">
                    <a16:creationId xmlns:a16="http://schemas.microsoft.com/office/drawing/2014/main" id="{B6C8A6FC-BE5B-4755-A109-6C1EC4499349}"/>
                  </a:ext>
                </a:extLst>
              </p:cNvPr>
              <p:cNvSpPr>
                <a:spLocks noEditPoints="1"/>
              </p:cNvSpPr>
              <p:nvPr/>
            </p:nvSpPr>
            <p:spPr bwMode="auto">
              <a:xfrm>
                <a:off x="3630613" y="5992813"/>
                <a:ext cx="95250" cy="96838"/>
              </a:xfrm>
              <a:custGeom>
                <a:avLst/>
                <a:gdLst>
                  <a:gd name="T0" fmla="*/ 9 w 19"/>
                  <a:gd name="T1" fmla="*/ 0 h 19"/>
                  <a:gd name="T2" fmla="*/ 0 w 19"/>
                  <a:gd name="T3" fmla="*/ 9 h 19"/>
                  <a:gd name="T4" fmla="*/ 9 w 19"/>
                  <a:gd name="T5" fmla="*/ 19 h 19"/>
                  <a:gd name="T6" fmla="*/ 19 w 19"/>
                  <a:gd name="T7" fmla="*/ 9 h 19"/>
                  <a:gd name="T8" fmla="*/ 9 w 19"/>
                  <a:gd name="T9" fmla="*/ 0 h 19"/>
                  <a:gd name="T10" fmla="*/ 9 w 19"/>
                  <a:gd name="T11" fmla="*/ 15 h 19"/>
                  <a:gd name="T12" fmla="*/ 4 w 19"/>
                  <a:gd name="T13" fmla="*/ 9 h 19"/>
                  <a:gd name="T14" fmla="*/ 9 w 19"/>
                  <a:gd name="T15" fmla="*/ 4 h 19"/>
                  <a:gd name="T16" fmla="*/ 15 w 19"/>
                  <a:gd name="T17" fmla="*/ 9 h 19"/>
                  <a:gd name="T18" fmla="*/ 9 w 19"/>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0"/>
                    </a:moveTo>
                    <a:cubicBezTo>
                      <a:pt x="4" y="0"/>
                      <a:pt x="0" y="4"/>
                      <a:pt x="0" y="9"/>
                    </a:cubicBezTo>
                    <a:cubicBezTo>
                      <a:pt x="0" y="15"/>
                      <a:pt x="4" y="19"/>
                      <a:pt x="9" y="19"/>
                    </a:cubicBezTo>
                    <a:cubicBezTo>
                      <a:pt x="15" y="19"/>
                      <a:pt x="19" y="15"/>
                      <a:pt x="19" y="9"/>
                    </a:cubicBezTo>
                    <a:cubicBezTo>
                      <a:pt x="19" y="4"/>
                      <a:pt x="15" y="0"/>
                      <a:pt x="9" y="0"/>
                    </a:cubicBezTo>
                    <a:close/>
                    <a:moveTo>
                      <a:pt x="9" y="15"/>
                    </a:moveTo>
                    <a:cubicBezTo>
                      <a:pt x="6" y="15"/>
                      <a:pt x="4" y="13"/>
                      <a:pt x="4" y="9"/>
                    </a:cubicBezTo>
                    <a:cubicBezTo>
                      <a:pt x="4" y="6"/>
                      <a:pt x="6" y="4"/>
                      <a:pt x="9" y="4"/>
                    </a:cubicBezTo>
                    <a:cubicBezTo>
                      <a:pt x="13" y="4"/>
                      <a:pt x="15" y="6"/>
                      <a:pt x="15" y="9"/>
                    </a:cubicBezTo>
                    <a:cubicBezTo>
                      <a:pt x="15" y="13"/>
                      <a:pt x="13" y="15"/>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69116157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E3D11B3-595A-40E2-8CF0-AE3DDDB1F2C8}"/>
              </a:ext>
            </a:extLst>
          </p:cNvPr>
          <p:cNvSpPr/>
          <p:nvPr/>
        </p:nvSpPr>
        <p:spPr>
          <a:xfrm>
            <a:off x="6096000" y="296883"/>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E1A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092881"/>
            <a:chOff x="377306" y="1323175"/>
            <a:chExt cx="4207394"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646331"/>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your business category and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‘Continue.’</a:t>
              </a:r>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rgbClr val="FE1A1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FE1A19"/>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rgbClr val="FE1A19"/>
                      </a:solidFill>
                      <a:latin typeface="Tahoma" panose="020B0604030504040204" pitchFamily="34" charset="0"/>
                      <a:ea typeface="Tahoma" panose="020B0604030504040204" pitchFamily="34" charset="0"/>
                      <a:cs typeface="Tahoma" panose="020B0604030504040204" pitchFamily="34" charset="0"/>
                    </a:rPr>
                    <a:t>6</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6601D612-7509-B1A1-60BA-C7273587878C}"/>
              </a:ext>
            </a:extLst>
          </p:cNvPr>
          <p:cNvPicPr>
            <a:picLocks noChangeAspect="1"/>
          </p:cNvPicPr>
          <p:nvPr/>
        </p:nvPicPr>
        <p:blipFill>
          <a:blip r:embed="rId2"/>
          <a:stretch>
            <a:fillRect/>
          </a:stretch>
        </p:blipFill>
        <p:spPr>
          <a:xfrm>
            <a:off x="4978648" y="905864"/>
            <a:ext cx="6882084" cy="4762500"/>
          </a:xfrm>
          <a:prstGeom prst="rect">
            <a:avLst/>
          </a:prstGeom>
        </p:spPr>
      </p:pic>
    </p:spTree>
    <p:extLst>
      <p:ext uri="{BB962C8B-B14F-4D97-AF65-F5344CB8AC3E}">
        <p14:creationId xmlns:p14="http://schemas.microsoft.com/office/powerpoint/2010/main" val="301071954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E3D11B3-595A-40E2-8CF0-AE3DDDB1F2C8}"/>
              </a:ext>
            </a:extLst>
          </p:cNvPr>
          <p:cNvSpPr/>
          <p:nvPr/>
        </p:nvSpPr>
        <p:spPr>
          <a:xfrm>
            <a:off x="6096000" y="296884"/>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E1A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092881"/>
            <a:chOff x="377306" y="1323175"/>
            <a:chExt cx="4207394" cy="2092881"/>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646331"/>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your business address and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‘Continue.’</a:t>
              </a:r>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rgbClr val="FE1A1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FE1A19"/>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rgbClr val="FE1A19"/>
                      </a:solidFill>
                      <a:latin typeface="Tahoma" panose="020B0604030504040204" pitchFamily="34" charset="0"/>
                      <a:ea typeface="Tahoma" panose="020B0604030504040204" pitchFamily="34" charset="0"/>
                      <a:cs typeface="Tahoma" panose="020B0604030504040204" pitchFamily="34" charset="0"/>
                    </a:rPr>
                    <a:t>7</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D6B0F5C4-9A47-07FD-817A-F5D113A8FA3F}"/>
              </a:ext>
            </a:extLst>
          </p:cNvPr>
          <p:cNvPicPr>
            <a:picLocks noChangeAspect="1"/>
          </p:cNvPicPr>
          <p:nvPr/>
        </p:nvPicPr>
        <p:blipFill>
          <a:blip r:embed="rId2"/>
          <a:stretch>
            <a:fillRect/>
          </a:stretch>
        </p:blipFill>
        <p:spPr>
          <a:xfrm>
            <a:off x="5490563" y="1384663"/>
            <a:ext cx="6454942" cy="4921321"/>
          </a:xfrm>
          <a:prstGeom prst="rect">
            <a:avLst/>
          </a:prstGeom>
        </p:spPr>
      </p:pic>
    </p:spTree>
    <p:extLst>
      <p:ext uri="{BB962C8B-B14F-4D97-AF65-F5344CB8AC3E}">
        <p14:creationId xmlns:p14="http://schemas.microsoft.com/office/powerpoint/2010/main" val="33162012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E3D11B3-595A-40E2-8CF0-AE3DDDB1F2C8}"/>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E1A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369880"/>
            <a:chOff x="377306" y="1323175"/>
            <a:chExt cx="4207394"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923330"/>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Create an account for your business by entering some basic personal information.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‘Continue.’</a:t>
              </a:r>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rgbClr val="FE1A1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FE1A19"/>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rgbClr val="FE1A19"/>
                      </a:solidFill>
                      <a:latin typeface="Tahoma" panose="020B0604030504040204" pitchFamily="34" charset="0"/>
                      <a:ea typeface="Tahoma" panose="020B0604030504040204" pitchFamily="34" charset="0"/>
                      <a:cs typeface="Tahoma" panose="020B0604030504040204" pitchFamily="34" charset="0"/>
                    </a:rPr>
                    <a:t>8</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042C87C8-6B1C-BB23-1F14-AD650CED1D5D}"/>
              </a:ext>
            </a:extLst>
          </p:cNvPr>
          <p:cNvPicPr>
            <a:picLocks noChangeAspect="1"/>
          </p:cNvPicPr>
          <p:nvPr/>
        </p:nvPicPr>
        <p:blipFill>
          <a:blip r:embed="rId2"/>
          <a:stretch>
            <a:fillRect/>
          </a:stretch>
        </p:blipFill>
        <p:spPr>
          <a:xfrm>
            <a:off x="6855073" y="532451"/>
            <a:ext cx="3517900" cy="5130800"/>
          </a:xfrm>
          <a:prstGeom prst="rect">
            <a:avLst/>
          </a:prstGeom>
        </p:spPr>
      </p:pic>
    </p:spTree>
    <p:extLst>
      <p:ext uri="{BB962C8B-B14F-4D97-AF65-F5344CB8AC3E}">
        <p14:creationId xmlns:p14="http://schemas.microsoft.com/office/powerpoint/2010/main" val="31669306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6E3D11B3-595A-40E2-8CF0-AE3DDDB1F2C8}"/>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E1A1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369880"/>
            <a:chOff x="377306" y="1323175"/>
            <a:chExt cx="4207394"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923330"/>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Choose whether you would like to verify your business via text or a phone call.</a:t>
              </a: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solidFill>
                        <a:srgbClr val="FE1A19"/>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FE1A19"/>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solidFill>
                        <a:srgbClr val="FE1A19"/>
                      </a:solidFill>
                      <a:latin typeface="Tahoma" panose="020B0604030504040204" pitchFamily="34" charset="0"/>
                      <a:ea typeface="Tahoma" panose="020B0604030504040204" pitchFamily="34" charset="0"/>
                      <a:cs typeface="Tahoma" panose="020B0604030504040204" pitchFamily="34" charset="0"/>
                    </a:rPr>
                    <a:t>9</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62527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4D547130-5138-2EA8-1D95-E3EF59CEF641}"/>
              </a:ext>
            </a:extLst>
          </p:cNvPr>
          <p:cNvPicPr>
            <a:picLocks noChangeAspect="1"/>
          </p:cNvPicPr>
          <p:nvPr/>
        </p:nvPicPr>
        <p:blipFill>
          <a:blip r:embed="rId2"/>
          <a:stretch>
            <a:fillRect/>
          </a:stretch>
        </p:blipFill>
        <p:spPr>
          <a:xfrm>
            <a:off x="5588990" y="91900"/>
            <a:ext cx="5740400" cy="6565900"/>
          </a:xfrm>
          <a:prstGeom prst="rect">
            <a:avLst/>
          </a:prstGeom>
        </p:spPr>
      </p:pic>
    </p:spTree>
    <p:extLst>
      <p:ext uri="{BB962C8B-B14F-4D97-AF65-F5344CB8AC3E}">
        <p14:creationId xmlns:p14="http://schemas.microsoft.com/office/powerpoint/2010/main" val="729654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Shape 26">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Shape 32">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5" name="Isosceles Triangle 34">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Isosceles Triangle 36">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8C1B9F93-FEA7-4E74-AA85-DE06A96DEF9F}"/>
              </a:ext>
            </a:extLst>
          </p:cNvPr>
          <p:cNvGrpSpPr/>
          <p:nvPr/>
        </p:nvGrpSpPr>
        <p:grpSpPr>
          <a:xfrm>
            <a:off x="2933697" y="643467"/>
            <a:ext cx="6324606" cy="5571065"/>
            <a:chOff x="3184525" y="2717801"/>
            <a:chExt cx="1558925" cy="1373188"/>
          </a:xfrm>
        </p:grpSpPr>
        <p:sp>
          <p:nvSpPr>
            <p:cNvPr id="10" name="Freeform 5">
              <a:extLst>
                <a:ext uri="{FF2B5EF4-FFF2-40B4-BE49-F238E27FC236}">
                  <a16:creationId xmlns:a16="http://schemas.microsoft.com/office/drawing/2014/main" id="{A307FC4D-FA80-45E0-B277-91D4630C9582}"/>
                </a:ext>
              </a:extLst>
            </p:cNvPr>
            <p:cNvSpPr>
              <a:spLocks noEditPoints="1"/>
            </p:cNvSpPr>
            <p:nvPr/>
          </p:nvSpPr>
          <p:spPr bwMode="auto">
            <a:xfrm>
              <a:off x="3184525" y="2717801"/>
              <a:ext cx="1558925" cy="1373188"/>
            </a:xfrm>
            <a:custGeom>
              <a:avLst/>
              <a:gdLst>
                <a:gd name="T0" fmla="*/ 467 w 523"/>
                <a:gd name="T1" fmla="*/ 442 h 459"/>
                <a:gd name="T2" fmla="*/ 342 w 523"/>
                <a:gd name="T3" fmla="*/ 431 h 459"/>
                <a:gd name="T4" fmla="*/ 83 w 523"/>
                <a:gd name="T5" fmla="*/ 375 h 459"/>
                <a:gd name="T6" fmla="*/ 75 w 523"/>
                <a:gd name="T7" fmla="*/ 107 h 459"/>
                <a:gd name="T8" fmla="*/ 464 w 523"/>
                <a:gd name="T9" fmla="*/ 119 h 459"/>
                <a:gd name="T10" fmla="*/ 468 w 523"/>
                <a:gd name="T11" fmla="*/ 349 h 459"/>
                <a:gd name="T12" fmla="*/ 458 w 523"/>
                <a:gd name="T13" fmla="*/ 399 h 459"/>
                <a:gd name="T14" fmla="*/ 469 w 523"/>
                <a:gd name="T15" fmla="*/ 436 h 459"/>
                <a:gd name="T16" fmla="*/ 467 w 523"/>
                <a:gd name="T17" fmla="*/ 442 h 459"/>
                <a:gd name="T18" fmla="*/ 205 w 523"/>
                <a:gd name="T19" fmla="*/ 176 h 459"/>
                <a:gd name="T20" fmla="*/ 136 w 523"/>
                <a:gd name="T21" fmla="*/ 162 h 459"/>
                <a:gd name="T22" fmla="*/ 125 w 523"/>
                <a:gd name="T23" fmla="*/ 162 h 459"/>
                <a:gd name="T24" fmla="*/ 95 w 523"/>
                <a:gd name="T25" fmla="*/ 183 h 459"/>
                <a:gd name="T26" fmla="*/ 95 w 523"/>
                <a:gd name="T27" fmla="*/ 285 h 459"/>
                <a:gd name="T28" fmla="*/ 113 w 523"/>
                <a:gd name="T29" fmla="*/ 310 h 459"/>
                <a:gd name="T30" fmla="*/ 133 w 523"/>
                <a:gd name="T31" fmla="*/ 285 h 459"/>
                <a:gd name="T32" fmla="*/ 133 w 523"/>
                <a:gd name="T33" fmla="*/ 229 h 459"/>
                <a:gd name="T34" fmla="*/ 160 w 523"/>
                <a:gd name="T35" fmla="*/ 196 h 459"/>
                <a:gd name="T36" fmla="*/ 187 w 523"/>
                <a:gd name="T37" fmla="*/ 230 h 459"/>
                <a:gd name="T38" fmla="*/ 187 w 523"/>
                <a:gd name="T39" fmla="*/ 286 h 459"/>
                <a:gd name="T40" fmla="*/ 207 w 523"/>
                <a:gd name="T41" fmla="*/ 310 h 459"/>
                <a:gd name="T42" fmla="*/ 225 w 523"/>
                <a:gd name="T43" fmla="*/ 286 h 459"/>
                <a:gd name="T44" fmla="*/ 225 w 523"/>
                <a:gd name="T45" fmla="*/ 230 h 459"/>
                <a:gd name="T46" fmla="*/ 252 w 523"/>
                <a:gd name="T47" fmla="*/ 196 h 459"/>
                <a:gd name="T48" fmla="*/ 279 w 523"/>
                <a:gd name="T49" fmla="*/ 229 h 459"/>
                <a:gd name="T50" fmla="*/ 280 w 523"/>
                <a:gd name="T51" fmla="*/ 289 h 459"/>
                <a:gd name="T52" fmla="*/ 308 w 523"/>
                <a:gd name="T53" fmla="*/ 308 h 459"/>
                <a:gd name="T54" fmla="*/ 321 w 523"/>
                <a:gd name="T55" fmla="*/ 285 h 459"/>
                <a:gd name="T56" fmla="*/ 333 w 523"/>
                <a:gd name="T57" fmla="*/ 295 h 459"/>
                <a:gd name="T58" fmla="*/ 424 w 523"/>
                <a:gd name="T59" fmla="*/ 297 h 459"/>
                <a:gd name="T60" fmla="*/ 432 w 523"/>
                <a:gd name="T61" fmla="*/ 273 h 459"/>
                <a:gd name="T62" fmla="*/ 407 w 523"/>
                <a:gd name="T63" fmla="*/ 267 h 459"/>
                <a:gd name="T64" fmla="*/ 396 w 523"/>
                <a:gd name="T65" fmla="*/ 272 h 459"/>
                <a:gd name="T66" fmla="*/ 342 w 523"/>
                <a:gd name="T67" fmla="*/ 248 h 459"/>
                <a:gd name="T68" fmla="*/ 375 w 523"/>
                <a:gd name="T69" fmla="*/ 198 h 459"/>
                <a:gd name="T70" fmla="*/ 408 w 523"/>
                <a:gd name="T71" fmla="*/ 206 h 459"/>
                <a:gd name="T72" fmla="*/ 433 w 523"/>
                <a:gd name="T73" fmla="*/ 200 h 459"/>
                <a:gd name="T74" fmla="*/ 425 w 523"/>
                <a:gd name="T75" fmla="*/ 176 h 459"/>
                <a:gd name="T76" fmla="*/ 408 w 523"/>
                <a:gd name="T77" fmla="*/ 166 h 459"/>
                <a:gd name="T78" fmla="*/ 314 w 523"/>
                <a:gd name="T79" fmla="*/ 198 h 459"/>
                <a:gd name="T80" fmla="*/ 205 w 523"/>
                <a:gd name="T81" fmla="*/ 176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3" h="459">
                  <a:moveTo>
                    <a:pt x="467" y="442"/>
                  </a:moveTo>
                  <a:cubicBezTo>
                    <a:pt x="426" y="401"/>
                    <a:pt x="387" y="418"/>
                    <a:pt x="342" y="431"/>
                  </a:cubicBezTo>
                  <a:cubicBezTo>
                    <a:pt x="247" y="459"/>
                    <a:pt x="158" y="443"/>
                    <a:pt x="83" y="375"/>
                  </a:cubicBezTo>
                  <a:cubicBezTo>
                    <a:pt x="3" y="301"/>
                    <a:pt x="0" y="186"/>
                    <a:pt x="75" y="107"/>
                  </a:cubicBezTo>
                  <a:cubicBezTo>
                    <a:pt x="176" y="0"/>
                    <a:pt x="369" y="6"/>
                    <a:pt x="464" y="119"/>
                  </a:cubicBezTo>
                  <a:cubicBezTo>
                    <a:pt x="520" y="185"/>
                    <a:pt x="523" y="280"/>
                    <a:pt x="468" y="349"/>
                  </a:cubicBezTo>
                  <a:cubicBezTo>
                    <a:pt x="455" y="365"/>
                    <a:pt x="451" y="380"/>
                    <a:pt x="458" y="399"/>
                  </a:cubicBezTo>
                  <a:cubicBezTo>
                    <a:pt x="463" y="411"/>
                    <a:pt x="465" y="423"/>
                    <a:pt x="469" y="436"/>
                  </a:cubicBezTo>
                  <a:cubicBezTo>
                    <a:pt x="468" y="438"/>
                    <a:pt x="467" y="440"/>
                    <a:pt x="467" y="442"/>
                  </a:cubicBezTo>
                  <a:close/>
                  <a:moveTo>
                    <a:pt x="205" y="176"/>
                  </a:moveTo>
                  <a:cubicBezTo>
                    <a:pt x="184" y="159"/>
                    <a:pt x="161" y="153"/>
                    <a:pt x="136" y="162"/>
                  </a:cubicBezTo>
                  <a:cubicBezTo>
                    <a:pt x="132" y="163"/>
                    <a:pt x="128" y="163"/>
                    <a:pt x="125" y="162"/>
                  </a:cubicBezTo>
                  <a:cubicBezTo>
                    <a:pt x="103" y="156"/>
                    <a:pt x="95" y="161"/>
                    <a:pt x="95" y="183"/>
                  </a:cubicBezTo>
                  <a:cubicBezTo>
                    <a:pt x="94" y="217"/>
                    <a:pt x="95" y="251"/>
                    <a:pt x="95" y="285"/>
                  </a:cubicBezTo>
                  <a:cubicBezTo>
                    <a:pt x="94" y="299"/>
                    <a:pt x="98" y="311"/>
                    <a:pt x="113" y="310"/>
                  </a:cubicBezTo>
                  <a:cubicBezTo>
                    <a:pt x="128" y="310"/>
                    <a:pt x="132" y="298"/>
                    <a:pt x="133" y="285"/>
                  </a:cubicBezTo>
                  <a:cubicBezTo>
                    <a:pt x="133" y="266"/>
                    <a:pt x="132" y="248"/>
                    <a:pt x="133" y="229"/>
                  </a:cubicBezTo>
                  <a:cubicBezTo>
                    <a:pt x="133" y="205"/>
                    <a:pt x="141" y="196"/>
                    <a:pt x="160" y="196"/>
                  </a:cubicBezTo>
                  <a:cubicBezTo>
                    <a:pt x="179" y="196"/>
                    <a:pt x="187" y="207"/>
                    <a:pt x="187" y="230"/>
                  </a:cubicBezTo>
                  <a:cubicBezTo>
                    <a:pt x="187" y="249"/>
                    <a:pt x="187" y="267"/>
                    <a:pt x="187" y="286"/>
                  </a:cubicBezTo>
                  <a:cubicBezTo>
                    <a:pt x="187" y="300"/>
                    <a:pt x="193" y="311"/>
                    <a:pt x="207" y="310"/>
                  </a:cubicBezTo>
                  <a:cubicBezTo>
                    <a:pt x="220" y="310"/>
                    <a:pt x="225" y="299"/>
                    <a:pt x="225" y="286"/>
                  </a:cubicBezTo>
                  <a:cubicBezTo>
                    <a:pt x="225" y="267"/>
                    <a:pt x="225" y="249"/>
                    <a:pt x="225" y="230"/>
                  </a:cubicBezTo>
                  <a:cubicBezTo>
                    <a:pt x="225" y="207"/>
                    <a:pt x="233" y="196"/>
                    <a:pt x="252" y="196"/>
                  </a:cubicBezTo>
                  <a:cubicBezTo>
                    <a:pt x="271" y="195"/>
                    <a:pt x="279" y="205"/>
                    <a:pt x="279" y="229"/>
                  </a:cubicBezTo>
                  <a:cubicBezTo>
                    <a:pt x="280" y="249"/>
                    <a:pt x="279" y="269"/>
                    <a:pt x="280" y="289"/>
                  </a:cubicBezTo>
                  <a:cubicBezTo>
                    <a:pt x="281" y="307"/>
                    <a:pt x="296" y="317"/>
                    <a:pt x="308" y="308"/>
                  </a:cubicBezTo>
                  <a:cubicBezTo>
                    <a:pt x="314" y="303"/>
                    <a:pt x="317" y="293"/>
                    <a:pt x="321" y="285"/>
                  </a:cubicBezTo>
                  <a:cubicBezTo>
                    <a:pt x="324" y="287"/>
                    <a:pt x="328" y="291"/>
                    <a:pt x="333" y="295"/>
                  </a:cubicBezTo>
                  <a:cubicBezTo>
                    <a:pt x="359" y="315"/>
                    <a:pt x="399" y="317"/>
                    <a:pt x="424" y="297"/>
                  </a:cubicBezTo>
                  <a:cubicBezTo>
                    <a:pt x="430" y="293"/>
                    <a:pt x="434" y="279"/>
                    <a:pt x="432" y="273"/>
                  </a:cubicBezTo>
                  <a:cubicBezTo>
                    <a:pt x="428" y="262"/>
                    <a:pt x="417" y="260"/>
                    <a:pt x="407" y="267"/>
                  </a:cubicBezTo>
                  <a:cubicBezTo>
                    <a:pt x="403" y="269"/>
                    <a:pt x="400" y="271"/>
                    <a:pt x="396" y="272"/>
                  </a:cubicBezTo>
                  <a:cubicBezTo>
                    <a:pt x="374" y="280"/>
                    <a:pt x="348" y="268"/>
                    <a:pt x="342" y="248"/>
                  </a:cubicBezTo>
                  <a:cubicBezTo>
                    <a:pt x="335" y="225"/>
                    <a:pt x="349" y="201"/>
                    <a:pt x="375" y="198"/>
                  </a:cubicBezTo>
                  <a:cubicBezTo>
                    <a:pt x="385" y="197"/>
                    <a:pt x="397" y="205"/>
                    <a:pt x="408" y="206"/>
                  </a:cubicBezTo>
                  <a:cubicBezTo>
                    <a:pt x="416" y="207"/>
                    <a:pt x="425" y="202"/>
                    <a:pt x="433" y="200"/>
                  </a:cubicBezTo>
                  <a:cubicBezTo>
                    <a:pt x="430" y="192"/>
                    <a:pt x="430" y="183"/>
                    <a:pt x="425" y="176"/>
                  </a:cubicBezTo>
                  <a:cubicBezTo>
                    <a:pt x="422" y="171"/>
                    <a:pt x="414" y="168"/>
                    <a:pt x="408" y="166"/>
                  </a:cubicBezTo>
                  <a:cubicBezTo>
                    <a:pt x="369" y="154"/>
                    <a:pt x="338" y="166"/>
                    <a:pt x="314" y="198"/>
                  </a:cubicBezTo>
                  <a:cubicBezTo>
                    <a:pt x="283" y="153"/>
                    <a:pt x="251" y="146"/>
                    <a:pt x="205" y="176"/>
                  </a:cubicBezTo>
                  <a:close/>
                </a:path>
              </a:pathLst>
            </a:custGeom>
            <a:solidFill>
              <a:srgbClr val="E64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3">
              <a:extLst>
                <a:ext uri="{FF2B5EF4-FFF2-40B4-BE49-F238E27FC236}">
                  <a16:creationId xmlns:a16="http://schemas.microsoft.com/office/drawing/2014/main" id="{D2E8ACEF-6CBA-4F66-B0F4-B4D752CBD6B9}"/>
                </a:ext>
              </a:extLst>
            </p:cNvPr>
            <p:cNvSpPr>
              <a:spLocks/>
            </p:cNvSpPr>
            <p:nvPr/>
          </p:nvSpPr>
          <p:spPr bwMode="auto">
            <a:xfrm>
              <a:off x="3465513" y="3154364"/>
              <a:ext cx="1012825" cy="511175"/>
            </a:xfrm>
            <a:custGeom>
              <a:avLst/>
              <a:gdLst>
                <a:gd name="T0" fmla="*/ 111 w 340"/>
                <a:gd name="T1" fmla="*/ 30 h 171"/>
                <a:gd name="T2" fmla="*/ 220 w 340"/>
                <a:gd name="T3" fmla="*/ 52 h 171"/>
                <a:gd name="T4" fmla="*/ 314 w 340"/>
                <a:gd name="T5" fmla="*/ 20 h 171"/>
                <a:gd name="T6" fmla="*/ 331 w 340"/>
                <a:gd name="T7" fmla="*/ 30 h 171"/>
                <a:gd name="T8" fmla="*/ 339 w 340"/>
                <a:gd name="T9" fmla="*/ 54 h 171"/>
                <a:gd name="T10" fmla="*/ 314 w 340"/>
                <a:gd name="T11" fmla="*/ 60 h 171"/>
                <a:gd name="T12" fmla="*/ 281 w 340"/>
                <a:gd name="T13" fmla="*/ 52 h 171"/>
                <a:gd name="T14" fmla="*/ 248 w 340"/>
                <a:gd name="T15" fmla="*/ 102 h 171"/>
                <a:gd name="T16" fmla="*/ 302 w 340"/>
                <a:gd name="T17" fmla="*/ 126 h 171"/>
                <a:gd name="T18" fmla="*/ 313 w 340"/>
                <a:gd name="T19" fmla="*/ 121 h 171"/>
                <a:gd name="T20" fmla="*/ 338 w 340"/>
                <a:gd name="T21" fmla="*/ 127 h 171"/>
                <a:gd name="T22" fmla="*/ 330 w 340"/>
                <a:gd name="T23" fmla="*/ 151 h 171"/>
                <a:gd name="T24" fmla="*/ 239 w 340"/>
                <a:gd name="T25" fmla="*/ 149 h 171"/>
                <a:gd name="T26" fmla="*/ 227 w 340"/>
                <a:gd name="T27" fmla="*/ 139 h 171"/>
                <a:gd name="T28" fmla="*/ 214 w 340"/>
                <a:gd name="T29" fmla="*/ 162 h 171"/>
                <a:gd name="T30" fmla="*/ 186 w 340"/>
                <a:gd name="T31" fmla="*/ 143 h 171"/>
                <a:gd name="T32" fmla="*/ 185 w 340"/>
                <a:gd name="T33" fmla="*/ 83 h 171"/>
                <a:gd name="T34" fmla="*/ 158 w 340"/>
                <a:gd name="T35" fmla="*/ 50 h 171"/>
                <a:gd name="T36" fmla="*/ 131 w 340"/>
                <a:gd name="T37" fmla="*/ 84 h 171"/>
                <a:gd name="T38" fmla="*/ 131 w 340"/>
                <a:gd name="T39" fmla="*/ 140 h 171"/>
                <a:gd name="T40" fmla="*/ 113 w 340"/>
                <a:gd name="T41" fmla="*/ 164 h 171"/>
                <a:gd name="T42" fmla="*/ 93 w 340"/>
                <a:gd name="T43" fmla="*/ 140 h 171"/>
                <a:gd name="T44" fmla="*/ 93 w 340"/>
                <a:gd name="T45" fmla="*/ 84 h 171"/>
                <a:gd name="T46" fmla="*/ 66 w 340"/>
                <a:gd name="T47" fmla="*/ 50 h 171"/>
                <a:gd name="T48" fmla="*/ 39 w 340"/>
                <a:gd name="T49" fmla="*/ 83 h 171"/>
                <a:gd name="T50" fmla="*/ 39 w 340"/>
                <a:gd name="T51" fmla="*/ 139 h 171"/>
                <a:gd name="T52" fmla="*/ 19 w 340"/>
                <a:gd name="T53" fmla="*/ 164 h 171"/>
                <a:gd name="T54" fmla="*/ 1 w 340"/>
                <a:gd name="T55" fmla="*/ 139 h 171"/>
                <a:gd name="T56" fmla="*/ 1 w 340"/>
                <a:gd name="T57" fmla="*/ 37 h 171"/>
                <a:gd name="T58" fmla="*/ 31 w 340"/>
                <a:gd name="T59" fmla="*/ 16 h 171"/>
                <a:gd name="T60" fmla="*/ 42 w 340"/>
                <a:gd name="T61" fmla="*/ 16 h 171"/>
                <a:gd name="T62" fmla="*/ 111 w 340"/>
                <a:gd name="T63" fmla="*/ 3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0" h="171">
                  <a:moveTo>
                    <a:pt x="111" y="30"/>
                  </a:moveTo>
                  <a:cubicBezTo>
                    <a:pt x="157" y="0"/>
                    <a:pt x="189" y="7"/>
                    <a:pt x="220" y="52"/>
                  </a:cubicBezTo>
                  <a:cubicBezTo>
                    <a:pt x="244" y="20"/>
                    <a:pt x="275" y="8"/>
                    <a:pt x="314" y="20"/>
                  </a:cubicBezTo>
                  <a:cubicBezTo>
                    <a:pt x="320" y="22"/>
                    <a:pt x="328" y="25"/>
                    <a:pt x="331" y="30"/>
                  </a:cubicBezTo>
                  <a:cubicBezTo>
                    <a:pt x="336" y="37"/>
                    <a:pt x="336" y="46"/>
                    <a:pt x="339" y="54"/>
                  </a:cubicBezTo>
                  <a:cubicBezTo>
                    <a:pt x="331" y="56"/>
                    <a:pt x="322" y="61"/>
                    <a:pt x="314" y="60"/>
                  </a:cubicBezTo>
                  <a:cubicBezTo>
                    <a:pt x="303" y="59"/>
                    <a:pt x="291" y="51"/>
                    <a:pt x="281" y="52"/>
                  </a:cubicBezTo>
                  <a:cubicBezTo>
                    <a:pt x="255" y="55"/>
                    <a:pt x="241" y="79"/>
                    <a:pt x="248" y="102"/>
                  </a:cubicBezTo>
                  <a:cubicBezTo>
                    <a:pt x="254" y="122"/>
                    <a:pt x="280" y="134"/>
                    <a:pt x="302" y="126"/>
                  </a:cubicBezTo>
                  <a:cubicBezTo>
                    <a:pt x="306" y="125"/>
                    <a:pt x="309" y="123"/>
                    <a:pt x="313" y="121"/>
                  </a:cubicBezTo>
                  <a:cubicBezTo>
                    <a:pt x="323" y="114"/>
                    <a:pt x="334" y="116"/>
                    <a:pt x="338" y="127"/>
                  </a:cubicBezTo>
                  <a:cubicBezTo>
                    <a:pt x="340" y="133"/>
                    <a:pt x="336" y="147"/>
                    <a:pt x="330" y="151"/>
                  </a:cubicBezTo>
                  <a:cubicBezTo>
                    <a:pt x="305" y="171"/>
                    <a:pt x="265" y="169"/>
                    <a:pt x="239" y="149"/>
                  </a:cubicBezTo>
                  <a:cubicBezTo>
                    <a:pt x="234" y="145"/>
                    <a:pt x="230" y="141"/>
                    <a:pt x="227" y="139"/>
                  </a:cubicBezTo>
                  <a:cubicBezTo>
                    <a:pt x="223" y="147"/>
                    <a:pt x="220" y="157"/>
                    <a:pt x="214" y="162"/>
                  </a:cubicBezTo>
                  <a:cubicBezTo>
                    <a:pt x="202" y="171"/>
                    <a:pt x="187" y="161"/>
                    <a:pt x="186" y="143"/>
                  </a:cubicBezTo>
                  <a:cubicBezTo>
                    <a:pt x="185" y="123"/>
                    <a:pt x="186" y="103"/>
                    <a:pt x="185" y="83"/>
                  </a:cubicBezTo>
                  <a:cubicBezTo>
                    <a:pt x="185" y="59"/>
                    <a:pt x="177" y="49"/>
                    <a:pt x="158" y="50"/>
                  </a:cubicBezTo>
                  <a:cubicBezTo>
                    <a:pt x="139" y="50"/>
                    <a:pt x="131" y="61"/>
                    <a:pt x="131" y="84"/>
                  </a:cubicBezTo>
                  <a:cubicBezTo>
                    <a:pt x="131" y="103"/>
                    <a:pt x="131" y="121"/>
                    <a:pt x="131" y="140"/>
                  </a:cubicBezTo>
                  <a:cubicBezTo>
                    <a:pt x="131" y="153"/>
                    <a:pt x="126" y="164"/>
                    <a:pt x="113" y="164"/>
                  </a:cubicBezTo>
                  <a:cubicBezTo>
                    <a:pt x="99" y="165"/>
                    <a:pt x="93" y="154"/>
                    <a:pt x="93" y="140"/>
                  </a:cubicBezTo>
                  <a:cubicBezTo>
                    <a:pt x="93" y="121"/>
                    <a:pt x="93" y="103"/>
                    <a:pt x="93" y="84"/>
                  </a:cubicBezTo>
                  <a:cubicBezTo>
                    <a:pt x="93" y="61"/>
                    <a:pt x="85" y="50"/>
                    <a:pt x="66" y="50"/>
                  </a:cubicBezTo>
                  <a:cubicBezTo>
                    <a:pt x="47" y="50"/>
                    <a:pt x="39" y="59"/>
                    <a:pt x="39" y="83"/>
                  </a:cubicBezTo>
                  <a:cubicBezTo>
                    <a:pt x="38" y="102"/>
                    <a:pt x="39" y="120"/>
                    <a:pt x="39" y="139"/>
                  </a:cubicBezTo>
                  <a:cubicBezTo>
                    <a:pt x="38" y="152"/>
                    <a:pt x="34" y="164"/>
                    <a:pt x="19" y="164"/>
                  </a:cubicBezTo>
                  <a:cubicBezTo>
                    <a:pt x="4" y="165"/>
                    <a:pt x="0" y="153"/>
                    <a:pt x="1" y="139"/>
                  </a:cubicBezTo>
                  <a:cubicBezTo>
                    <a:pt x="1" y="105"/>
                    <a:pt x="0" y="71"/>
                    <a:pt x="1" y="37"/>
                  </a:cubicBezTo>
                  <a:cubicBezTo>
                    <a:pt x="1" y="15"/>
                    <a:pt x="9" y="10"/>
                    <a:pt x="31" y="16"/>
                  </a:cubicBezTo>
                  <a:cubicBezTo>
                    <a:pt x="34" y="17"/>
                    <a:pt x="38" y="17"/>
                    <a:pt x="42" y="16"/>
                  </a:cubicBezTo>
                  <a:cubicBezTo>
                    <a:pt x="67" y="7"/>
                    <a:pt x="90" y="13"/>
                    <a:pt x="11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213031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6720E6-E788-4481-B500-76513D1DB4A4}"/>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39A6D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CA956920-796C-4071-BDB0-75F42C5E37F4}"/>
              </a:ext>
            </a:extLst>
          </p:cNvPr>
          <p:cNvSpPr>
            <a:spLocks noGrp="1"/>
          </p:cNvSpPr>
          <p:nvPr>
            <p:ph type="title"/>
          </p:nvPr>
        </p:nvSpPr>
        <p:spPr/>
        <p:txBody>
          <a:bodyPr/>
          <a:lstStyle/>
          <a:p>
            <a:r>
              <a:rPr lang="en-IN" dirty="0">
                <a:solidFill>
                  <a:schemeClr val="bg1"/>
                </a:solidFill>
              </a:rPr>
              <a:t>MERCHANTCIRCLE </a:t>
            </a:r>
          </a:p>
        </p:txBody>
      </p:sp>
      <p:sp>
        <p:nvSpPr>
          <p:cNvPr id="22" name="Rectangle 21">
            <a:extLst>
              <a:ext uri="{FF2B5EF4-FFF2-40B4-BE49-F238E27FC236}">
                <a16:creationId xmlns:a16="http://schemas.microsoft.com/office/drawing/2014/main" id="{9AA33C9B-4488-48F6-BECE-6285A26C9E5A}"/>
              </a:ext>
            </a:extLst>
          </p:cNvPr>
          <p:cNvSpPr/>
          <p:nvPr/>
        </p:nvSpPr>
        <p:spPr>
          <a:xfrm>
            <a:off x="447404" y="1189636"/>
            <a:ext cx="3692016" cy="3970318"/>
          </a:xfrm>
          <a:prstGeom prst="rect">
            <a:avLst/>
          </a:prstGeom>
        </p:spPr>
        <p:txBody>
          <a:bodyPr wrap="square">
            <a:spAutoFit/>
          </a:bodyPr>
          <a:lstStyle/>
          <a:p>
            <a:pPr lvl="0"/>
            <a:r>
              <a:rPr lang="en-IN" b="1" dirty="0" err="1">
                <a:solidFill>
                  <a:schemeClr val="bg1"/>
                </a:solidFill>
                <a:latin typeface="Arial" panose="020B0604020202020204" pitchFamily="34" charset="0"/>
                <a:ea typeface="Tahoma" panose="020B0604030504040204" pitchFamily="34" charset="0"/>
                <a:cs typeface="Arial" panose="020B0604020202020204" pitchFamily="34" charset="0"/>
              </a:rPr>
              <a:t>Merchantcircle</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is an online business directory, social business network and Marketing platform. It combines features from  traditional Internet yellow pages sites such as Yellowpages.com, </a:t>
            </a:r>
            <a:r>
              <a:rPr lang="en-IN" dirty="0" err="1">
                <a:solidFill>
                  <a:schemeClr val="bg1"/>
                </a:solidFill>
                <a:latin typeface="Arial" panose="020B0604020202020204" pitchFamily="34" charset="0"/>
                <a:ea typeface="Tahoma" panose="020B0604030504040204" pitchFamily="34" charset="0"/>
                <a:cs typeface="Arial" panose="020B0604020202020204" pitchFamily="34" charset="0"/>
              </a:rPr>
              <a:t>Citysearch</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and Yelp ETC.</a:t>
            </a:r>
          </a:p>
          <a:p>
            <a:pPr lvl="0"/>
            <a:endParaRPr lang="en-IN" dirty="0">
              <a:solidFill>
                <a:schemeClr val="bg1"/>
              </a:solidFill>
              <a:latin typeface="Arial" panose="020B0604020202020204" pitchFamily="34" charset="0"/>
              <a:ea typeface="Tahoma" panose="020B0604030504040204" pitchFamily="34" charset="0"/>
              <a:cs typeface="Arial" panose="020B0604020202020204" pitchFamily="34" charset="0"/>
            </a:endParaRPr>
          </a:p>
          <a:p>
            <a:pPr lvl="0"/>
            <a:r>
              <a:rPr lang="en-IN" b="1" dirty="0" err="1">
                <a:solidFill>
                  <a:schemeClr val="bg1"/>
                </a:solidFill>
                <a:latin typeface="Arial" panose="020B0604020202020204" pitchFamily="34" charset="0"/>
                <a:ea typeface="Tahoma" panose="020B0604030504040204" pitchFamily="34" charset="0"/>
                <a:cs typeface="Arial" panose="020B0604020202020204" pitchFamily="34" charset="0"/>
              </a:rPr>
              <a:t>Merchantcircle</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is free to join. </a:t>
            </a:r>
          </a:p>
          <a:p>
            <a:pPr lvl="0"/>
            <a:endParaRPr lang="en-IN" dirty="0">
              <a:solidFill>
                <a:schemeClr val="bg1"/>
              </a:solidFill>
              <a:latin typeface="Arial" panose="020B0604020202020204" pitchFamily="34" charset="0"/>
              <a:ea typeface="Tahoma" panose="020B060403050404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To Join </a:t>
            </a:r>
            <a:r>
              <a:rPr lang="en-US" dirty="0" err="1">
                <a:solidFill>
                  <a:schemeClr val="bg1"/>
                </a:solidFill>
                <a:latin typeface="Arial" panose="020B0604020202020204" pitchFamily="34" charset="0"/>
                <a:cs typeface="Arial" panose="020B0604020202020204" pitchFamily="34" charset="0"/>
              </a:rPr>
              <a:t>Merchantcircle</a:t>
            </a:r>
            <a:r>
              <a:rPr lang="en-US" dirty="0">
                <a:solidFill>
                  <a:schemeClr val="bg1"/>
                </a:solidFill>
                <a:latin typeface="Arial" panose="020B0604020202020204" pitchFamily="34" charset="0"/>
                <a:cs typeface="Arial" panose="020B0604020202020204" pitchFamily="34" charset="0"/>
              </a:rPr>
              <a:t> go to:</a:t>
            </a:r>
          </a:p>
          <a:p>
            <a:r>
              <a:rPr lang="en-US" dirty="0">
                <a:solidFill>
                  <a:schemeClr val="bg1"/>
                </a:solidFill>
                <a:latin typeface="Arial" panose="020B0604020202020204" pitchFamily="34" charset="0"/>
                <a:cs typeface="Arial" panose="020B0604020202020204" pitchFamily="34" charset="0"/>
              </a:rPr>
              <a:t>https://</a:t>
            </a:r>
            <a:r>
              <a:rPr lang="en-US" dirty="0" err="1">
                <a:solidFill>
                  <a:schemeClr val="bg1"/>
                </a:solidFill>
                <a:latin typeface="Arial" panose="020B0604020202020204" pitchFamily="34" charset="0"/>
                <a:cs typeface="Arial" panose="020B0604020202020204" pitchFamily="34" charset="0"/>
              </a:rPr>
              <a:t>www.merchantcircle.com</a:t>
            </a:r>
            <a:r>
              <a:rPr lang="en-US" dirty="0">
                <a:solidFill>
                  <a:schemeClr val="bg1"/>
                </a:solidFill>
                <a:latin typeface="Arial" panose="020B0604020202020204" pitchFamily="34" charset="0"/>
                <a:cs typeface="Arial" panose="020B0604020202020204" pitchFamily="34" charset="0"/>
              </a:rPr>
              <a:t>. Click on </a:t>
            </a:r>
            <a:r>
              <a:rPr lang="en-US" b="1" dirty="0">
                <a:solidFill>
                  <a:schemeClr val="bg1"/>
                </a:solidFill>
                <a:latin typeface="Arial" panose="020B0604020202020204" pitchFamily="34" charset="0"/>
                <a:cs typeface="Arial" panose="020B0604020202020204" pitchFamily="34" charset="0"/>
              </a:rPr>
              <a:t>‘Sign Up’ </a:t>
            </a:r>
            <a:r>
              <a:rPr lang="en-US" dirty="0">
                <a:solidFill>
                  <a:schemeClr val="bg1"/>
                </a:solidFill>
                <a:latin typeface="Arial" panose="020B0604020202020204" pitchFamily="34" charset="0"/>
                <a:cs typeface="Arial" panose="020B0604020202020204" pitchFamily="34" charset="0"/>
              </a:rPr>
              <a:t>at the top of the page.</a:t>
            </a:r>
            <a:endParaRPr lang="en-US" b="1" dirty="0">
              <a:solidFill>
                <a:schemeClr val="bg1"/>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A6DF7E96-5C15-802E-41F7-31954B7552CB}"/>
              </a:ext>
            </a:extLst>
          </p:cNvPr>
          <p:cNvPicPr>
            <a:picLocks noChangeAspect="1"/>
          </p:cNvPicPr>
          <p:nvPr/>
        </p:nvPicPr>
        <p:blipFill>
          <a:blip r:embed="rId3"/>
          <a:stretch>
            <a:fillRect/>
          </a:stretch>
        </p:blipFill>
        <p:spPr>
          <a:xfrm>
            <a:off x="4273732" y="3794966"/>
            <a:ext cx="7772400" cy="2729975"/>
          </a:xfrm>
          <a:prstGeom prst="rect">
            <a:avLst/>
          </a:prstGeom>
        </p:spPr>
      </p:pic>
    </p:spTree>
    <p:extLst>
      <p:ext uri="{BB962C8B-B14F-4D97-AF65-F5344CB8AC3E}">
        <p14:creationId xmlns:p14="http://schemas.microsoft.com/office/powerpoint/2010/main" val="22977315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D07663E5-CC68-4FD5-9E80-BC33789B1B7A}"/>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39A6D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itle 2">
            <a:extLst>
              <a:ext uri="{FF2B5EF4-FFF2-40B4-BE49-F238E27FC236}">
                <a16:creationId xmlns:a16="http://schemas.microsoft.com/office/drawing/2014/main" id="{EA4AA6E6-0BAE-47EF-B99F-6F54A194CB31}"/>
              </a:ext>
            </a:extLst>
          </p:cNvPr>
          <p:cNvSpPr>
            <a:spLocks noGrp="1"/>
          </p:cNvSpPr>
          <p:nvPr>
            <p:ph type="title"/>
          </p:nvPr>
        </p:nvSpPr>
        <p:spPr/>
        <p:txBody>
          <a:bodyPr/>
          <a:lstStyle/>
          <a:p>
            <a:r>
              <a:rPr lang="en-IN" dirty="0">
                <a:solidFill>
                  <a:schemeClr val="bg1"/>
                </a:solidFill>
              </a:rPr>
              <a:t>STEPS TO ADD YOUR BUSINESS </a:t>
            </a:r>
            <a:br>
              <a:rPr lang="en-IN" dirty="0">
                <a:solidFill>
                  <a:schemeClr val="bg1"/>
                </a:solidFill>
              </a:rPr>
            </a:br>
            <a:r>
              <a:rPr lang="en-IN" dirty="0">
                <a:solidFill>
                  <a:schemeClr val="bg1"/>
                </a:solidFill>
              </a:rPr>
              <a:t>LISTING TO MERCHANT CIRCLE </a:t>
            </a:r>
          </a:p>
        </p:txBody>
      </p:sp>
      <p:grpSp>
        <p:nvGrpSpPr>
          <p:cNvPr id="19" name="Group 18">
            <a:extLst>
              <a:ext uri="{FF2B5EF4-FFF2-40B4-BE49-F238E27FC236}">
                <a16:creationId xmlns:a16="http://schemas.microsoft.com/office/drawing/2014/main" id="{75ADD885-FBFD-4D4E-B878-A93070BC4BE7}"/>
              </a:ext>
            </a:extLst>
          </p:cNvPr>
          <p:cNvGrpSpPr/>
          <p:nvPr/>
        </p:nvGrpSpPr>
        <p:grpSpPr>
          <a:xfrm>
            <a:off x="407786" y="1189636"/>
            <a:ext cx="4329313" cy="2523768"/>
            <a:chOff x="407786" y="1446286"/>
            <a:chExt cx="4329313" cy="2523768"/>
          </a:xfrm>
        </p:grpSpPr>
        <p:sp>
          <p:nvSpPr>
            <p:cNvPr id="20" name="Rectangle 19">
              <a:extLst>
                <a:ext uri="{FF2B5EF4-FFF2-40B4-BE49-F238E27FC236}">
                  <a16:creationId xmlns:a16="http://schemas.microsoft.com/office/drawing/2014/main" id="{BFFD01A1-ADEF-4D81-B18F-5059B2F1D1B2}"/>
                </a:ext>
              </a:extLst>
            </p:cNvPr>
            <p:cNvSpPr/>
            <p:nvPr/>
          </p:nvSpPr>
          <p:spPr>
            <a:xfrm>
              <a:off x="447402" y="2769725"/>
              <a:ext cx="4289697" cy="1200329"/>
            </a:xfrm>
            <a:prstGeom prst="rect">
              <a:avLst/>
            </a:prstGeom>
          </p:spPr>
          <p:txBody>
            <a:bodyPr wrap="square">
              <a:spAutoFit/>
            </a:bodyPr>
            <a:lstStyle/>
            <a:p>
              <a:pPr lvl="0"/>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Enter some personal information, as well as information about your business in the box provided. Then click </a:t>
              </a:r>
              <a:r>
                <a:rPr lang="en-IN" b="1" dirty="0">
                  <a:solidFill>
                    <a:schemeClr val="bg1"/>
                  </a:solidFill>
                  <a:latin typeface="Arial" panose="020B0604020202020204" pitchFamily="34" charset="0"/>
                  <a:ea typeface="Tahoma" panose="020B0604030504040204" pitchFamily="34" charset="0"/>
                  <a:cs typeface="Arial" panose="020B0604020202020204" pitchFamily="34" charset="0"/>
                </a:rPr>
                <a:t>‘Create my account’.</a:t>
              </a:r>
            </a:p>
          </p:txBody>
        </p:sp>
        <p:grpSp>
          <p:nvGrpSpPr>
            <p:cNvPr id="29" name="Group 28">
              <a:extLst>
                <a:ext uri="{FF2B5EF4-FFF2-40B4-BE49-F238E27FC236}">
                  <a16:creationId xmlns:a16="http://schemas.microsoft.com/office/drawing/2014/main" id="{8CEA9D6D-766D-4F7D-AAAE-4B24590A387A}"/>
                </a:ext>
              </a:extLst>
            </p:cNvPr>
            <p:cNvGrpSpPr/>
            <p:nvPr/>
          </p:nvGrpSpPr>
          <p:grpSpPr>
            <a:xfrm>
              <a:off x="407786" y="1446286"/>
              <a:ext cx="3964189" cy="1323439"/>
              <a:chOff x="407786" y="1446286"/>
              <a:chExt cx="3964189" cy="1323439"/>
            </a:xfrm>
          </p:grpSpPr>
          <p:grpSp>
            <p:nvGrpSpPr>
              <p:cNvPr id="30" name="Group 29">
                <a:extLst>
                  <a:ext uri="{FF2B5EF4-FFF2-40B4-BE49-F238E27FC236}">
                    <a16:creationId xmlns:a16="http://schemas.microsoft.com/office/drawing/2014/main" id="{4AEE4A54-D8F3-42E3-85EC-6185B85C5177}"/>
                  </a:ext>
                </a:extLst>
              </p:cNvPr>
              <p:cNvGrpSpPr/>
              <p:nvPr/>
            </p:nvGrpSpPr>
            <p:grpSpPr>
              <a:xfrm>
                <a:off x="407786" y="1446286"/>
                <a:ext cx="3235596" cy="1323439"/>
                <a:chOff x="407786" y="1446286"/>
                <a:chExt cx="3235596" cy="1323439"/>
              </a:xfrm>
            </p:grpSpPr>
            <p:sp>
              <p:nvSpPr>
                <p:cNvPr id="32" name="Rectangle 31">
                  <a:extLst>
                    <a:ext uri="{FF2B5EF4-FFF2-40B4-BE49-F238E27FC236}">
                      <a16:creationId xmlns:a16="http://schemas.microsoft.com/office/drawing/2014/main" id="{81B29A29-F085-4C8B-BB28-57BFB8CF6D97}"/>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F07048A9-9EED-4FF9-A445-04F2241DA690}"/>
                    </a:ext>
                  </a:extLst>
                </p:cNvPr>
                <p:cNvSpPr/>
                <p:nvPr/>
              </p:nvSpPr>
              <p:spPr>
                <a:xfrm>
                  <a:off x="407786" y="1446286"/>
                  <a:ext cx="3235596" cy="1323439"/>
                </a:xfrm>
                <a:prstGeom prst="rect">
                  <a:avLst/>
                </a:prstGeom>
              </p:spPr>
              <p:txBody>
                <a:bodyPr wrap="square" anchor="b">
                  <a:spAutoFit/>
                </a:bodyPr>
                <a:lstStyle/>
                <a:p>
                  <a:pPr lvl="0"/>
                  <a:r>
                    <a:rPr lang="en-US" sz="8000" b="1" dirty="0">
                      <a:solidFill>
                        <a:schemeClr val="bg1"/>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31" name="Straight Connector 30">
                <a:extLst>
                  <a:ext uri="{FF2B5EF4-FFF2-40B4-BE49-F238E27FC236}">
                    <a16:creationId xmlns:a16="http://schemas.microsoft.com/office/drawing/2014/main" id="{B2B9E55A-159C-484A-A904-EE28F7470D0E}"/>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58" name="Rectangle 57">
            <a:extLst>
              <a:ext uri="{FF2B5EF4-FFF2-40B4-BE49-F238E27FC236}">
                <a16:creationId xmlns:a16="http://schemas.microsoft.com/office/drawing/2014/main" id="{DC5343F2-163E-44E8-95B9-F0071FEF5E41}"/>
              </a:ext>
            </a:extLst>
          </p:cNvPr>
          <p:cNvSpPr/>
          <p:nvPr/>
        </p:nvSpPr>
        <p:spPr>
          <a:xfrm>
            <a:off x="7677150" y="1311758"/>
            <a:ext cx="2543175" cy="4349902"/>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 name="Picture 1">
            <a:extLst>
              <a:ext uri="{FF2B5EF4-FFF2-40B4-BE49-F238E27FC236}">
                <a16:creationId xmlns:a16="http://schemas.microsoft.com/office/drawing/2014/main" id="{0F54FD20-9803-D448-8AFC-79B4D46DA0E0}"/>
              </a:ext>
            </a:extLst>
          </p:cNvPr>
          <p:cNvPicPr>
            <a:picLocks noChangeAspect="1"/>
          </p:cNvPicPr>
          <p:nvPr/>
        </p:nvPicPr>
        <p:blipFill>
          <a:blip r:embed="rId2"/>
          <a:stretch>
            <a:fillRect/>
          </a:stretch>
        </p:blipFill>
        <p:spPr>
          <a:xfrm>
            <a:off x="6641191" y="346096"/>
            <a:ext cx="4414858" cy="6281225"/>
          </a:xfrm>
          <a:prstGeom prst="rect">
            <a:avLst/>
          </a:prstGeom>
        </p:spPr>
      </p:pic>
    </p:spTree>
    <p:extLst>
      <p:ext uri="{BB962C8B-B14F-4D97-AF65-F5344CB8AC3E}">
        <p14:creationId xmlns:p14="http://schemas.microsoft.com/office/powerpoint/2010/main" val="12090876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76AD1610-22B4-4EC0-9E86-AC67B58E230E}"/>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39A6D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6" name="Group 25">
            <a:extLst>
              <a:ext uri="{FF2B5EF4-FFF2-40B4-BE49-F238E27FC236}">
                <a16:creationId xmlns:a16="http://schemas.microsoft.com/office/drawing/2014/main" id="{89F1B733-793C-4F15-91C6-A2C18D20C01D}"/>
              </a:ext>
            </a:extLst>
          </p:cNvPr>
          <p:cNvGrpSpPr/>
          <p:nvPr/>
        </p:nvGrpSpPr>
        <p:grpSpPr>
          <a:xfrm>
            <a:off x="407786" y="1189636"/>
            <a:ext cx="3964189" cy="1969770"/>
            <a:chOff x="407786" y="1446286"/>
            <a:chExt cx="3964189" cy="1969770"/>
          </a:xfrm>
        </p:grpSpPr>
        <p:sp>
          <p:nvSpPr>
            <p:cNvPr id="27" name="Rectangle 26">
              <a:extLst>
                <a:ext uri="{FF2B5EF4-FFF2-40B4-BE49-F238E27FC236}">
                  <a16:creationId xmlns:a16="http://schemas.microsoft.com/office/drawing/2014/main" id="{109E6C9F-7D0D-4141-A70E-5646B6193F23}"/>
                </a:ext>
              </a:extLst>
            </p:cNvPr>
            <p:cNvSpPr/>
            <p:nvPr/>
          </p:nvSpPr>
          <p:spPr>
            <a:xfrm>
              <a:off x="447402" y="2769725"/>
              <a:ext cx="3924573" cy="646331"/>
            </a:xfrm>
            <a:prstGeom prst="rect">
              <a:avLst/>
            </a:prstGeom>
          </p:spPr>
          <p:txBody>
            <a:bodyPr wrap="square">
              <a:spAutoFit/>
            </a:bodyPr>
            <a:lstStyle/>
            <a:p>
              <a:pPr lvl="0"/>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Fill out basic information about your business and click </a:t>
              </a:r>
              <a:r>
                <a:rPr lang="en-US" b="1" dirty="0">
                  <a:solidFill>
                    <a:schemeClr val="bg1"/>
                  </a:solidFill>
                  <a:latin typeface="Arial" panose="020B0604020202020204" pitchFamily="34" charset="0"/>
                  <a:ea typeface="Tahoma" panose="020B0604030504040204" pitchFamily="34" charset="0"/>
                  <a:cs typeface="Arial" panose="020B0604020202020204" pitchFamily="34" charset="0"/>
                </a:rPr>
                <a:t>‘Next’</a:t>
              </a:r>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a:t>
              </a:r>
            </a:p>
          </p:txBody>
        </p:sp>
        <p:grpSp>
          <p:nvGrpSpPr>
            <p:cNvPr id="28" name="Group 27">
              <a:extLst>
                <a:ext uri="{FF2B5EF4-FFF2-40B4-BE49-F238E27FC236}">
                  <a16:creationId xmlns:a16="http://schemas.microsoft.com/office/drawing/2014/main" id="{07A258EC-6458-472C-837B-CE45BB93D8AF}"/>
                </a:ext>
              </a:extLst>
            </p:cNvPr>
            <p:cNvGrpSpPr/>
            <p:nvPr/>
          </p:nvGrpSpPr>
          <p:grpSpPr>
            <a:xfrm>
              <a:off x="407786" y="1446286"/>
              <a:ext cx="3964189" cy="1323439"/>
              <a:chOff x="407786" y="1446286"/>
              <a:chExt cx="3964189" cy="1323439"/>
            </a:xfrm>
          </p:grpSpPr>
          <p:grpSp>
            <p:nvGrpSpPr>
              <p:cNvPr id="29" name="Group 28">
                <a:extLst>
                  <a:ext uri="{FF2B5EF4-FFF2-40B4-BE49-F238E27FC236}">
                    <a16:creationId xmlns:a16="http://schemas.microsoft.com/office/drawing/2014/main" id="{C0CCDBAB-5FE0-4B99-A87B-7F1BEB0B4666}"/>
                  </a:ext>
                </a:extLst>
              </p:cNvPr>
              <p:cNvGrpSpPr/>
              <p:nvPr/>
            </p:nvGrpSpPr>
            <p:grpSpPr>
              <a:xfrm>
                <a:off x="407786" y="1446286"/>
                <a:ext cx="3235596" cy="1323439"/>
                <a:chOff x="407786" y="1446286"/>
                <a:chExt cx="3235596" cy="1323439"/>
              </a:xfrm>
            </p:grpSpPr>
            <p:sp>
              <p:nvSpPr>
                <p:cNvPr id="31" name="Rectangle 30">
                  <a:extLst>
                    <a:ext uri="{FF2B5EF4-FFF2-40B4-BE49-F238E27FC236}">
                      <a16:creationId xmlns:a16="http://schemas.microsoft.com/office/drawing/2014/main" id="{60B3EEFA-0DEA-456F-9B27-7B9C7D134966}"/>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2" name="Rectangle 31">
                  <a:extLst>
                    <a:ext uri="{FF2B5EF4-FFF2-40B4-BE49-F238E27FC236}">
                      <a16:creationId xmlns:a16="http://schemas.microsoft.com/office/drawing/2014/main" id="{08E8ABFC-18E5-4E54-ADC0-B96BD2BFBBFC}"/>
                    </a:ext>
                  </a:extLst>
                </p:cNvPr>
                <p:cNvSpPr/>
                <p:nvPr/>
              </p:nvSpPr>
              <p:spPr>
                <a:xfrm>
                  <a:off x="407786" y="1446286"/>
                  <a:ext cx="3235596" cy="1323439"/>
                </a:xfrm>
                <a:prstGeom prst="rect">
                  <a:avLst/>
                </a:prstGeom>
              </p:spPr>
              <p:txBody>
                <a:bodyPr wrap="square" anchor="b">
                  <a:spAutoFit/>
                </a:bodyPr>
                <a:lstStyle/>
                <a:p>
                  <a:pPr lvl="0"/>
                  <a:r>
                    <a:rPr lang="en-US" sz="8000" b="1" dirty="0">
                      <a:solidFill>
                        <a:schemeClr val="bg1"/>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30" name="Straight Connector 29">
                <a:extLst>
                  <a:ext uri="{FF2B5EF4-FFF2-40B4-BE49-F238E27FC236}">
                    <a16:creationId xmlns:a16="http://schemas.microsoft.com/office/drawing/2014/main" id="{E021764F-0A28-4BFA-946B-78AE7A1005B2}"/>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3" name="Picture 2">
            <a:extLst>
              <a:ext uri="{FF2B5EF4-FFF2-40B4-BE49-F238E27FC236}">
                <a16:creationId xmlns:a16="http://schemas.microsoft.com/office/drawing/2014/main" id="{422F7AEE-E28A-6349-FA9D-14A57773E178}"/>
              </a:ext>
            </a:extLst>
          </p:cNvPr>
          <p:cNvPicPr>
            <a:picLocks noChangeAspect="1"/>
          </p:cNvPicPr>
          <p:nvPr/>
        </p:nvPicPr>
        <p:blipFill>
          <a:blip r:embed="rId2"/>
          <a:stretch>
            <a:fillRect/>
          </a:stretch>
        </p:blipFill>
        <p:spPr>
          <a:xfrm>
            <a:off x="6543402" y="0"/>
            <a:ext cx="3798437" cy="6858000"/>
          </a:xfrm>
          <a:prstGeom prst="rect">
            <a:avLst/>
          </a:prstGeom>
        </p:spPr>
      </p:pic>
    </p:spTree>
    <p:extLst>
      <p:ext uri="{BB962C8B-B14F-4D97-AF65-F5344CB8AC3E}">
        <p14:creationId xmlns:p14="http://schemas.microsoft.com/office/powerpoint/2010/main" val="36529804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E5413570-C1D5-4349-BB8A-A1AC25A49B07}"/>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39A6D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9" name="Group 28">
            <a:extLst>
              <a:ext uri="{FF2B5EF4-FFF2-40B4-BE49-F238E27FC236}">
                <a16:creationId xmlns:a16="http://schemas.microsoft.com/office/drawing/2014/main" id="{ABF687EF-9CAB-4792-BBE8-00722BA37D63}"/>
              </a:ext>
            </a:extLst>
          </p:cNvPr>
          <p:cNvGrpSpPr/>
          <p:nvPr/>
        </p:nvGrpSpPr>
        <p:grpSpPr>
          <a:xfrm>
            <a:off x="407786" y="1189636"/>
            <a:ext cx="3964189" cy="2800767"/>
            <a:chOff x="407786" y="1446286"/>
            <a:chExt cx="3964189" cy="2800767"/>
          </a:xfrm>
        </p:grpSpPr>
        <p:sp>
          <p:nvSpPr>
            <p:cNvPr id="31" name="Rectangle 30">
              <a:extLst>
                <a:ext uri="{FF2B5EF4-FFF2-40B4-BE49-F238E27FC236}">
                  <a16:creationId xmlns:a16="http://schemas.microsoft.com/office/drawing/2014/main" id="{752275E6-71AA-44FD-8D92-97A1F2CC33FA}"/>
                </a:ext>
              </a:extLst>
            </p:cNvPr>
            <p:cNvSpPr/>
            <p:nvPr/>
          </p:nvSpPr>
          <p:spPr>
            <a:xfrm>
              <a:off x="447402" y="2769725"/>
              <a:ext cx="3924573" cy="1477328"/>
            </a:xfrm>
            <a:prstGeom prst="rect">
              <a:avLst/>
            </a:prstGeom>
          </p:spPr>
          <p:txBody>
            <a:bodyPr wrap="square">
              <a:spAutoFit/>
            </a:bodyPr>
            <a:lstStyle/>
            <a:p>
              <a:pPr lvl="0"/>
              <a:r>
                <a:rPr lang="en-US" dirty="0" err="1">
                  <a:solidFill>
                    <a:schemeClr val="bg1"/>
                  </a:solidFill>
                  <a:latin typeface="Arial" panose="020B0604020202020204" pitchFamily="34" charset="0"/>
                  <a:ea typeface="Tahoma" panose="020B0604030504040204" pitchFamily="34" charset="0"/>
                  <a:cs typeface="Arial" panose="020B0604020202020204" pitchFamily="34" charset="0"/>
                </a:rPr>
                <a:t>MerchantCircle</a:t>
              </a:r>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 will send a verification listing to the provided email address. Click on the link in the email to verify your listing and make changes.</a:t>
              </a:r>
            </a:p>
          </p:txBody>
        </p:sp>
        <p:grpSp>
          <p:nvGrpSpPr>
            <p:cNvPr id="32" name="Group 31">
              <a:extLst>
                <a:ext uri="{FF2B5EF4-FFF2-40B4-BE49-F238E27FC236}">
                  <a16:creationId xmlns:a16="http://schemas.microsoft.com/office/drawing/2014/main" id="{F23FA6A4-9659-446F-A229-3DDDC8F95FBE}"/>
                </a:ext>
              </a:extLst>
            </p:cNvPr>
            <p:cNvGrpSpPr/>
            <p:nvPr/>
          </p:nvGrpSpPr>
          <p:grpSpPr>
            <a:xfrm>
              <a:off x="407786" y="1446286"/>
              <a:ext cx="3964189" cy="1323439"/>
              <a:chOff x="407786" y="1446286"/>
              <a:chExt cx="3964189" cy="1323439"/>
            </a:xfrm>
          </p:grpSpPr>
          <p:grpSp>
            <p:nvGrpSpPr>
              <p:cNvPr id="33" name="Group 32">
                <a:extLst>
                  <a:ext uri="{FF2B5EF4-FFF2-40B4-BE49-F238E27FC236}">
                    <a16:creationId xmlns:a16="http://schemas.microsoft.com/office/drawing/2014/main" id="{02C5FCF6-5D74-4910-B351-13F3FB02BDF4}"/>
                  </a:ext>
                </a:extLst>
              </p:cNvPr>
              <p:cNvGrpSpPr/>
              <p:nvPr/>
            </p:nvGrpSpPr>
            <p:grpSpPr>
              <a:xfrm>
                <a:off x="407786" y="1446286"/>
                <a:ext cx="3235596" cy="1323439"/>
                <a:chOff x="407786" y="1446286"/>
                <a:chExt cx="3235596" cy="1323439"/>
              </a:xfrm>
            </p:grpSpPr>
            <p:sp>
              <p:nvSpPr>
                <p:cNvPr id="46" name="Rectangle 45">
                  <a:extLst>
                    <a:ext uri="{FF2B5EF4-FFF2-40B4-BE49-F238E27FC236}">
                      <a16:creationId xmlns:a16="http://schemas.microsoft.com/office/drawing/2014/main" id="{B7C2ED32-E666-4AA2-9C96-E6444DC12A7F}"/>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48" name="Rectangle 47">
                  <a:extLst>
                    <a:ext uri="{FF2B5EF4-FFF2-40B4-BE49-F238E27FC236}">
                      <a16:creationId xmlns:a16="http://schemas.microsoft.com/office/drawing/2014/main" id="{5FF55BC7-0458-4409-ACB9-A899037DF8CF}"/>
                    </a:ext>
                  </a:extLst>
                </p:cNvPr>
                <p:cNvSpPr/>
                <p:nvPr/>
              </p:nvSpPr>
              <p:spPr>
                <a:xfrm>
                  <a:off x="407786" y="1446286"/>
                  <a:ext cx="3235596" cy="1323439"/>
                </a:xfrm>
                <a:prstGeom prst="rect">
                  <a:avLst/>
                </a:prstGeom>
              </p:spPr>
              <p:txBody>
                <a:bodyPr wrap="square" anchor="b">
                  <a:spAutoFit/>
                </a:bodyPr>
                <a:lstStyle/>
                <a:p>
                  <a:pPr lvl="0"/>
                  <a:r>
                    <a:rPr lang="en-US" sz="8000" b="1" dirty="0">
                      <a:solidFill>
                        <a:schemeClr val="bg1"/>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45" name="Straight Connector 44">
                <a:extLst>
                  <a:ext uri="{FF2B5EF4-FFF2-40B4-BE49-F238E27FC236}">
                    <a16:creationId xmlns:a16="http://schemas.microsoft.com/office/drawing/2014/main" id="{DFA808BD-455A-415C-B85E-1BFD79553933}"/>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03F14E3B-4B65-4A3B-BB48-729E945B45BB}"/>
              </a:ext>
            </a:extLst>
          </p:cNvPr>
          <p:cNvPicPr>
            <a:picLocks noChangeAspect="1"/>
          </p:cNvPicPr>
          <p:nvPr/>
        </p:nvPicPr>
        <p:blipFill>
          <a:blip r:embed="rId2"/>
          <a:stretch>
            <a:fillRect/>
          </a:stretch>
        </p:blipFill>
        <p:spPr>
          <a:xfrm>
            <a:off x="6386648" y="2032003"/>
            <a:ext cx="4800600" cy="2946400"/>
          </a:xfrm>
          <a:prstGeom prst="rect">
            <a:avLst/>
          </a:prstGeom>
        </p:spPr>
      </p:pic>
    </p:spTree>
    <p:extLst>
      <p:ext uri="{BB962C8B-B14F-4D97-AF65-F5344CB8AC3E}">
        <p14:creationId xmlns:p14="http://schemas.microsoft.com/office/powerpoint/2010/main" val="138910383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E5413570-C1D5-4349-BB8A-A1AC25A49B07}"/>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39A6D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55" name="Group 54">
            <a:extLst>
              <a:ext uri="{FF2B5EF4-FFF2-40B4-BE49-F238E27FC236}">
                <a16:creationId xmlns:a16="http://schemas.microsoft.com/office/drawing/2014/main" id="{56B265B6-7CE0-405E-BB6E-646B27FF3684}"/>
              </a:ext>
            </a:extLst>
          </p:cNvPr>
          <p:cNvGrpSpPr/>
          <p:nvPr/>
        </p:nvGrpSpPr>
        <p:grpSpPr>
          <a:xfrm>
            <a:off x="407786" y="1189636"/>
            <a:ext cx="3964189" cy="2482818"/>
            <a:chOff x="407786" y="1446286"/>
            <a:chExt cx="3964189" cy="2482818"/>
          </a:xfrm>
        </p:grpSpPr>
        <p:sp>
          <p:nvSpPr>
            <p:cNvPr id="58" name="Rectangle 57">
              <a:extLst>
                <a:ext uri="{FF2B5EF4-FFF2-40B4-BE49-F238E27FC236}">
                  <a16:creationId xmlns:a16="http://schemas.microsoft.com/office/drawing/2014/main" id="{ED342721-D424-4F47-B0D2-9F36DE2F23C9}"/>
                </a:ext>
              </a:extLst>
            </p:cNvPr>
            <p:cNvSpPr/>
            <p:nvPr/>
          </p:nvSpPr>
          <p:spPr>
            <a:xfrm>
              <a:off x="739868" y="3005774"/>
              <a:ext cx="3511363" cy="923330"/>
            </a:xfrm>
            <a:prstGeom prst="rect">
              <a:avLst/>
            </a:prstGeom>
          </p:spPr>
          <p:txBody>
            <a:bodyPr wrap="square">
              <a:spAutoFit/>
            </a:bodyPr>
            <a:lstStyle/>
            <a:p>
              <a:pPr lvl="0"/>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After clicking on the link, you can then make changes to your listing.</a:t>
              </a:r>
            </a:p>
          </p:txBody>
        </p:sp>
        <p:grpSp>
          <p:nvGrpSpPr>
            <p:cNvPr id="59" name="Group 58">
              <a:extLst>
                <a:ext uri="{FF2B5EF4-FFF2-40B4-BE49-F238E27FC236}">
                  <a16:creationId xmlns:a16="http://schemas.microsoft.com/office/drawing/2014/main" id="{D3A34626-717E-4A2D-BD7C-96B0A4613156}"/>
                </a:ext>
              </a:extLst>
            </p:cNvPr>
            <p:cNvGrpSpPr/>
            <p:nvPr/>
          </p:nvGrpSpPr>
          <p:grpSpPr>
            <a:xfrm>
              <a:off x="407786" y="1446286"/>
              <a:ext cx="3964189" cy="1323439"/>
              <a:chOff x="407786" y="1446286"/>
              <a:chExt cx="3964189" cy="1323439"/>
            </a:xfrm>
          </p:grpSpPr>
          <p:grpSp>
            <p:nvGrpSpPr>
              <p:cNvPr id="60" name="Group 59">
                <a:extLst>
                  <a:ext uri="{FF2B5EF4-FFF2-40B4-BE49-F238E27FC236}">
                    <a16:creationId xmlns:a16="http://schemas.microsoft.com/office/drawing/2014/main" id="{E36B30FA-4BB4-4F3D-9E07-A55365899066}"/>
                  </a:ext>
                </a:extLst>
              </p:cNvPr>
              <p:cNvGrpSpPr/>
              <p:nvPr/>
            </p:nvGrpSpPr>
            <p:grpSpPr>
              <a:xfrm>
                <a:off x="407786" y="1446286"/>
                <a:ext cx="3235596" cy="1323439"/>
                <a:chOff x="407786" y="1446286"/>
                <a:chExt cx="3235596" cy="1323439"/>
              </a:xfrm>
            </p:grpSpPr>
            <p:sp>
              <p:nvSpPr>
                <p:cNvPr id="62" name="Rectangle 61">
                  <a:extLst>
                    <a:ext uri="{FF2B5EF4-FFF2-40B4-BE49-F238E27FC236}">
                      <a16:creationId xmlns:a16="http://schemas.microsoft.com/office/drawing/2014/main" id="{61B5623F-16FC-490D-A7FC-4FD3BB0C54E8}"/>
                    </a:ext>
                  </a:extLst>
                </p:cNvPr>
                <p:cNvSpPr/>
                <p:nvPr/>
              </p:nvSpPr>
              <p:spPr>
                <a:xfrm>
                  <a:off x="1183262" y="1996266"/>
                  <a:ext cx="1312288" cy="584775"/>
                </a:xfrm>
                <a:prstGeom prst="rect">
                  <a:avLst/>
                </a:prstGeom>
              </p:spPr>
              <p:txBody>
                <a:bodyPr wrap="square">
                  <a:spAutoFit/>
                </a:bodyPr>
                <a:lstStyle/>
                <a:p>
                  <a:pPr lvl="0"/>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63" name="Rectangle 62">
                  <a:extLst>
                    <a:ext uri="{FF2B5EF4-FFF2-40B4-BE49-F238E27FC236}">
                      <a16:creationId xmlns:a16="http://schemas.microsoft.com/office/drawing/2014/main" id="{A11502EF-9E3E-4341-9963-C6E578CE5C7A}"/>
                    </a:ext>
                  </a:extLst>
                </p:cNvPr>
                <p:cNvSpPr/>
                <p:nvPr/>
              </p:nvSpPr>
              <p:spPr>
                <a:xfrm>
                  <a:off x="407786" y="1446286"/>
                  <a:ext cx="3235596" cy="1323439"/>
                </a:xfrm>
                <a:prstGeom prst="rect">
                  <a:avLst/>
                </a:prstGeom>
              </p:spPr>
              <p:txBody>
                <a:bodyPr wrap="square" anchor="b">
                  <a:spAutoFit/>
                </a:bodyPr>
                <a:lstStyle/>
                <a:p>
                  <a:pPr lvl="0"/>
                  <a:r>
                    <a:rPr lang="en-US" sz="8000" b="1" dirty="0">
                      <a:solidFill>
                        <a:schemeClr val="bg1"/>
                      </a:solidFill>
                      <a:latin typeface="Tahoma" panose="020B0604030504040204" pitchFamily="34" charset="0"/>
                      <a:ea typeface="Tahoma" panose="020B0604030504040204" pitchFamily="34" charset="0"/>
                      <a:cs typeface="Tahoma" panose="020B0604030504040204" pitchFamily="34" charset="0"/>
                    </a:rPr>
                    <a:t>4</a:t>
                  </a:r>
                </a:p>
              </p:txBody>
            </p:sp>
          </p:grpSp>
          <p:cxnSp>
            <p:nvCxnSpPr>
              <p:cNvPr id="61" name="Straight Connector 60">
                <a:extLst>
                  <a:ext uri="{FF2B5EF4-FFF2-40B4-BE49-F238E27FC236}">
                    <a16:creationId xmlns:a16="http://schemas.microsoft.com/office/drawing/2014/main" id="{32B927AB-53CC-4C42-976E-D475B9B8C102}"/>
                  </a:ext>
                </a:extLst>
              </p:cNvPr>
              <p:cNvCxnSpPr/>
              <p:nvPr/>
            </p:nvCxnSpPr>
            <p:spPr>
              <a:xfrm>
                <a:off x="550863" y="2625270"/>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F0EA11F9-D105-D1BD-5CC7-D0CC48B32041}"/>
              </a:ext>
            </a:extLst>
          </p:cNvPr>
          <p:cNvPicPr>
            <a:picLocks noChangeAspect="1"/>
          </p:cNvPicPr>
          <p:nvPr/>
        </p:nvPicPr>
        <p:blipFill>
          <a:blip r:embed="rId2"/>
          <a:stretch>
            <a:fillRect/>
          </a:stretch>
        </p:blipFill>
        <p:spPr>
          <a:xfrm>
            <a:off x="5026707" y="505789"/>
            <a:ext cx="6853268" cy="5898673"/>
          </a:xfrm>
          <a:prstGeom prst="rect">
            <a:avLst/>
          </a:prstGeom>
        </p:spPr>
      </p:pic>
    </p:spTree>
    <p:extLst>
      <p:ext uri="{BB962C8B-B14F-4D97-AF65-F5344CB8AC3E}">
        <p14:creationId xmlns:p14="http://schemas.microsoft.com/office/powerpoint/2010/main" val="25712917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8102E"/>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26F9F96-DCD5-BD9E-65A0-DF91EAA0946A}"/>
              </a:ext>
            </a:extLst>
          </p:cNvPr>
          <p:cNvSpPr/>
          <p:nvPr/>
        </p:nvSpPr>
        <p:spPr>
          <a:xfrm>
            <a:off x="10204114" y="5406706"/>
            <a:ext cx="1467189" cy="724973"/>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a:extLst>
              <a:ext uri="{FF2B5EF4-FFF2-40B4-BE49-F238E27FC236}">
                <a16:creationId xmlns:a16="http://schemas.microsoft.com/office/drawing/2014/main" id="{B04DC100-6717-4945-A963-AB6D66735B8D}"/>
              </a:ext>
            </a:extLst>
          </p:cNvPr>
          <p:cNvSpPr>
            <a:spLocks noGrp="1"/>
          </p:cNvSpPr>
          <p:nvPr>
            <p:ph type="title"/>
          </p:nvPr>
        </p:nvSpPr>
        <p:spPr>
          <a:xfrm>
            <a:off x="550864" y="515883"/>
            <a:ext cx="10515600" cy="819329"/>
          </a:xfrm>
        </p:spPr>
        <p:txBody>
          <a:bodyPr/>
          <a:lstStyle/>
          <a:p>
            <a:r>
              <a:rPr lang="en-IN" dirty="0">
                <a:solidFill>
                  <a:schemeClr val="bg1"/>
                </a:solidFill>
              </a:rPr>
              <a:t>TABLE OF CONTENTS</a:t>
            </a:r>
          </a:p>
        </p:txBody>
      </p:sp>
      <p:grpSp>
        <p:nvGrpSpPr>
          <p:cNvPr id="9" name="Group 8">
            <a:extLst>
              <a:ext uri="{FF2B5EF4-FFF2-40B4-BE49-F238E27FC236}">
                <a16:creationId xmlns:a16="http://schemas.microsoft.com/office/drawing/2014/main" id="{86DEAF09-404D-1CCF-D843-A67BFD9BCC06}"/>
              </a:ext>
            </a:extLst>
          </p:cNvPr>
          <p:cNvGrpSpPr/>
          <p:nvPr/>
        </p:nvGrpSpPr>
        <p:grpSpPr>
          <a:xfrm>
            <a:off x="505969" y="1874186"/>
            <a:ext cx="2725113" cy="757710"/>
            <a:chOff x="505969" y="1874186"/>
            <a:chExt cx="2725113" cy="757710"/>
          </a:xfrm>
        </p:grpSpPr>
        <p:sp>
          <p:nvSpPr>
            <p:cNvPr id="88" name="Rectangle 87">
              <a:extLst>
                <a:ext uri="{FF2B5EF4-FFF2-40B4-BE49-F238E27FC236}">
                  <a16:creationId xmlns:a16="http://schemas.microsoft.com/office/drawing/2014/main" id="{C34E7101-B223-4D97-8793-60B4B675F26E}"/>
                </a:ext>
              </a:extLst>
            </p:cNvPr>
            <p:cNvSpPr/>
            <p:nvPr/>
          </p:nvSpPr>
          <p:spPr>
            <a:xfrm>
              <a:off x="505969" y="1874186"/>
              <a:ext cx="1182864" cy="757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8</a:t>
              </a:r>
            </a:p>
          </p:txBody>
        </p:sp>
        <p:sp>
          <p:nvSpPr>
            <p:cNvPr id="90" name="Rectangle 89">
              <a:extLst>
                <a:ext uri="{FF2B5EF4-FFF2-40B4-BE49-F238E27FC236}">
                  <a16:creationId xmlns:a16="http://schemas.microsoft.com/office/drawing/2014/main" id="{D0678917-45F6-4E7D-8A11-D975FFD7886E}"/>
                </a:ext>
              </a:extLst>
            </p:cNvPr>
            <p:cNvSpPr/>
            <p:nvPr/>
          </p:nvSpPr>
          <p:spPr>
            <a:xfrm>
              <a:off x="1763893" y="1874186"/>
              <a:ext cx="1467189" cy="75771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92" name="Rectangle 91">
            <a:extLst>
              <a:ext uri="{FF2B5EF4-FFF2-40B4-BE49-F238E27FC236}">
                <a16:creationId xmlns:a16="http://schemas.microsoft.com/office/drawing/2014/main" id="{224C00A3-5995-45A1-9AAA-53267D88D32D}"/>
              </a:ext>
            </a:extLst>
          </p:cNvPr>
          <p:cNvSpPr/>
          <p:nvPr/>
        </p:nvSpPr>
        <p:spPr>
          <a:xfrm>
            <a:off x="3362225" y="1875306"/>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26</a:t>
            </a:r>
          </a:p>
        </p:txBody>
      </p:sp>
      <p:sp>
        <p:nvSpPr>
          <p:cNvPr id="93" name="Rectangle 92">
            <a:extLst>
              <a:ext uri="{FF2B5EF4-FFF2-40B4-BE49-F238E27FC236}">
                <a16:creationId xmlns:a16="http://schemas.microsoft.com/office/drawing/2014/main" id="{3F261942-62CC-404A-9EB5-3E174EB468A6}"/>
              </a:ext>
            </a:extLst>
          </p:cNvPr>
          <p:cNvSpPr/>
          <p:nvPr/>
        </p:nvSpPr>
        <p:spPr>
          <a:xfrm>
            <a:off x="6171813" y="1875306"/>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37</a:t>
            </a:r>
          </a:p>
        </p:txBody>
      </p:sp>
      <p:sp>
        <p:nvSpPr>
          <p:cNvPr id="94" name="Rectangle 93">
            <a:extLst>
              <a:ext uri="{FF2B5EF4-FFF2-40B4-BE49-F238E27FC236}">
                <a16:creationId xmlns:a16="http://schemas.microsoft.com/office/drawing/2014/main" id="{DBD67611-D948-4CF1-A5C0-E1D9D2E50553}"/>
              </a:ext>
            </a:extLst>
          </p:cNvPr>
          <p:cNvSpPr/>
          <p:nvPr/>
        </p:nvSpPr>
        <p:spPr>
          <a:xfrm>
            <a:off x="8956312" y="1874186"/>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54</a:t>
            </a:r>
          </a:p>
        </p:txBody>
      </p:sp>
      <p:sp>
        <p:nvSpPr>
          <p:cNvPr id="95" name="Rectangle 94">
            <a:extLst>
              <a:ext uri="{FF2B5EF4-FFF2-40B4-BE49-F238E27FC236}">
                <a16:creationId xmlns:a16="http://schemas.microsoft.com/office/drawing/2014/main" id="{7DC9E90B-9FF3-4664-9D48-3962F732D3A2}"/>
              </a:ext>
            </a:extLst>
          </p:cNvPr>
          <p:cNvSpPr/>
          <p:nvPr/>
        </p:nvSpPr>
        <p:spPr>
          <a:xfrm>
            <a:off x="505758" y="2773765"/>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64</a:t>
            </a:r>
          </a:p>
        </p:txBody>
      </p:sp>
      <p:sp>
        <p:nvSpPr>
          <p:cNvPr id="96" name="Rectangle 95">
            <a:extLst>
              <a:ext uri="{FF2B5EF4-FFF2-40B4-BE49-F238E27FC236}">
                <a16:creationId xmlns:a16="http://schemas.microsoft.com/office/drawing/2014/main" id="{F7F5A3AD-1680-403A-BB1F-F0F443D5D942}"/>
              </a:ext>
            </a:extLst>
          </p:cNvPr>
          <p:cNvSpPr/>
          <p:nvPr/>
        </p:nvSpPr>
        <p:spPr>
          <a:xfrm>
            <a:off x="3362225" y="2773765"/>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70</a:t>
            </a:r>
          </a:p>
        </p:txBody>
      </p:sp>
      <p:sp>
        <p:nvSpPr>
          <p:cNvPr id="97" name="Rectangle 96">
            <a:extLst>
              <a:ext uri="{FF2B5EF4-FFF2-40B4-BE49-F238E27FC236}">
                <a16:creationId xmlns:a16="http://schemas.microsoft.com/office/drawing/2014/main" id="{67C07771-2983-4A01-9DDE-1A6F7CEFFC33}"/>
              </a:ext>
            </a:extLst>
          </p:cNvPr>
          <p:cNvSpPr/>
          <p:nvPr/>
        </p:nvSpPr>
        <p:spPr>
          <a:xfrm>
            <a:off x="6179724" y="2773764"/>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75</a:t>
            </a:r>
          </a:p>
        </p:txBody>
      </p:sp>
      <p:sp>
        <p:nvSpPr>
          <p:cNvPr id="98" name="Rectangle 97">
            <a:extLst>
              <a:ext uri="{FF2B5EF4-FFF2-40B4-BE49-F238E27FC236}">
                <a16:creationId xmlns:a16="http://schemas.microsoft.com/office/drawing/2014/main" id="{E7D8FE02-0C3E-4719-8F0C-883B93CE1E12}"/>
              </a:ext>
            </a:extLst>
          </p:cNvPr>
          <p:cNvSpPr/>
          <p:nvPr/>
        </p:nvSpPr>
        <p:spPr>
          <a:xfrm>
            <a:off x="8950267" y="2773764"/>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82</a:t>
            </a:r>
          </a:p>
        </p:txBody>
      </p:sp>
      <p:sp>
        <p:nvSpPr>
          <p:cNvPr id="100" name="Rectangle 99">
            <a:extLst>
              <a:ext uri="{FF2B5EF4-FFF2-40B4-BE49-F238E27FC236}">
                <a16:creationId xmlns:a16="http://schemas.microsoft.com/office/drawing/2014/main" id="{CB03DA10-4709-4B6C-9A8D-FF7DD5EFDDBC}"/>
              </a:ext>
            </a:extLst>
          </p:cNvPr>
          <p:cNvSpPr/>
          <p:nvPr/>
        </p:nvSpPr>
        <p:spPr>
          <a:xfrm>
            <a:off x="505758" y="3683348"/>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88</a:t>
            </a:r>
          </a:p>
        </p:txBody>
      </p:sp>
      <p:sp>
        <p:nvSpPr>
          <p:cNvPr id="101" name="Rectangle 100">
            <a:extLst>
              <a:ext uri="{FF2B5EF4-FFF2-40B4-BE49-F238E27FC236}">
                <a16:creationId xmlns:a16="http://schemas.microsoft.com/office/drawing/2014/main" id="{3AAE0D5A-5ED7-4721-9511-738DBADD4735}"/>
              </a:ext>
            </a:extLst>
          </p:cNvPr>
          <p:cNvSpPr/>
          <p:nvPr/>
        </p:nvSpPr>
        <p:spPr>
          <a:xfrm>
            <a:off x="3362225" y="3683348"/>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97</a:t>
            </a:r>
          </a:p>
        </p:txBody>
      </p:sp>
      <p:sp>
        <p:nvSpPr>
          <p:cNvPr id="107" name="Rectangle 106">
            <a:extLst>
              <a:ext uri="{FF2B5EF4-FFF2-40B4-BE49-F238E27FC236}">
                <a16:creationId xmlns:a16="http://schemas.microsoft.com/office/drawing/2014/main" id="{4B1BBB47-F6EB-4DA5-B276-466ADF0AC7C2}"/>
              </a:ext>
            </a:extLst>
          </p:cNvPr>
          <p:cNvSpPr/>
          <p:nvPr/>
        </p:nvSpPr>
        <p:spPr>
          <a:xfrm>
            <a:off x="6171813" y="3683348"/>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102</a:t>
            </a:r>
          </a:p>
        </p:txBody>
      </p:sp>
      <p:sp>
        <p:nvSpPr>
          <p:cNvPr id="110" name="Rectangle 109">
            <a:extLst>
              <a:ext uri="{FF2B5EF4-FFF2-40B4-BE49-F238E27FC236}">
                <a16:creationId xmlns:a16="http://schemas.microsoft.com/office/drawing/2014/main" id="{D1191D8F-2335-4CA5-BDDD-D470DD66501A}"/>
              </a:ext>
            </a:extLst>
          </p:cNvPr>
          <p:cNvSpPr/>
          <p:nvPr/>
        </p:nvSpPr>
        <p:spPr>
          <a:xfrm>
            <a:off x="7399581" y="3683348"/>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3" name="Rectangle 112">
            <a:extLst>
              <a:ext uri="{FF2B5EF4-FFF2-40B4-BE49-F238E27FC236}">
                <a16:creationId xmlns:a16="http://schemas.microsoft.com/office/drawing/2014/main" id="{25208A75-50BD-43B7-8714-11092B81A975}"/>
              </a:ext>
            </a:extLst>
          </p:cNvPr>
          <p:cNvSpPr/>
          <p:nvPr/>
        </p:nvSpPr>
        <p:spPr>
          <a:xfrm>
            <a:off x="8958312" y="3680518"/>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108</a:t>
            </a:r>
          </a:p>
        </p:txBody>
      </p:sp>
      <p:sp>
        <p:nvSpPr>
          <p:cNvPr id="171" name="Rectangle 170">
            <a:extLst>
              <a:ext uri="{FF2B5EF4-FFF2-40B4-BE49-F238E27FC236}">
                <a16:creationId xmlns:a16="http://schemas.microsoft.com/office/drawing/2014/main" id="{9B63A946-FD2B-48E5-903F-F5D283A988A2}"/>
              </a:ext>
            </a:extLst>
          </p:cNvPr>
          <p:cNvSpPr/>
          <p:nvPr/>
        </p:nvSpPr>
        <p:spPr>
          <a:xfrm>
            <a:off x="505758" y="4570683"/>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114</a:t>
            </a:r>
          </a:p>
        </p:txBody>
      </p:sp>
      <p:sp>
        <p:nvSpPr>
          <p:cNvPr id="172" name="Rectangle 171">
            <a:extLst>
              <a:ext uri="{FF2B5EF4-FFF2-40B4-BE49-F238E27FC236}">
                <a16:creationId xmlns:a16="http://schemas.microsoft.com/office/drawing/2014/main" id="{1EA8F22B-C9A8-4064-ABE6-51B3D038C82F}"/>
              </a:ext>
            </a:extLst>
          </p:cNvPr>
          <p:cNvSpPr/>
          <p:nvPr/>
        </p:nvSpPr>
        <p:spPr>
          <a:xfrm>
            <a:off x="3362225" y="4570683"/>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121</a:t>
            </a:r>
          </a:p>
        </p:txBody>
      </p:sp>
      <p:sp>
        <p:nvSpPr>
          <p:cNvPr id="173" name="Rectangle 172">
            <a:extLst>
              <a:ext uri="{FF2B5EF4-FFF2-40B4-BE49-F238E27FC236}">
                <a16:creationId xmlns:a16="http://schemas.microsoft.com/office/drawing/2014/main" id="{B43833FF-46FE-4F0F-88E8-ABFB946F48D6}"/>
              </a:ext>
            </a:extLst>
          </p:cNvPr>
          <p:cNvSpPr/>
          <p:nvPr/>
        </p:nvSpPr>
        <p:spPr>
          <a:xfrm>
            <a:off x="6171265" y="4561147"/>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127</a:t>
            </a:r>
          </a:p>
        </p:txBody>
      </p:sp>
      <p:sp>
        <p:nvSpPr>
          <p:cNvPr id="174" name="Rectangle 173">
            <a:extLst>
              <a:ext uri="{FF2B5EF4-FFF2-40B4-BE49-F238E27FC236}">
                <a16:creationId xmlns:a16="http://schemas.microsoft.com/office/drawing/2014/main" id="{D9B5C3AB-FA61-4F7D-B4E6-A04411AA50E4}"/>
              </a:ext>
            </a:extLst>
          </p:cNvPr>
          <p:cNvSpPr/>
          <p:nvPr/>
        </p:nvSpPr>
        <p:spPr>
          <a:xfrm>
            <a:off x="7394463" y="4543239"/>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5" name="Rectangle 174">
            <a:extLst>
              <a:ext uri="{FF2B5EF4-FFF2-40B4-BE49-F238E27FC236}">
                <a16:creationId xmlns:a16="http://schemas.microsoft.com/office/drawing/2014/main" id="{5A31AA57-4985-47F4-A0AE-52DBEECA8841}"/>
              </a:ext>
            </a:extLst>
          </p:cNvPr>
          <p:cNvSpPr/>
          <p:nvPr/>
        </p:nvSpPr>
        <p:spPr>
          <a:xfrm>
            <a:off x="8950267" y="4543239"/>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131</a:t>
            </a:r>
          </a:p>
        </p:txBody>
      </p:sp>
      <p:sp>
        <p:nvSpPr>
          <p:cNvPr id="176" name="Rectangle 175">
            <a:extLst>
              <a:ext uri="{FF2B5EF4-FFF2-40B4-BE49-F238E27FC236}">
                <a16:creationId xmlns:a16="http://schemas.microsoft.com/office/drawing/2014/main" id="{D5910BFC-BBC8-4C02-BAE3-B35EB0D96D52}"/>
              </a:ext>
            </a:extLst>
          </p:cNvPr>
          <p:cNvSpPr/>
          <p:nvPr/>
        </p:nvSpPr>
        <p:spPr>
          <a:xfrm>
            <a:off x="503854" y="5391585"/>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145</a:t>
            </a:r>
          </a:p>
        </p:txBody>
      </p:sp>
      <p:sp>
        <p:nvSpPr>
          <p:cNvPr id="177" name="Rectangle 176">
            <a:extLst>
              <a:ext uri="{FF2B5EF4-FFF2-40B4-BE49-F238E27FC236}">
                <a16:creationId xmlns:a16="http://schemas.microsoft.com/office/drawing/2014/main" id="{658825D9-C0E6-4315-B137-DAD4368868C1}"/>
              </a:ext>
            </a:extLst>
          </p:cNvPr>
          <p:cNvSpPr/>
          <p:nvPr/>
        </p:nvSpPr>
        <p:spPr>
          <a:xfrm>
            <a:off x="3362225" y="5391585"/>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154</a:t>
            </a:r>
          </a:p>
        </p:txBody>
      </p:sp>
      <p:sp>
        <p:nvSpPr>
          <p:cNvPr id="179" name="Rectangle 178">
            <a:extLst>
              <a:ext uri="{FF2B5EF4-FFF2-40B4-BE49-F238E27FC236}">
                <a16:creationId xmlns:a16="http://schemas.microsoft.com/office/drawing/2014/main" id="{683CF16A-EE6A-4EC2-A46C-1741FAB32A61}"/>
              </a:ext>
            </a:extLst>
          </p:cNvPr>
          <p:cNvSpPr/>
          <p:nvPr/>
        </p:nvSpPr>
        <p:spPr>
          <a:xfrm>
            <a:off x="4607909" y="1875306"/>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2" name="Rectangle 181">
            <a:extLst>
              <a:ext uri="{FF2B5EF4-FFF2-40B4-BE49-F238E27FC236}">
                <a16:creationId xmlns:a16="http://schemas.microsoft.com/office/drawing/2014/main" id="{146FC7D0-42D9-4C01-B3CF-2BB5F99A97BC}"/>
              </a:ext>
            </a:extLst>
          </p:cNvPr>
          <p:cNvSpPr/>
          <p:nvPr/>
        </p:nvSpPr>
        <p:spPr>
          <a:xfrm>
            <a:off x="7401770" y="1874186"/>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5" name="Rectangle 184">
            <a:extLst>
              <a:ext uri="{FF2B5EF4-FFF2-40B4-BE49-F238E27FC236}">
                <a16:creationId xmlns:a16="http://schemas.microsoft.com/office/drawing/2014/main" id="{14506943-E16B-4FFC-BF03-02DA98E7C491}"/>
              </a:ext>
            </a:extLst>
          </p:cNvPr>
          <p:cNvSpPr/>
          <p:nvPr/>
        </p:nvSpPr>
        <p:spPr>
          <a:xfrm>
            <a:off x="10185379" y="1874186"/>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8" name="Rectangle 187">
            <a:extLst>
              <a:ext uri="{FF2B5EF4-FFF2-40B4-BE49-F238E27FC236}">
                <a16:creationId xmlns:a16="http://schemas.microsoft.com/office/drawing/2014/main" id="{7AA39C0A-2033-498A-94B9-0AC5AE967645}"/>
              </a:ext>
            </a:extLst>
          </p:cNvPr>
          <p:cNvSpPr/>
          <p:nvPr/>
        </p:nvSpPr>
        <p:spPr>
          <a:xfrm>
            <a:off x="1761652" y="2773765"/>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1" name="Rectangle 190">
            <a:extLst>
              <a:ext uri="{FF2B5EF4-FFF2-40B4-BE49-F238E27FC236}">
                <a16:creationId xmlns:a16="http://schemas.microsoft.com/office/drawing/2014/main" id="{0B140066-5AC8-4F20-BA22-13508F40A405}"/>
              </a:ext>
            </a:extLst>
          </p:cNvPr>
          <p:cNvSpPr/>
          <p:nvPr/>
        </p:nvSpPr>
        <p:spPr>
          <a:xfrm>
            <a:off x="4607909" y="2773764"/>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4" name="Rectangle 193">
            <a:extLst>
              <a:ext uri="{FF2B5EF4-FFF2-40B4-BE49-F238E27FC236}">
                <a16:creationId xmlns:a16="http://schemas.microsoft.com/office/drawing/2014/main" id="{8B178486-8157-44EB-965D-DD58916F0DA2}"/>
              </a:ext>
            </a:extLst>
          </p:cNvPr>
          <p:cNvSpPr/>
          <p:nvPr/>
        </p:nvSpPr>
        <p:spPr>
          <a:xfrm>
            <a:off x="7401769" y="2773764"/>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95" name="Picture 14" descr="Image result for Superpages.com  png logo">
            <a:extLst>
              <a:ext uri="{FF2B5EF4-FFF2-40B4-BE49-F238E27FC236}">
                <a16:creationId xmlns:a16="http://schemas.microsoft.com/office/drawing/2014/main" id="{8D35CC89-5B6C-45C5-AA7C-A6CCAB52687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25945" y="2978435"/>
            <a:ext cx="1414464" cy="333886"/>
          </a:xfrm>
          <a:prstGeom prst="rect">
            <a:avLst/>
          </a:prstGeom>
          <a:noFill/>
          <a:extLst>
            <a:ext uri="{909E8E84-426E-40DD-AFC4-6F175D3DCCD1}">
              <a14:hiddenFill xmlns:a14="http://schemas.microsoft.com/office/drawing/2010/main">
                <a:solidFill>
                  <a:srgbClr val="FFFFFF"/>
                </a:solidFill>
              </a14:hiddenFill>
            </a:ext>
          </a:extLst>
        </p:spPr>
      </p:pic>
      <p:sp>
        <p:nvSpPr>
          <p:cNvPr id="197" name="Rectangle 196">
            <a:extLst>
              <a:ext uri="{FF2B5EF4-FFF2-40B4-BE49-F238E27FC236}">
                <a16:creationId xmlns:a16="http://schemas.microsoft.com/office/drawing/2014/main" id="{F04886EF-744B-4BFA-9239-49884BEE6F98}"/>
              </a:ext>
            </a:extLst>
          </p:cNvPr>
          <p:cNvSpPr/>
          <p:nvPr/>
        </p:nvSpPr>
        <p:spPr>
          <a:xfrm>
            <a:off x="10185379" y="2773764"/>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3" name="Rectangle 202">
            <a:extLst>
              <a:ext uri="{FF2B5EF4-FFF2-40B4-BE49-F238E27FC236}">
                <a16:creationId xmlns:a16="http://schemas.microsoft.com/office/drawing/2014/main" id="{9566D00A-CAA6-4E3F-A872-BEB8342DEB2E}"/>
              </a:ext>
            </a:extLst>
          </p:cNvPr>
          <p:cNvSpPr/>
          <p:nvPr/>
        </p:nvSpPr>
        <p:spPr>
          <a:xfrm>
            <a:off x="1761652" y="3683348"/>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6" name="Rectangle 205">
            <a:extLst>
              <a:ext uri="{FF2B5EF4-FFF2-40B4-BE49-F238E27FC236}">
                <a16:creationId xmlns:a16="http://schemas.microsoft.com/office/drawing/2014/main" id="{AE98E0B2-AF11-4766-BD7C-72208BB21DE0}"/>
              </a:ext>
            </a:extLst>
          </p:cNvPr>
          <p:cNvSpPr/>
          <p:nvPr/>
        </p:nvSpPr>
        <p:spPr>
          <a:xfrm>
            <a:off x="4603391" y="3683348"/>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9" name="Rectangle 208">
            <a:extLst>
              <a:ext uri="{FF2B5EF4-FFF2-40B4-BE49-F238E27FC236}">
                <a16:creationId xmlns:a16="http://schemas.microsoft.com/office/drawing/2014/main" id="{66B2510E-8867-47FB-A58D-CE4D59EE1BDB}"/>
              </a:ext>
            </a:extLst>
          </p:cNvPr>
          <p:cNvSpPr/>
          <p:nvPr/>
        </p:nvSpPr>
        <p:spPr>
          <a:xfrm>
            <a:off x="10185379" y="3691055"/>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2" name="Rectangle 211">
            <a:extLst>
              <a:ext uri="{FF2B5EF4-FFF2-40B4-BE49-F238E27FC236}">
                <a16:creationId xmlns:a16="http://schemas.microsoft.com/office/drawing/2014/main" id="{3685A089-81EF-41C9-B510-EA0ED8191A37}"/>
              </a:ext>
            </a:extLst>
          </p:cNvPr>
          <p:cNvSpPr/>
          <p:nvPr/>
        </p:nvSpPr>
        <p:spPr>
          <a:xfrm>
            <a:off x="1755344" y="4570683"/>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5" name="Rectangle 214">
            <a:extLst>
              <a:ext uri="{FF2B5EF4-FFF2-40B4-BE49-F238E27FC236}">
                <a16:creationId xmlns:a16="http://schemas.microsoft.com/office/drawing/2014/main" id="{ACE1ABC4-8AD4-4102-918F-F4EDEBEA0024}"/>
              </a:ext>
            </a:extLst>
          </p:cNvPr>
          <p:cNvSpPr/>
          <p:nvPr/>
        </p:nvSpPr>
        <p:spPr>
          <a:xfrm>
            <a:off x="4603390" y="4555309"/>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9" name="Rectangle 218">
            <a:extLst>
              <a:ext uri="{FF2B5EF4-FFF2-40B4-BE49-F238E27FC236}">
                <a16:creationId xmlns:a16="http://schemas.microsoft.com/office/drawing/2014/main" id="{81969B71-3FDF-4746-9A37-D89268528317}"/>
              </a:ext>
            </a:extLst>
          </p:cNvPr>
          <p:cNvSpPr/>
          <p:nvPr/>
        </p:nvSpPr>
        <p:spPr>
          <a:xfrm>
            <a:off x="10171842" y="4543239"/>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2" name="Rectangle 221">
            <a:extLst>
              <a:ext uri="{FF2B5EF4-FFF2-40B4-BE49-F238E27FC236}">
                <a16:creationId xmlns:a16="http://schemas.microsoft.com/office/drawing/2014/main" id="{C9066E0E-FB39-4C2C-BC5F-BDB9BEF25208}"/>
              </a:ext>
            </a:extLst>
          </p:cNvPr>
          <p:cNvSpPr/>
          <p:nvPr/>
        </p:nvSpPr>
        <p:spPr>
          <a:xfrm>
            <a:off x="1757011" y="5391585"/>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5" name="Rectangle 224">
            <a:extLst>
              <a:ext uri="{FF2B5EF4-FFF2-40B4-BE49-F238E27FC236}">
                <a16:creationId xmlns:a16="http://schemas.microsoft.com/office/drawing/2014/main" id="{2E7E7188-4FC2-44A1-B303-CCC506051373}"/>
              </a:ext>
            </a:extLst>
          </p:cNvPr>
          <p:cNvSpPr/>
          <p:nvPr/>
        </p:nvSpPr>
        <p:spPr>
          <a:xfrm>
            <a:off x="4608477" y="5393888"/>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67" name="Picture 66">
            <a:extLst>
              <a:ext uri="{FF2B5EF4-FFF2-40B4-BE49-F238E27FC236}">
                <a16:creationId xmlns:a16="http://schemas.microsoft.com/office/drawing/2014/main" id="{CD6DA8C1-9E16-F541-B693-AD83455875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93894" y="1957058"/>
            <a:ext cx="1182865" cy="561270"/>
          </a:xfrm>
          <a:prstGeom prst="rect">
            <a:avLst/>
          </a:prstGeom>
        </p:spPr>
      </p:pic>
      <p:grpSp>
        <p:nvGrpSpPr>
          <p:cNvPr id="68" name="Group 67">
            <a:extLst>
              <a:ext uri="{FF2B5EF4-FFF2-40B4-BE49-F238E27FC236}">
                <a16:creationId xmlns:a16="http://schemas.microsoft.com/office/drawing/2014/main" id="{9366638E-83CB-0E45-BF70-99D821A46BB5}"/>
              </a:ext>
            </a:extLst>
          </p:cNvPr>
          <p:cNvGrpSpPr/>
          <p:nvPr/>
        </p:nvGrpSpPr>
        <p:grpSpPr>
          <a:xfrm>
            <a:off x="2042582" y="2814874"/>
            <a:ext cx="799627" cy="704356"/>
            <a:chOff x="3184525" y="2717801"/>
            <a:chExt cx="1558925" cy="1373188"/>
          </a:xfrm>
        </p:grpSpPr>
        <p:sp>
          <p:nvSpPr>
            <p:cNvPr id="69" name="Freeform 5">
              <a:extLst>
                <a:ext uri="{FF2B5EF4-FFF2-40B4-BE49-F238E27FC236}">
                  <a16:creationId xmlns:a16="http://schemas.microsoft.com/office/drawing/2014/main" id="{7D3154B4-6EB9-B743-A9A0-A9D70CB2FDEE}"/>
                </a:ext>
              </a:extLst>
            </p:cNvPr>
            <p:cNvSpPr>
              <a:spLocks noEditPoints="1"/>
            </p:cNvSpPr>
            <p:nvPr/>
          </p:nvSpPr>
          <p:spPr bwMode="auto">
            <a:xfrm>
              <a:off x="3184525" y="2717801"/>
              <a:ext cx="1558925" cy="1373188"/>
            </a:xfrm>
            <a:custGeom>
              <a:avLst/>
              <a:gdLst>
                <a:gd name="T0" fmla="*/ 467 w 523"/>
                <a:gd name="T1" fmla="*/ 442 h 459"/>
                <a:gd name="T2" fmla="*/ 342 w 523"/>
                <a:gd name="T3" fmla="*/ 431 h 459"/>
                <a:gd name="T4" fmla="*/ 83 w 523"/>
                <a:gd name="T5" fmla="*/ 375 h 459"/>
                <a:gd name="T6" fmla="*/ 75 w 523"/>
                <a:gd name="T7" fmla="*/ 107 h 459"/>
                <a:gd name="T8" fmla="*/ 464 w 523"/>
                <a:gd name="T9" fmla="*/ 119 h 459"/>
                <a:gd name="T10" fmla="*/ 468 w 523"/>
                <a:gd name="T11" fmla="*/ 349 h 459"/>
                <a:gd name="T12" fmla="*/ 458 w 523"/>
                <a:gd name="T13" fmla="*/ 399 h 459"/>
                <a:gd name="T14" fmla="*/ 469 w 523"/>
                <a:gd name="T15" fmla="*/ 436 h 459"/>
                <a:gd name="T16" fmla="*/ 467 w 523"/>
                <a:gd name="T17" fmla="*/ 442 h 459"/>
                <a:gd name="T18" fmla="*/ 205 w 523"/>
                <a:gd name="T19" fmla="*/ 176 h 459"/>
                <a:gd name="T20" fmla="*/ 136 w 523"/>
                <a:gd name="T21" fmla="*/ 162 h 459"/>
                <a:gd name="T22" fmla="*/ 125 w 523"/>
                <a:gd name="T23" fmla="*/ 162 h 459"/>
                <a:gd name="T24" fmla="*/ 95 w 523"/>
                <a:gd name="T25" fmla="*/ 183 h 459"/>
                <a:gd name="T26" fmla="*/ 95 w 523"/>
                <a:gd name="T27" fmla="*/ 285 h 459"/>
                <a:gd name="T28" fmla="*/ 113 w 523"/>
                <a:gd name="T29" fmla="*/ 310 h 459"/>
                <a:gd name="T30" fmla="*/ 133 w 523"/>
                <a:gd name="T31" fmla="*/ 285 h 459"/>
                <a:gd name="T32" fmla="*/ 133 w 523"/>
                <a:gd name="T33" fmla="*/ 229 h 459"/>
                <a:gd name="T34" fmla="*/ 160 w 523"/>
                <a:gd name="T35" fmla="*/ 196 h 459"/>
                <a:gd name="T36" fmla="*/ 187 w 523"/>
                <a:gd name="T37" fmla="*/ 230 h 459"/>
                <a:gd name="T38" fmla="*/ 187 w 523"/>
                <a:gd name="T39" fmla="*/ 286 h 459"/>
                <a:gd name="T40" fmla="*/ 207 w 523"/>
                <a:gd name="T41" fmla="*/ 310 h 459"/>
                <a:gd name="T42" fmla="*/ 225 w 523"/>
                <a:gd name="T43" fmla="*/ 286 h 459"/>
                <a:gd name="T44" fmla="*/ 225 w 523"/>
                <a:gd name="T45" fmla="*/ 230 h 459"/>
                <a:gd name="T46" fmla="*/ 252 w 523"/>
                <a:gd name="T47" fmla="*/ 196 h 459"/>
                <a:gd name="T48" fmla="*/ 279 w 523"/>
                <a:gd name="T49" fmla="*/ 229 h 459"/>
                <a:gd name="T50" fmla="*/ 280 w 523"/>
                <a:gd name="T51" fmla="*/ 289 h 459"/>
                <a:gd name="T52" fmla="*/ 308 w 523"/>
                <a:gd name="T53" fmla="*/ 308 h 459"/>
                <a:gd name="T54" fmla="*/ 321 w 523"/>
                <a:gd name="T55" fmla="*/ 285 h 459"/>
                <a:gd name="T56" fmla="*/ 333 w 523"/>
                <a:gd name="T57" fmla="*/ 295 h 459"/>
                <a:gd name="T58" fmla="*/ 424 w 523"/>
                <a:gd name="T59" fmla="*/ 297 h 459"/>
                <a:gd name="T60" fmla="*/ 432 w 523"/>
                <a:gd name="T61" fmla="*/ 273 h 459"/>
                <a:gd name="T62" fmla="*/ 407 w 523"/>
                <a:gd name="T63" fmla="*/ 267 h 459"/>
                <a:gd name="T64" fmla="*/ 396 w 523"/>
                <a:gd name="T65" fmla="*/ 272 h 459"/>
                <a:gd name="T66" fmla="*/ 342 w 523"/>
                <a:gd name="T67" fmla="*/ 248 h 459"/>
                <a:gd name="T68" fmla="*/ 375 w 523"/>
                <a:gd name="T69" fmla="*/ 198 h 459"/>
                <a:gd name="T70" fmla="*/ 408 w 523"/>
                <a:gd name="T71" fmla="*/ 206 h 459"/>
                <a:gd name="T72" fmla="*/ 433 w 523"/>
                <a:gd name="T73" fmla="*/ 200 h 459"/>
                <a:gd name="T74" fmla="*/ 425 w 523"/>
                <a:gd name="T75" fmla="*/ 176 h 459"/>
                <a:gd name="T76" fmla="*/ 408 w 523"/>
                <a:gd name="T77" fmla="*/ 166 h 459"/>
                <a:gd name="T78" fmla="*/ 314 w 523"/>
                <a:gd name="T79" fmla="*/ 198 h 459"/>
                <a:gd name="T80" fmla="*/ 205 w 523"/>
                <a:gd name="T81" fmla="*/ 176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3" h="459">
                  <a:moveTo>
                    <a:pt x="467" y="442"/>
                  </a:moveTo>
                  <a:cubicBezTo>
                    <a:pt x="426" y="401"/>
                    <a:pt x="387" y="418"/>
                    <a:pt x="342" y="431"/>
                  </a:cubicBezTo>
                  <a:cubicBezTo>
                    <a:pt x="247" y="459"/>
                    <a:pt x="158" y="443"/>
                    <a:pt x="83" y="375"/>
                  </a:cubicBezTo>
                  <a:cubicBezTo>
                    <a:pt x="3" y="301"/>
                    <a:pt x="0" y="186"/>
                    <a:pt x="75" y="107"/>
                  </a:cubicBezTo>
                  <a:cubicBezTo>
                    <a:pt x="176" y="0"/>
                    <a:pt x="369" y="6"/>
                    <a:pt x="464" y="119"/>
                  </a:cubicBezTo>
                  <a:cubicBezTo>
                    <a:pt x="520" y="185"/>
                    <a:pt x="523" y="280"/>
                    <a:pt x="468" y="349"/>
                  </a:cubicBezTo>
                  <a:cubicBezTo>
                    <a:pt x="455" y="365"/>
                    <a:pt x="451" y="380"/>
                    <a:pt x="458" y="399"/>
                  </a:cubicBezTo>
                  <a:cubicBezTo>
                    <a:pt x="463" y="411"/>
                    <a:pt x="465" y="423"/>
                    <a:pt x="469" y="436"/>
                  </a:cubicBezTo>
                  <a:cubicBezTo>
                    <a:pt x="468" y="438"/>
                    <a:pt x="467" y="440"/>
                    <a:pt x="467" y="442"/>
                  </a:cubicBezTo>
                  <a:close/>
                  <a:moveTo>
                    <a:pt x="205" y="176"/>
                  </a:moveTo>
                  <a:cubicBezTo>
                    <a:pt x="184" y="159"/>
                    <a:pt x="161" y="153"/>
                    <a:pt x="136" y="162"/>
                  </a:cubicBezTo>
                  <a:cubicBezTo>
                    <a:pt x="132" y="163"/>
                    <a:pt x="128" y="163"/>
                    <a:pt x="125" y="162"/>
                  </a:cubicBezTo>
                  <a:cubicBezTo>
                    <a:pt x="103" y="156"/>
                    <a:pt x="95" y="161"/>
                    <a:pt x="95" y="183"/>
                  </a:cubicBezTo>
                  <a:cubicBezTo>
                    <a:pt x="94" y="217"/>
                    <a:pt x="95" y="251"/>
                    <a:pt x="95" y="285"/>
                  </a:cubicBezTo>
                  <a:cubicBezTo>
                    <a:pt x="94" y="299"/>
                    <a:pt x="98" y="311"/>
                    <a:pt x="113" y="310"/>
                  </a:cubicBezTo>
                  <a:cubicBezTo>
                    <a:pt x="128" y="310"/>
                    <a:pt x="132" y="298"/>
                    <a:pt x="133" y="285"/>
                  </a:cubicBezTo>
                  <a:cubicBezTo>
                    <a:pt x="133" y="266"/>
                    <a:pt x="132" y="248"/>
                    <a:pt x="133" y="229"/>
                  </a:cubicBezTo>
                  <a:cubicBezTo>
                    <a:pt x="133" y="205"/>
                    <a:pt x="141" y="196"/>
                    <a:pt x="160" y="196"/>
                  </a:cubicBezTo>
                  <a:cubicBezTo>
                    <a:pt x="179" y="196"/>
                    <a:pt x="187" y="207"/>
                    <a:pt x="187" y="230"/>
                  </a:cubicBezTo>
                  <a:cubicBezTo>
                    <a:pt x="187" y="249"/>
                    <a:pt x="187" y="267"/>
                    <a:pt x="187" y="286"/>
                  </a:cubicBezTo>
                  <a:cubicBezTo>
                    <a:pt x="187" y="300"/>
                    <a:pt x="193" y="311"/>
                    <a:pt x="207" y="310"/>
                  </a:cubicBezTo>
                  <a:cubicBezTo>
                    <a:pt x="220" y="310"/>
                    <a:pt x="225" y="299"/>
                    <a:pt x="225" y="286"/>
                  </a:cubicBezTo>
                  <a:cubicBezTo>
                    <a:pt x="225" y="267"/>
                    <a:pt x="225" y="249"/>
                    <a:pt x="225" y="230"/>
                  </a:cubicBezTo>
                  <a:cubicBezTo>
                    <a:pt x="225" y="207"/>
                    <a:pt x="233" y="196"/>
                    <a:pt x="252" y="196"/>
                  </a:cubicBezTo>
                  <a:cubicBezTo>
                    <a:pt x="271" y="195"/>
                    <a:pt x="279" y="205"/>
                    <a:pt x="279" y="229"/>
                  </a:cubicBezTo>
                  <a:cubicBezTo>
                    <a:pt x="280" y="249"/>
                    <a:pt x="279" y="269"/>
                    <a:pt x="280" y="289"/>
                  </a:cubicBezTo>
                  <a:cubicBezTo>
                    <a:pt x="281" y="307"/>
                    <a:pt x="296" y="317"/>
                    <a:pt x="308" y="308"/>
                  </a:cubicBezTo>
                  <a:cubicBezTo>
                    <a:pt x="314" y="303"/>
                    <a:pt x="317" y="293"/>
                    <a:pt x="321" y="285"/>
                  </a:cubicBezTo>
                  <a:cubicBezTo>
                    <a:pt x="324" y="287"/>
                    <a:pt x="328" y="291"/>
                    <a:pt x="333" y="295"/>
                  </a:cubicBezTo>
                  <a:cubicBezTo>
                    <a:pt x="359" y="315"/>
                    <a:pt x="399" y="317"/>
                    <a:pt x="424" y="297"/>
                  </a:cubicBezTo>
                  <a:cubicBezTo>
                    <a:pt x="430" y="293"/>
                    <a:pt x="434" y="279"/>
                    <a:pt x="432" y="273"/>
                  </a:cubicBezTo>
                  <a:cubicBezTo>
                    <a:pt x="428" y="262"/>
                    <a:pt x="417" y="260"/>
                    <a:pt x="407" y="267"/>
                  </a:cubicBezTo>
                  <a:cubicBezTo>
                    <a:pt x="403" y="269"/>
                    <a:pt x="400" y="271"/>
                    <a:pt x="396" y="272"/>
                  </a:cubicBezTo>
                  <a:cubicBezTo>
                    <a:pt x="374" y="280"/>
                    <a:pt x="348" y="268"/>
                    <a:pt x="342" y="248"/>
                  </a:cubicBezTo>
                  <a:cubicBezTo>
                    <a:pt x="335" y="225"/>
                    <a:pt x="349" y="201"/>
                    <a:pt x="375" y="198"/>
                  </a:cubicBezTo>
                  <a:cubicBezTo>
                    <a:pt x="385" y="197"/>
                    <a:pt x="397" y="205"/>
                    <a:pt x="408" y="206"/>
                  </a:cubicBezTo>
                  <a:cubicBezTo>
                    <a:pt x="416" y="207"/>
                    <a:pt x="425" y="202"/>
                    <a:pt x="433" y="200"/>
                  </a:cubicBezTo>
                  <a:cubicBezTo>
                    <a:pt x="430" y="192"/>
                    <a:pt x="430" y="183"/>
                    <a:pt x="425" y="176"/>
                  </a:cubicBezTo>
                  <a:cubicBezTo>
                    <a:pt x="422" y="171"/>
                    <a:pt x="414" y="168"/>
                    <a:pt x="408" y="166"/>
                  </a:cubicBezTo>
                  <a:cubicBezTo>
                    <a:pt x="369" y="154"/>
                    <a:pt x="338" y="166"/>
                    <a:pt x="314" y="198"/>
                  </a:cubicBezTo>
                  <a:cubicBezTo>
                    <a:pt x="283" y="153"/>
                    <a:pt x="251" y="146"/>
                    <a:pt x="205" y="176"/>
                  </a:cubicBezTo>
                  <a:close/>
                </a:path>
              </a:pathLst>
            </a:custGeom>
            <a:solidFill>
              <a:srgbClr val="E64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13">
              <a:extLst>
                <a:ext uri="{FF2B5EF4-FFF2-40B4-BE49-F238E27FC236}">
                  <a16:creationId xmlns:a16="http://schemas.microsoft.com/office/drawing/2014/main" id="{BB527DF3-98D9-3743-B2D6-7E94B1C2CE40}"/>
                </a:ext>
              </a:extLst>
            </p:cNvPr>
            <p:cNvSpPr>
              <a:spLocks/>
            </p:cNvSpPr>
            <p:nvPr/>
          </p:nvSpPr>
          <p:spPr bwMode="auto">
            <a:xfrm>
              <a:off x="3465513" y="3154364"/>
              <a:ext cx="1012825" cy="511175"/>
            </a:xfrm>
            <a:custGeom>
              <a:avLst/>
              <a:gdLst>
                <a:gd name="T0" fmla="*/ 111 w 340"/>
                <a:gd name="T1" fmla="*/ 30 h 171"/>
                <a:gd name="T2" fmla="*/ 220 w 340"/>
                <a:gd name="T3" fmla="*/ 52 h 171"/>
                <a:gd name="T4" fmla="*/ 314 w 340"/>
                <a:gd name="T5" fmla="*/ 20 h 171"/>
                <a:gd name="T6" fmla="*/ 331 w 340"/>
                <a:gd name="T7" fmla="*/ 30 h 171"/>
                <a:gd name="T8" fmla="*/ 339 w 340"/>
                <a:gd name="T9" fmla="*/ 54 h 171"/>
                <a:gd name="T10" fmla="*/ 314 w 340"/>
                <a:gd name="T11" fmla="*/ 60 h 171"/>
                <a:gd name="T12" fmla="*/ 281 w 340"/>
                <a:gd name="T13" fmla="*/ 52 h 171"/>
                <a:gd name="T14" fmla="*/ 248 w 340"/>
                <a:gd name="T15" fmla="*/ 102 h 171"/>
                <a:gd name="T16" fmla="*/ 302 w 340"/>
                <a:gd name="T17" fmla="*/ 126 h 171"/>
                <a:gd name="T18" fmla="*/ 313 w 340"/>
                <a:gd name="T19" fmla="*/ 121 h 171"/>
                <a:gd name="T20" fmla="*/ 338 w 340"/>
                <a:gd name="T21" fmla="*/ 127 h 171"/>
                <a:gd name="T22" fmla="*/ 330 w 340"/>
                <a:gd name="T23" fmla="*/ 151 h 171"/>
                <a:gd name="T24" fmla="*/ 239 w 340"/>
                <a:gd name="T25" fmla="*/ 149 h 171"/>
                <a:gd name="T26" fmla="*/ 227 w 340"/>
                <a:gd name="T27" fmla="*/ 139 h 171"/>
                <a:gd name="T28" fmla="*/ 214 w 340"/>
                <a:gd name="T29" fmla="*/ 162 h 171"/>
                <a:gd name="T30" fmla="*/ 186 w 340"/>
                <a:gd name="T31" fmla="*/ 143 h 171"/>
                <a:gd name="T32" fmla="*/ 185 w 340"/>
                <a:gd name="T33" fmla="*/ 83 h 171"/>
                <a:gd name="T34" fmla="*/ 158 w 340"/>
                <a:gd name="T35" fmla="*/ 50 h 171"/>
                <a:gd name="T36" fmla="*/ 131 w 340"/>
                <a:gd name="T37" fmla="*/ 84 h 171"/>
                <a:gd name="T38" fmla="*/ 131 w 340"/>
                <a:gd name="T39" fmla="*/ 140 h 171"/>
                <a:gd name="T40" fmla="*/ 113 w 340"/>
                <a:gd name="T41" fmla="*/ 164 h 171"/>
                <a:gd name="T42" fmla="*/ 93 w 340"/>
                <a:gd name="T43" fmla="*/ 140 h 171"/>
                <a:gd name="T44" fmla="*/ 93 w 340"/>
                <a:gd name="T45" fmla="*/ 84 h 171"/>
                <a:gd name="T46" fmla="*/ 66 w 340"/>
                <a:gd name="T47" fmla="*/ 50 h 171"/>
                <a:gd name="T48" fmla="*/ 39 w 340"/>
                <a:gd name="T49" fmla="*/ 83 h 171"/>
                <a:gd name="T50" fmla="*/ 39 w 340"/>
                <a:gd name="T51" fmla="*/ 139 h 171"/>
                <a:gd name="T52" fmla="*/ 19 w 340"/>
                <a:gd name="T53" fmla="*/ 164 h 171"/>
                <a:gd name="T54" fmla="*/ 1 w 340"/>
                <a:gd name="T55" fmla="*/ 139 h 171"/>
                <a:gd name="T56" fmla="*/ 1 w 340"/>
                <a:gd name="T57" fmla="*/ 37 h 171"/>
                <a:gd name="T58" fmla="*/ 31 w 340"/>
                <a:gd name="T59" fmla="*/ 16 h 171"/>
                <a:gd name="T60" fmla="*/ 42 w 340"/>
                <a:gd name="T61" fmla="*/ 16 h 171"/>
                <a:gd name="T62" fmla="*/ 111 w 340"/>
                <a:gd name="T63" fmla="*/ 3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0" h="171">
                  <a:moveTo>
                    <a:pt x="111" y="30"/>
                  </a:moveTo>
                  <a:cubicBezTo>
                    <a:pt x="157" y="0"/>
                    <a:pt x="189" y="7"/>
                    <a:pt x="220" y="52"/>
                  </a:cubicBezTo>
                  <a:cubicBezTo>
                    <a:pt x="244" y="20"/>
                    <a:pt x="275" y="8"/>
                    <a:pt x="314" y="20"/>
                  </a:cubicBezTo>
                  <a:cubicBezTo>
                    <a:pt x="320" y="22"/>
                    <a:pt x="328" y="25"/>
                    <a:pt x="331" y="30"/>
                  </a:cubicBezTo>
                  <a:cubicBezTo>
                    <a:pt x="336" y="37"/>
                    <a:pt x="336" y="46"/>
                    <a:pt x="339" y="54"/>
                  </a:cubicBezTo>
                  <a:cubicBezTo>
                    <a:pt x="331" y="56"/>
                    <a:pt x="322" y="61"/>
                    <a:pt x="314" y="60"/>
                  </a:cubicBezTo>
                  <a:cubicBezTo>
                    <a:pt x="303" y="59"/>
                    <a:pt x="291" y="51"/>
                    <a:pt x="281" y="52"/>
                  </a:cubicBezTo>
                  <a:cubicBezTo>
                    <a:pt x="255" y="55"/>
                    <a:pt x="241" y="79"/>
                    <a:pt x="248" y="102"/>
                  </a:cubicBezTo>
                  <a:cubicBezTo>
                    <a:pt x="254" y="122"/>
                    <a:pt x="280" y="134"/>
                    <a:pt x="302" y="126"/>
                  </a:cubicBezTo>
                  <a:cubicBezTo>
                    <a:pt x="306" y="125"/>
                    <a:pt x="309" y="123"/>
                    <a:pt x="313" y="121"/>
                  </a:cubicBezTo>
                  <a:cubicBezTo>
                    <a:pt x="323" y="114"/>
                    <a:pt x="334" y="116"/>
                    <a:pt x="338" y="127"/>
                  </a:cubicBezTo>
                  <a:cubicBezTo>
                    <a:pt x="340" y="133"/>
                    <a:pt x="336" y="147"/>
                    <a:pt x="330" y="151"/>
                  </a:cubicBezTo>
                  <a:cubicBezTo>
                    <a:pt x="305" y="171"/>
                    <a:pt x="265" y="169"/>
                    <a:pt x="239" y="149"/>
                  </a:cubicBezTo>
                  <a:cubicBezTo>
                    <a:pt x="234" y="145"/>
                    <a:pt x="230" y="141"/>
                    <a:pt x="227" y="139"/>
                  </a:cubicBezTo>
                  <a:cubicBezTo>
                    <a:pt x="223" y="147"/>
                    <a:pt x="220" y="157"/>
                    <a:pt x="214" y="162"/>
                  </a:cubicBezTo>
                  <a:cubicBezTo>
                    <a:pt x="202" y="171"/>
                    <a:pt x="187" y="161"/>
                    <a:pt x="186" y="143"/>
                  </a:cubicBezTo>
                  <a:cubicBezTo>
                    <a:pt x="185" y="123"/>
                    <a:pt x="186" y="103"/>
                    <a:pt x="185" y="83"/>
                  </a:cubicBezTo>
                  <a:cubicBezTo>
                    <a:pt x="185" y="59"/>
                    <a:pt x="177" y="49"/>
                    <a:pt x="158" y="50"/>
                  </a:cubicBezTo>
                  <a:cubicBezTo>
                    <a:pt x="139" y="50"/>
                    <a:pt x="131" y="61"/>
                    <a:pt x="131" y="84"/>
                  </a:cubicBezTo>
                  <a:cubicBezTo>
                    <a:pt x="131" y="103"/>
                    <a:pt x="131" y="121"/>
                    <a:pt x="131" y="140"/>
                  </a:cubicBezTo>
                  <a:cubicBezTo>
                    <a:pt x="131" y="153"/>
                    <a:pt x="126" y="164"/>
                    <a:pt x="113" y="164"/>
                  </a:cubicBezTo>
                  <a:cubicBezTo>
                    <a:pt x="99" y="165"/>
                    <a:pt x="93" y="154"/>
                    <a:pt x="93" y="140"/>
                  </a:cubicBezTo>
                  <a:cubicBezTo>
                    <a:pt x="93" y="121"/>
                    <a:pt x="93" y="103"/>
                    <a:pt x="93" y="84"/>
                  </a:cubicBezTo>
                  <a:cubicBezTo>
                    <a:pt x="93" y="61"/>
                    <a:pt x="85" y="50"/>
                    <a:pt x="66" y="50"/>
                  </a:cubicBezTo>
                  <a:cubicBezTo>
                    <a:pt x="47" y="50"/>
                    <a:pt x="39" y="59"/>
                    <a:pt x="39" y="83"/>
                  </a:cubicBezTo>
                  <a:cubicBezTo>
                    <a:pt x="38" y="102"/>
                    <a:pt x="39" y="120"/>
                    <a:pt x="39" y="139"/>
                  </a:cubicBezTo>
                  <a:cubicBezTo>
                    <a:pt x="38" y="152"/>
                    <a:pt x="34" y="164"/>
                    <a:pt x="19" y="164"/>
                  </a:cubicBezTo>
                  <a:cubicBezTo>
                    <a:pt x="4" y="165"/>
                    <a:pt x="0" y="153"/>
                    <a:pt x="1" y="139"/>
                  </a:cubicBezTo>
                  <a:cubicBezTo>
                    <a:pt x="1" y="105"/>
                    <a:pt x="0" y="71"/>
                    <a:pt x="1" y="37"/>
                  </a:cubicBezTo>
                  <a:cubicBezTo>
                    <a:pt x="1" y="15"/>
                    <a:pt x="9" y="10"/>
                    <a:pt x="31" y="16"/>
                  </a:cubicBezTo>
                  <a:cubicBezTo>
                    <a:pt x="34" y="17"/>
                    <a:pt x="38" y="17"/>
                    <a:pt x="42" y="16"/>
                  </a:cubicBezTo>
                  <a:cubicBezTo>
                    <a:pt x="67" y="7"/>
                    <a:pt x="90" y="13"/>
                    <a:pt x="11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12" name="Picture 11">
            <a:extLst>
              <a:ext uri="{FF2B5EF4-FFF2-40B4-BE49-F238E27FC236}">
                <a16:creationId xmlns:a16="http://schemas.microsoft.com/office/drawing/2014/main" id="{B8C1DE28-C465-9D4E-A39D-D5D1793E2C5A}"/>
              </a:ext>
            </a:extLst>
          </p:cNvPr>
          <p:cNvPicPr>
            <a:picLocks noChangeAspect="1"/>
          </p:cNvPicPr>
          <p:nvPr/>
        </p:nvPicPr>
        <p:blipFill>
          <a:blip r:embed="rId5"/>
          <a:stretch>
            <a:fillRect/>
          </a:stretch>
        </p:blipFill>
        <p:spPr>
          <a:xfrm>
            <a:off x="4981074" y="2830867"/>
            <a:ext cx="659997" cy="659997"/>
          </a:xfrm>
          <a:prstGeom prst="rect">
            <a:avLst/>
          </a:prstGeom>
        </p:spPr>
      </p:pic>
      <p:pic>
        <p:nvPicPr>
          <p:cNvPr id="62" name="Picture 2" descr="Google logo and symbol, meaning, history, PNG">
            <a:extLst>
              <a:ext uri="{FF2B5EF4-FFF2-40B4-BE49-F238E27FC236}">
                <a16:creationId xmlns:a16="http://schemas.microsoft.com/office/drawing/2014/main" id="{FC46D209-F575-1642-A381-535C25C53DC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2328" y="1912636"/>
            <a:ext cx="1188564" cy="668567"/>
          </a:xfrm>
          <a:prstGeom prst="rect">
            <a:avLst/>
          </a:prstGeom>
          <a:noFill/>
          <a:extLst>
            <a:ext uri="{909E8E84-426E-40DD-AFC4-6F175D3DCCD1}">
              <a14:hiddenFill xmlns:a14="http://schemas.microsoft.com/office/drawing/2010/main">
                <a:solidFill>
                  <a:srgbClr val="FFFFFF"/>
                </a:solidFill>
              </a14:hiddenFill>
            </a:ext>
          </a:extLst>
        </p:spPr>
      </p:pic>
      <p:pic>
        <p:nvPicPr>
          <p:cNvPr id="6" name="Graphic 5">
            <a:extLst>
              <a:ext uri="{FF2B5EF4-FFF2-40B4-BE49-F238E27FC236}">
                <a16:creationId xmlns:a16="http://schemas.microsoft.com/office/drawing/2014/main" id="{73EDD98D-4AB6-1341-98BC-B00EC334C07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74215" y="3845796"/>
            <a:ext cx="749300" cy="457200"/>
          </a:xfrm>
          <a:prstGeom prst="rect">
            <a:avLst/>
          </a:prstGeom>
        </p:spPr>
      </p:pic>
      <p:pic>
        <p:nvPicPr>
          <p:cNvPr id="8" name="Picture 7">
            <a:extLst>
              <a:ext uri="{FF2B5EF4-FFF2-40B4-BE49-F238E27FC236}">
                <a16:creationId xmlns:a16="http://schemas.microsoft.com/office/drawing/2014/main" id="{6E99F013-582D-6B40-B494-F43FFFC4CDB6}"/>
              </a:ext>
            </a:extLst>
          </p:cNvPr>
          <p:cNvPicPr>
            <a:picLocks noChangeAspect="1"/>
          </p:cNvPicPr>
          <p:nvPr/>
        </p:nvPicPr>
        <p:blipFill>
          <a:blip r:embed="rId9"/>
          <a:stretch>
            <a:fillRect/>
          </a:stretch>
        </p:blipFill>
        <p:spPr>
          <a:xfrm>
            <a:off x="1881895" y="4804248"/>
            <a:ext cx="1187584" cy="273610"/>
          </a:xfrm>
          <a:prstGeom prst="rect">
            <a:avLst/>
          </a:prstGeom>
        </p:spPr>
      </p:pic>
      <p:pic>
        <p:nvPicPr>
          <p:cNvPr id="16" name="Picture 15" descr="Icon&#10;&#10;Description automatically generated">
            <a:extLst>
              <a:ext uri="{FF2B5EF4-FFF2-40B4-BE49-F238E27FC236}">
                <a16:creationId xmlns:a16="http://schemas.microsoft.com/office/drawing/2014/main" id="{12EB65E5-4169-1B4C-8F43-93BEDFB8F05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76163" y="5492273"/>
            <a:ext cx="895593" cy="590353"/>
          </a:xfrm>
          <a:prstGeom prst="rect">
            <a:avLst/>
          </a:prstGeom>
        </p:spPr>
      </p:pic>
      <p:pic>
        <p:nvPicPr>
          <p:cNvPr id="77" name="Picture 76">
            <a:extLst>
              <a:ext uri="{FF2B5EF4-FFF2-40B4-BE49-F238E27FC236}">
                <a16:creationId xmlns:a16="http://schemas.microsoft.com/office/drawing/2014/main" id="{832A082B-3D4E-DA4A-A9B2-D71256C9CC24}"/>
              </a:ext>
            </a:extLst>
          </p:cNvPr>
          <p:cNvPicPr>
            <a:picLocks noChangeAspect="1"/>
          </p:cNvPicPr>
          <p:nvPr/>
        </p:nvPicPr>
        <p:blipFill>
          <a:blip r:embed="rId11"/>
          <a:stretch>
            <a:fillRect/>
          </a:stretch>
        </p:blipFill>
        <p:spPr>
          <a:xfrm>
            <a:off x="10285546" y="2002390"/>
            <a:ext cx="1258269" cy="465559"/>
          </a:xfrm>
          <a:prstGeom prst="rect">
            <a:avLst/>
          </a:prstGeom>
          <a:ln>
            <a:noFill/>
          </a:ln>
        </p:spPr>
      </p:pic>
      <p:pic>
        <p:nvPicPr>
          <p:cNvPr id="13" name="Picture 12">
            <a:extLst>
              <a:ext uri="{FF2B5EF4-FFF2-40B4-BE49-F238E27FC236}">
                <a16:creationId xmlns:a16="http://schemas.microsoft.com/office/drawing/2014/main" id="{8214B2B2-1409-FC36-6741-7D7251665F95}"/>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255356" y="4761795"/>
            <a:ext cx="1318648" cy="320953"/>
          </a:xfrm>
          <a:prstGeom prst="rect">
            <a:avLst/>
          </a:prstGeom>
        </p:spPr>
      </p:pic>
      <p:pic>
        <p:nvPicPr>
          <p:cNvPr id="3" name="Picture 2">
            <a:extLst>
              <a:ext uri="{FF2B5EF4-FFF2-40B4-BE49-F238E27FC236}">
                <a16:creationId xmlns:a16="http://schemas.microsoft.com/office/drawing/2014/main" id="{6359929C-823C-CC68-FB97-6EA51431557B}"/>
              </a:ext>
            </a:extLst>
          </p:cNvPr>
          <p:cNvPicPr>
            <a:picLocks noChangeAspect="1"/>
          </p:cNvPicPr>
          <p:nvPr/>
        </p:nvPicPr>
        <p:blipFill>
          <a:blip r:embed="rId13"/>
          <a:stretch>
            <a:fillRect/>
          </a:stretch>
        </p:blipFill>
        <p:spPr>
          <a:xfrm>
            <a:off x="4669280" y="3755158"/>
            <a:ext cx="1349462" cy="581018"/>
          </a:xfrm>
          <a:prstGeom prst="rect">
            <a:avLst/>
          </a:prstGeom>
        </p:spPr>
      </p:pic>
      <p:pic>
        <p:nvPicPr>
          <p:cNvPr id="2052" name="Picture 4">
            <a:extLst>
              <a:ext uri="{FF2B5EF4-FFF2-40B4-BE49-F238E27FC236}">
                <a16:creationId xmlns:a16="http://schemas.microsoft.com/office/drawing/2014/main" id="{A6F66195-571E-CABB-4819-22A3DBAA7E6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163949" y="2940197"/>
            <a:ext cx="1430585" cy="42749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EZlocal Business Listing Dashboard">
            <a:extLst>
              <a:ext uri="{FF2B5EF4-FFF2-40B4-BE49-F238E27FC236}">
                <a16:creationId xmlns:a16="http://schemas.microsoft.com/office/drawing/2014/main" id="{D2AD3E32-F716-5586-B9D4-AD23172F9F3B}"/>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285546" y="5507261"/>
            <a:ext cx="1258269" cy="40774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Logo-Yellowbot | Landmark Garage Doors, Inc.">
            <a:extLst>
              <a:ext uri="{FF2B5EF4-FFF2-40B4-BE49-F238E27FC236}">
                <a16:creationId xmlns:a16="http://schemas.microsoft.com/office/drawing/2014/main" id="{0B3D29CC-0E7D-EFA9-6EC3-59A5901B806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255234" y="3904858"/>
            <a:ext cx="1248013" cy="39813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5162FB45-2085-3484-2B45-B12943A5215D}"/>
              </a:ext>
            </a:extLst>
          </p:cNvPr>
          <p:cNvSpPr/>
          <p:nvPr/>
        </p:nvSpPr>
        <p:spPr>
          <a:xfrm>
            <a:off x="6179724" y="5390834"/>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164</a:t>
            </a:r>
          </a:p>
        </p:txBody>
      </p:sp>
      <p:sp>
        <p:nvSpPr>
          <p:cNvPr id="5" name="Rectangle 4">
            <a:extLst>
              <a:ext uri="{FF2B5EF4-FFF2-40B4-BE49-F238E27FC236}">
                <a16:creationId xmlns:a16="http://schemas.microsoft.com/office/drawing/2014/main" id="{05A14B61-7F54-2534-ECE5-1F4AD91276B6}"/>
              </a:ext>
            </a:extLst>
          </p:cNvPr>
          <p:cNvSpPr/>
          <p:nvPr/>
        </p:nvSpPr>
        <p:spPr>
          <a:xfrm>
            <a:off x="7394463" y="5390834"/>
            <a:ext cx="1467189" cy="745466"/>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 name="Picture 2">
            <a:extLst>
              <a:ext uri="{FF2B5EF4-FFF2-40B4-BE49-F238E27FC236}">
                <a16:creationId xmlns:a16="http://schemas.microsoft.com/office/drawing/2014/main" id="{A29319EE-6FB5-0265-9974-34998A0CC1D6}"/>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04817" y="5595410"/>
            <a:ext cx="1258949" cy="38407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0A7B5DDB-D233-CDF6-7320-49C3986AD673}"/>
              </a:ext>
            </a:extLst>
          </p:cNvPr>
          <p:cNvPicPr>
            <a:picLocks noChangeAspect="1"/>
          </p:cNvPicPr>
          <p:nvPr/>
        </p:nvPicPr>
        <p:blipFill>
          <a:blip r:embed="rId18"/>
          <a:stretch>
            <a:fillRect/>
          </a:stretch>
        </p:blipFill>
        <p:spPr>
          <a:xfrm>
            <a:off x="5128044" y="4600319"/>
            <a:ext cx="414395" cy="605017"/>
          </a:xfrm>
          <a:prstGeom prst="rect">
            <a:avLst/>
          </a:prstGeom>
        </p:spPr>
      </p:pic>
      <p:sp>
        <p:nvSpPr>
          <p:cNvPr id="14" name="Rectangle 13">
            <a:extLst>
              <a:ext uri="{FF2B5EF4-FFF2-40B4-BE49-F238E27FC236}">
                <a16:creationId xmlns:a16="http://schemas.microsoft.com/office/drawing/2014/main" id="{84E7A2C1-3D3C-0E55-DA49-B7F04D72FB35}"/>
              </a:ext>
            </a:extLst>
          </p:cNvPr>
          <p:cNvSpPr/>
          <p:nvPr/>
        </p:nvSpPr>
        <p:spPr>
          <a:xfrm>
            <a:off x="8958312" y="5390834"/>
            <a:ext cx="1182864" cy="745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4400" b="1" dirty="0">
                <a:solidFill>
                  <a:srgbClr val="FFA01B"/>
                </a:solidFill>
                <a:latin typeface="Arial" panose="020B0604020202020204" pitchFamily="34" charset="0"/>
                <a:cs typeface="Arial" panose="020B0604020202020204" pitchFamily="34" charset="0"/>
              </a:rPr>
              <a:t>167</a:t>
            </a:r>
          </a:p>
        </p:txBody>
      </p:sp>
      <p:pic>
        <p:nvPicPr>
          <p:cNvPr id="17" name="Picture 16" descr="Logo, icon&#10;&#10;Description automatically generated">
            <a:extLst>
              <a:ext uri="{FF2B5EF4-FFF2-40B4-BE49-F238E27FC236}">
                <a16:creationId xmlns:a16="http://schemas.microsoft.com/office/drawing/2014/main" id="{D9D87704-6AB6-107F-F875-5C706D4DD837}"/>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688216" y="5443218"/>
            <a:ext cx="752647" cy="688461"/>
          </a:xfrm>
          <a:prstGeom prst="rect">
            <a:avLst/>
          </a:prstGeom>
        </p:spPr>
      </p:pic>
      <p:pic>
        <p:nvPicPr>
          <p:cNvPr id="19" name="Picture 18">
            <a:extLst>
              <a:ext uri="{FF2B5EF4-FFF2-40B4-BE49-F238E27FC236}">
                <a16:creationId xmlns:a16="http://schemas.microsoft.com/office/drawing/2014/main" id="{D757D1CF-6A55-F766-3077-9CA90F00F88A}"/>
              </a:ext>
            </a:extLst>
          </p:cNvPr>
          <p:cNvPicPr>
            <a:picLocks noChangeAspect="1"/>
          </p:cNvPicPr>
          <p:nvPr/>
        </p:nvPicPr>
        <p:blipFill>
          <a:blip r:embed="rId20"/>
          <a:stretch>
            <a:fillRect/>
          </a:stretch>
        </p:blipFill>
        <p:spPr>
          <a:xfrm>
            <a:off x="4855457" y="2279930"/>
            <a:ext cx="980898" cy="317700"/>
          </a:xfrm>
          <a:prstGeom prst="rect">
            <a:avLst/>
          </a:prstGeom>
        </p:spPr>
      </p:pic>
      <p:pic>
        <p:nvPicPr>
          <p:cNvPr id="20" name="Picture 19">
            <a:extLst>
              <a:ext uri="{FF2B5EF4-FFF2-40B4-BE49-F238E27FC236}">
                <a16:creationId xmlns:a16="http://schemas.microsoft.com/office/drawing/2014/main" id="{A51F744C-8531-62DA-A0A6-D9B007DB5879}"/>
              </a:ext>
            </a:extLst>
          </p:cNvPr>
          <p:cNvPicPr>
            <a:picLocks noChangeAspect="1"/>
          </p:cNvPicPr>
          <p:nvPr/>
        </p:nvPicPr>
        <p:blipFill>
          <a:blip r:embed="rId21">
            <a:extLst>
              <a:ext uri="{28A0092B-C50C-407E-A947-70E740481C1C}">
                <a14:useLocalDpi xmlns:a14="http://schemas.microsoft.com/office/drawing/2010/main" val="0"/>
              </a:ext>
            </a:extLst>
          </a:blip>
          <a:srcRect/>
          <a:stretch/>
        </p:blipFill>
        <p:spPr>
          <a:xfrm>
            <a:off x="1775564" y="3891351"/>
            <a:ext cx="1412476" cy="378499"/>
          </a:xfrm>
          <a:prstGeom prst="rect">
            <a:avLst/>
          </a:prstGeom>
        </p:spPr>
      </p:pic>
      <p:pic>
        <p:nvPicPr>
          <p:cNvPr id="7" name="Graphic 6">
            <a:extLst>
              <a:ext uri="{FF2B5EF4-FFF2-40B4-BE49-F238E27FC236}">
                <a16:creationId xmlns:a16="http://schemas.microsoft.com/office/drawing/2014/main" id="{2923B481-F791-B0CB-46F2-36C141AA0FAE}"/>
              </a:ext>
            </a:extLst>
          </p:cNvPr>
          <p:cNvPicPr>
            <a:picLocks noChangeAspect="1"/>
          </p:cNvPicPr>
          <p:nvPr/>
        </p:nvPicPr>
        <p:blipFill>
          <a:blip r:embed="rId22">
            <a:extLst>
              <a:ext uri="{28A0092B-C50C-407E-A947-70E740481C1C}">
                <a14:useLocalDpi xmlns:a14="http://schemas.microsoft.com/office/drawing/2010/main" val="0"/>
              </a:ext>
            </a:extLst>
          </a:blip>
          <a:srcRect/>
          <a:stretch/>
        </p:blipFill>
        <p:spPr>
          <a:xfrm>
            <a:off x="7476241" y="4773650"/>
            <a:ext cx="1286744" cy="334806"/>
          </a:xfrm>
          <a:prstGeom prst="rect">
            <a:avLst/>
          </a:prstGeom>
        </p:spPr>
      </p:pic>
      <p:pic>
        <p:nvPicPr>
          <p:cNvPr id="28" name="Picture 2">
            <a:extLst>
              <a:ext uri="{FF2B5EF4-FFF2-40B4-BE49-F238E27FC236}">
                <a16:creationId xmlns:a16="http://schemas.microsoft.com/office/drawing/2014/main" id="{BEA17BFE-1E41-3F22-91B4-7778640B6635}"/>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p:blipFill>
        <p:spPr bwMode="auto">
          <a:xfrm>
            <a:off x="4616868" y="1963473"/>
            <a:ext cx="1446192" cy="3223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349869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Freeform: Shape 7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Shape 7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1" name="Isosceles Triangle 8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YP Yellow Pages Logo - LogoDix">
            <a:extLst>
              <a:ext uri="{FF2B5EF4-FFF2-40B4-BE49-F238E27FC236}">
                <a16:creationId xmlns:a16="http://schemas.microsoft.com/office/drawing/2014/main" id="{66E507A0-B98D-BC40-89BA-FFAC709C3C5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3467" y="1561507"/>
            <a:ext cx="10905066" cy="373498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3" name="Isosceles Triangle 8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AutoShape 2" descr="The Real Yellow Pages logo">
            <a:extLst>
              <a:ext uri="{FF2B5EF4-FFF2-40B4-BE49-F238E27FC236}">
                <a16:creationId xmlns:a16="http://schemas.microsoft.com/office/drawing/2014/main" id="{9A21A621-6AE7-EF49-94E5-E17687E171D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The Real Yellow Pages logo">
            <a:extLst>
              <a:ext uri="{FF2B5EF4-FFF2-40B4-BE49-F238E27FC236}">
                <a16:creationId xmlns:a16="http://schemas.microsoft.com/office/drawing/2014/main" id="{85F61BD5-0E5A-1648-A7E0-15C9DD82EFC4}"/>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9354189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2E10410C-F833-43A1-A837-55DE0C0EB7B1}"/>
              </a:ext>
            </a:extLst>
          </p:cNvPr>
          <p:cNvSpPr/>
          <p:nvPr/>
        </p:nvSpPr>
        <p:spPr>
          <a:xfrm>
            <a:off x="6096001"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9D0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CA956920-796C-4071-BDB0-75F42C5E37F4}"/>
              </a:ext>
            </a:extLst>
          </p:cNvPr>
          <p:cNvSpPr>
            <a:spLocks noGrp="1"/>
          </p:cNvSpPr>
          <p:nvPr>
            <p:ph type="title"/>
          </p:nvPr>
        </p:nvSpPr>
        <p:spPr/>
        <p:txBody>
          <a:bodyPr/>
          <a:lstStyle/>
          <a:p>
            <a:r>
              <a:rPr lang="en-IN" dirty="0">
                <a:solidFill>
                  <a:srgbClr val="F9D021"/>
                </a:solidFill>
              </a:rPr>
              <a:t>YELLOWPAGES.COM </a:t>
            </a:r>
          </a:p>
        </p:txBody>
      </p:sp>
      <p:sp>
        <p:nvSpPr>
          <p:cNvPr id="22" name="Rectangle 21">
            <a:extLst>
              <a:ext uri="{FF2B5EF4-FFF2-40B4-BE49-F238E27FC236}">
                <a16:creationId xmlns:a16="http://schemas.microsoft.com/office/drawing/2014/main" id="{AF3CE5F0-AD7D-4F77-94B5-A74476AC51D3}"/>
              </a:ext>
            </a:extLst>
          </p:cNvPr>
          <p:cNvSpPr/>
          <p:nvPr/>
        </p:nvSpPr>
        <p:spPr>
          <a:xfrm>
            <a:off x="447403" y="1189636"/>
            <a:ext cx="4073797" cy="4524315"/>
          </a:xfrm>
          <a:prstGeom prst="rect">
            <a:avLst/>
          </a:prstGeom>
        </p:spPr>
        <p:txBody>
          <a:bodyPr wrap="square">
            <a:spAutoFit/>
          </a:bodyPr>
          <a:lstStyle/>
          <a:p>
            <a:pPr lvl="0"/>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Yellow Pages.com </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is an online version of the classic phone-book directory. Registering your business with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Yellow Pages.com </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allows your business to be easily found by a search directory that is used by a large number of consumers. It also has other tools for helping your business expand.</a:t>
            </a:r>
          </a:p>
          <a:p>
            <a:pPr lvl="0"/>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It is free to sign-up with Yellow Pages.com.</a:t>
            </a:r>
          </a:p>
          <a:p>
            <a:pPr lvl="0"/>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a:p>
            <a:r>
              <a:rPr lang="en-US" dirty="0">
                <a:solidFill>
                  <a:schemeClr val="tx1">
                    <a:lumMod val="65000"/>
                    <a:lumOff val="35000"/>
                  </a:schemeClr>
                </a:solidFill>
                <a:latin typeface="Arial" panose="020B0604020202020204" pitchFamily="34" charset="0"/>
                <a:cs typeface="Arial" panose="020B0604020202020204" pitchFamily="34" charset="0"/>
              </a:rPr>
              <a:t>To create your business on </a:t>
            </a:r>
            <a:r>
              <a:rPr lang="en-US" b="1" dirty="0">
                <a:solidFill>
                  <a:schemeClr val="tx1">
                    <a:lumMod val="65000"/>
                    <a:lumOff val="35000"/>
                  </a:schemeClr>
                </a:solidFill>
                <a:latin typeface="Arial" panose="020B0604020202020204" pitchFamily="34" charset="0"/>
                <a:cs typeface="Arial" panose="020B0604020202020204" pitchFamily="34" charset="0"/>
              </a:rPr>
              <a:t>Yellow Pages.com </a:t>
            </a:r>
            <a:r>
              <a:rPr lang="en-US" dirty="0">
                <a:solidFill>
                  <a:schemeClr val="tx1">
                    <a:lumMod val="65000"/>
                    <a:lumOff val="35000"/>
                  </a:schemeClr>
                </a:solidFill>
                <a:latin typeface="Arial" panose="020B0604020202020204" pitchFamily="34" charset="0"/>
                <a:cs typeface="Arial" panose="020B0604020202020204" pitchFamily="34" charset="0"/>
              </a:rPr>
              <a:t>go to:</a:t>
            </a:r>
          </a:p>
          <a:p>
            <a:r>
              <a:rPr lang="en-US" b="1" dirty="0">
                <a:solidFill>
                  <a:schemeClr val="tx1">
                    <a:lumMod val="65000"/>
                    <a:lumOff val="35000"/>
                  </a:schemeClr>
                </a:solidFill>
                <a:latin typeface="Arial" panose="020B0604020202020204" pitchFamily="34" charset="0"/>
                <a:cs typeface="Arial" panose="020B0604020202020204" pitchFamily="34" charset="0"/>
                <a:hlinkClick r:id="rId2"/>
              </a:rPr>
              <a:t>https://www.yellowpages.com.</a:t>
            </a:r>
            <a:r>
              <a:rPr lang="en-US" b="1" dirty="0">
                <a:solidFill>
                  <a:schemeClr val="tx1">
                    <a:lumMod val="65000"/>
                    <a:lumOff val="35000"/>
                  </a:schemeClr>
                </a:solidFill>
                <a:latin typeface="Arial" panose="020B0604020202020204" pitchFamily="34" charset="0"/>
                <a:cs typeface="Arial" panose="020B0604020202020204" pitchFamily="34" charset="0"/>
              </a:rPr>
              <a:t> </a:t>
            </a:r>
            <a:r>
              <a:rPr lang="en-US" dirty="0">
                <a:solidFill>
                  <a:schemeClr val="tx1">
                    <a:lumMod val="65000"/>
                    <a:lumOff val="35000"/>
                  </a:schemeClr>
                </a:solidFill>
                <a:latin typeface="Arial" panose="020B0604020202020204" pitchFamily="34" charset="0"/>
                <a:cs typeface="Arial" panose="020B0604020202020204" pitchFamily="34" charset="0"/>
              </a:rPr>
              <a:t>Click </a:t>
            </a:r>
            <a:r>
              <a:rPr lang="en-US" b="1" dirty="0">
                <a:solidFill>
                  <a:schemeClr val="tx1">
                    <a:lumMod val="65000"/>
                    <a:lumOff val="35000"/>
                  </a:schemeClr>
                </a:solidFill>
                <a:latin typeface="Arial" panose="020B0604020202020204" pitchFamily="34" charset="0"/>
                <a:cs typeface="Arial" panose="020B0604020202020204" pitchFamily="34" charset="0"/>
              </a:rPr>
              <a:t>‘Claim Your Listing.’</a:t>
            </a:r>
          </a:p>
        </p:txBody>
      </p:sp>
      <p:pic>
        <p:nvPicPr>
          <p:cNvPr id="3" name="Picture 2">
            <a:extLst>
              <a:ext uri="{FF2B5EF4-FFF2-40B4-BE49-F238E27FC236}">
                <a16:creationId xmlns:a16="http://schemas.microsoft.com/office/drawing/2014/main" id="{38CB0F5F-0E73-DEA7-59BF-AE914411EF77}"/>
              </a:ext>
            </a:extLst>
          </p:cNvPr>
          <p:cNvPicPr>
            <a:picLocks noChangeAspect="1"/>
          </p:cNvPicPr>
          <p:nvPr/>
        </p:nvPicPr>
        <p:blipFill>
          <a:blip r:embed="rId3"/>
          <a:stretch>
            <a:fillRect/>
          </a:stretch>
        </p:blipFill>
        <p:spPr>
          <a:xfrm>
            <a:off x="5561285" y="2740420"/>
            <a:ext cx="6380343" cy="2296141"/>
          </a:xfrm>
          <a:prstGeom prst="rect">
            <a:avLst/>
          </a:prstGeom>
        </p:spPr>
      </p:pic>
    </p:spTree>
    <p:extLst>
      <p:ext uri="{BB962C8B-B14F-4D97-AF65-F5344CB8AC3E}">
        <p14:creationId xmlns:p14="http://schemas.microsoft.com/office/powerpoint/2010/main" val="200481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6B9ACBE1-95A5-4D66-B808-0646CE7E295B}"/>
              </a:ext>
            </a:extLst>
          </p:cNvPr>
          <p:cNvSpPr/>
          <p:nvPr/>
        </p:nvSpPr>
        <p:spPr>
          <a:xfrm>
            <a:off x="6096001"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9D0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9" name="Group 18">
            <a:extLst>
              <a:ext uri="{FF2B5EF4-FFF2-40B4-BE49-F238E27FC236}">
                <a16:creationId xmlns:a16="http://schemas.microsoft.com/office/drawing/2014/main" id="{75ADD885-FBFD-4D4E-B878-A93070BC4BE7}"/>
              </a:ext>
            </a:extLst>
          </p:cNvPr>
          <p:cNvGrpSpPr/>
          <p:nvPr/>
        </p:nvGrpSpPr>
        <p:grpSpPr>
          <a:xfrm>
            <a:off x="407786" y="1189636"/>
            <a:ext cx="4329313" cy="2800767"/>
            <a:chOff x="407786" y="1446286"/>
            <a:chExt cx="4329313" cy="2800767"/>
          </a:xfrm>
        </p:grpSpPr>
        <p:sp>
          <p:nvSpPr>
            <p:cNvPr id="20" name="Rectangle 19">
              <a:extLst>
                <a:ext uri="{FF2B5EF4-FFF2-40B4-BE49-F238E27FC236}">
                  <a16:creationId xmlns:a16="http://schemas.microsoft.com/office/drawing/2014/main" id="{BFFD01A1-ADEF-4D81-B18F-5059B2F1D1B2}"/>
                </a:ext>
              </a:extLst>
            </p:cNvPr>
            <p:cNvSpPr/>
            <p:nvPr/>
          </p:nvSpPr>
          <p:spPr>
            <a:xfrm>
              <a:off x="447402" y="2769725"/>
              <a:ext cx="4289697" cy="1477328"/>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Fill in the basic information about you and your business.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‘Claim Now.’ </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If your business does not appear in the drop-down number, click on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‘click here’</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or call the number provided.</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9" name="Group 28">
              <a:extLst>
                <a:ext uri="{FF2B5EF4-FFF2-40B4-BE49-F238E27FC236}">
                  <a16:creationId xmlns:a16="http://schemas.microsoft.com/office/drawing/2014/main" id="{8CEA9D6D-766D-4F7D-AAAE-4B24590A387A}"/>
                </a:ext>
              </a:extLst>
            </p:cNvPr>
            <p:cNvGrpSpPr/>
            <p:nvPr/>
          </p:nvGrpSpPr>
          <p:grpSpPr>
            <a:xfrm>
              <a:off x="407786" y="1446286"/>
              <a:ext cx="3964189" cy="1323439"/>
              <a:chOff x="407786" y="1446286"/>
              <a:chExt cx="3964189" cy="1323439"/>
            </a:xfrm>
          </p:grpSpPr>
          <p:grpSp>
            <p:nvGrpSpPr>
              <p:cNvPr id="30" name="Group 29">
                <a:extLst>
                  <a:ext uri="{FF2B5EF4-FFF2-40B4-BE49-F238E27FC236}">
                    <a16:creationId xmlns:a16="http://schemas.microsoft.com/office/drawing/2014/main" id="{4AEE4A54-D8F3-42E3-85EC-6185B85C5177}"/>
                  </a:ext>
                </a:extLst>
              </p:cNvPr>
              <p:cNvGrpSpPr/>
              <p:nvPr/>
            </p:nvGrpSpPr>
            <p:grpSpPr>
              <a:xfrm>
                <a:off x="407786" y="1446286"/>
                <a:ext cx="3235596" cy="1323439"/>
                <a:chOff x="407786" y="1446286"/>
                <a:chExt cx="3235596" cy="1323439"/>
              </a:xfrm>
            </p:grpSpPr>
            <p:sp>
              <p:nvSpPr>
                <p:cNvPr id="32" name="Rectangle 31">
                  <a:extLst>
                    <a:ext uri="{FF2B5EF4-FFF2-40B4-BE49-F238E27FC236}">
                      <a16:creationId xmlns:a16="http://schemas.microsoft.com/office/drawing/2014/main" id="{81B29A29-F085-4C8B-BB28-57BFB8CF6D97}"/>
                    </a:ext>
                  </a:extLst>
                </p:cNvPr>
                <p:cNvSpPr/>
                <p:nvPr/>
              </p:nvSpPr>
              <p:spPr>
                <a:xfrm>
                  <a:off x="1183262" y="1996266"/>
                  <a:ext cx="1312288" cy="584775"/>
                </a:xfrm>
                <a:prstGeom prst="rect">
                  <a:avLst/>
                </a:prstGeom>
              </p:spPr>
              <p:txBody>
                <a:bodyPr wrap="square">
                  <a:spAutoFit/>
                </a:bodyPr>
                <a:lstStyle/>
                <a:p>
                  <a:pPr lvl="0"/>
                  <a:r>
                    <a:rPr lang="en-US" sz="3200" b="1" dirty="0">
                      <a:solidFill>
                        <a:srgbClr val="F9D02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F9D021"/>
                    </a:solidFill>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F07048A9-9EED-4FF9-A445-04F2241DA690}"/>
                    </a:ext>
                  </a:extLst>
                </p:cNvPr>
                <p:cNvSpPr/>
                <p:nvPr/>
              </p:nvSpPr>
              <p:spPr>
                <a:xfrm>
                  <a:off x="407786" y="1446286"/>
                  <a:ext cx="3235596" cy="1323439"/>
                </a:xfrm>
                <a:prstGeom prst="rect">
                  <a:avLst/>
                </a:prstGeom>
              </p:spPr>
              <p:txBody>
                <a:bodyPr wrap="square" anchor="b">
                  <a:spAutoFit/>
                </a:bodyPr>
                <a:lstStyle/>
                <a:p>
                  <a:pPr lvl="0"/>
                  <a:r>
                    <a:rPr lang="en-US" sz="8000" b="1" dirty="0">
                      <a:solidFill>
                        <a:srgbClr val="F9D021"/>
                      </a:solidFill>
                      <a:latin typeface="Tahoma" panose="020B0604030504040204" pitchFamily="34" charset="0"/>
                      <a:ea typeface="Tahoma" panose="020B0604030504040204" pitchFamily="34" charset="0"/>
                      <a:cs typeface="Tahoma" panose="020B0604030504040204" pitchFamily="34" charset="0"/>
                    </a:rPr>
                    <a:t>1</a:t>
                  </a:r>
                </a:p>
              </p:txBody>
            </p:sp>
          </p:grpSp>
          <p:cxnSp>
            <p:nvCxnSpPr>
              <p:cNvPr id="31" name="Straight Connector 30">
                <a:extLst>
                  <a:ext uri="{FF2B5EF4-FFF2-40B4-BE49-F238E27FC236}">
                    <a16:creationId xmlns:a16="http://schemas.microsoft.com/office/drawing/2014/main" id="{B2B9E55A-159C-484A-A904-EE28F7470D0E}"/>
                  </a:ext>
                </a:extLst>
              </p:cNvPr>
              <p:cNvCxnSpPr/>
              <p:nvPr/>
            </p:nvCxnSpPr>
            <p:spPr>
              <a:xfrm>
                <a:off x="550863" y="2625270"/>
                <a:ext cx="3821112" cy="0"/>
              </a:xfrm>
              <a:prstGeom prst="line">
                <a:avLst/>
              </a:prstGeom>
              <a:ln w="12700">
                <a:solidFill>
                  <a:srgbClr val="5A5B5D"/>
                </a:solidFill>
              </a:ln>
            </p:spPr>
            <p:style>
              <a:lnRef idx="1">
                <a:schemeClr val="accent1"/>
              </a:lnRef>
              <a:fillRef idx="0">
                <a:schemeClr val="accent1"/>
              </a:fillRef>
              <a:effectRef idx="0">
                <a:schemeClr val="accent1"/>
              </a:effectRef>
              <a:fontRef idx="minor">
                <a:schemeClr val="tx1"/>
              </a:fontRef>
            </p:style>
          </p:cxnSp>
        </p:grpSp>
      </p:grpSp>
      <p:sp>
        <p:nvSpPr>
          <p:cNvPr id="2" name="Title 1">
            <a:extLst>
              <a:ext uri="{FF2B5EF4-FFF2-40B4-BE49-F238E27FC236}">
                <a16:creationId xmlns:a16="http://schemas.microsoft.com/office/drawing/2014/main" id="{77926B19-FE16-4995-85DE-7CE23BFE5C82}"/>
              </a:ext>
            </a:extLst>
          </p:cNvPr>
          <p:cNvSpPr>
            <a:spLocks noGrp="1"/>
          </p:cNvSpPr>
          <p:nvPr>
            <p:ph type="title"/>
          </p:nvPr>
        </p:nvSpPr>
        <p:spPr/>
        <p:txBody>
          <a:bodyPr/>
          <a:lstStyle/>
          <a:p>
            <a:r>
              <a:rPr lang="en-IN" dirty="0">
                <a:solidFill>
                  <a:srgbClr val="5A5B5D"/>
                </a:solidFill>
              </a:rPr>
              <a:t>STEPS FOR SIGNING UP </a:t>
            </a:r>
            <a:br>
              <a:rPr lang="en-IN" dirty="0">
                <a:solidFill>
                  <a:srgbClr val="5A5B5D"/>
                </a:solidFill>
              </a:rPr>
            </a:br>
            <a:r>
              <a:rPr lang="en-IN" dirty="0">
                <a:solidFill>
                  <a:srgbClr val="5A5B5D"/>
                </a:solidFill>
              </a:rPr>
              <a:t>WITH YELLOW PAGES.COM </a:t>
            </a:r>
          </a:p>
        </p:txBody>
      </p:sp>
      <p:pic>
        <p:nvPicPr>
          <p:cNvPr id="3" name="Picture 2">
            <a:extLst>
              <a:ext uri="{FF2B5EF4-FFF2-40B4-BE49-F238E27FC236}">
                <a16:creationId xmlns:a16="http://schemas.microsoft.com/office/drawing/2014/main" id="{14CA9034-8C07-9C48-FB26-2803000D1E83}"/>
              </a:ext>
            </a:extLst>
          </p:cNvPr>
          <p:cNvPicPr>
            <a:picLocks noChangeAspect="1"/>
          </p:cNvPicPr>
          <p:nvPr/>
        </p:nvPicPr>
        <p:blipFill>
          <a:blip r:embed="rId2"/>
          <a:stretch>
            <a:fillRect/>
          </a:stretch>
        </p:blipFill>
        <p:spPr>
          <a:xfrm>
            <a:off x="5802991" y="1314450"/>
            <a:ext cx="4864100" cy="4229100"/>
          </a:xfrm>
          <a:prstGeom prst="rect">
            <a:avLst/>
          </a:prstGeom>
        </p:spPr>
      </p:pic>
    </p:spTree>
    <p:extLst>
      <p:ext uri="{BB962C8B-B14F-4D97-AF65-F5344CB8AC3E}">
        <p14:creationId xmlns:p14="http://schemas.microsoft.com/office/powerpoint/2010/main" val="22891301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6B9ACBE1-95A5-4D66-B808-0646CE7E295B}"/>
              </a:ext>
            </a:extLst>
          </p:cNvPr>
          <p:cNvSpPr/>
          <p:nvPr/>
        </p:nvSpPr>
        <p:spPr>
          <a:xfrm>
            <a:off x="6096001"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9D0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9" name="Group 18">
            <a:extLst>
              <a:ext uri="{FF2B5EF4-FFF2-40B4-BE49-F238E27FC236}">
                <a16:creationId xmlns:a16="http://schemas.microsoft.com/office/drawing/2014/main" id="{75ADD885-FBFD-4D4E-B878-A93070BC4BE7}"/>
              </a:ext>
            </a:extLst>
          </p:cNvPr>
          <p:cNvGrpSpPr/>
          <p:nvPr/>
        </p:nvGrpSpPr>
        <p:grpSpPr>
          <a:xfrm>
            <a:off x="407786" y="1189636"/>
            <a:ext cx="4329313" cy="2246769"/>
            <a:chOff x="407786" y="1446286"/>
            <a:chExt cx="4329313" cy="2246769"/>
          </a:xfrm>
        </p:grpSpPr>
        <p:sp>
          <p:nvSpPr>
            <p:cNvPr id="20" name="Rectangle 19">
              <a:extLst>
                <a:ext uri="{FF2B5EF4-FFF2-40B4-BE49-F238E27FC236}">
                  <a16:creationId xmlns:a16="http://schemas.microsoft.com/office/drawing/2014/main" id="{BFFD01A1-ADEF-4D81-B18F-5059B2F1D1B2}"/>
                </a:ext>
              </a:extLst>
            </p:cNvPr>
            <p:cNvSpPr/>
            <p:nvPr/>
          </p:nvSpPr>
          <p:spPr>
            <a:xfrm>
              <a:off x="447402" y="2769725"/>
              <a:ext cx="4289697" cy="923330"/>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Fill in the basic information about you and your business. Check the captcha box and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‘Submit’</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endPar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29" name="Group 28">
              <a:extLst>
                <a:ext uri="{FF2B5EF4-FFF2-40B4-BE49-F238E27FC236}">
                  <a16:creationId xmlns:a16="http://schemas.microsoft.com/office/drawing/2014/main" id="{8CEA9D6D-766D-4F7D-AAAE-4B24590A387A}"/>
                </a:ext>
              </a:extLst>
            </p:cNvPr>
            <p:cNvGrpSpPr/>
            <p:nvPr/>
          </p:nvGrpSpPr>
          <p:grpSpPr>
            <a:xfrm>
              <a:off x="407786" y="1446286"/>
              <a:ext cx="3964189" cy="1323439"/>
              <a:chOff x="407786" y="1446286"/>
              <a:chExt cx="3964189" cy="1323439"/>
            </a:xfrm>
          </p:grpSpPr>
          <p:grpSp>
            <p:nvGrpSpPr>
              <p:cNvPr id="30" name="Group 29">
                <a:extLst>
                  <a:ext uri="{FF2B5EF4-FFF2-40B4-BE49-F238E27FC236}">
                    <a16:creationId xmlns:a16="http://schemas.microsoft.com/office/drawing/2014/main" id="{4AEE4A54-D8F3-42E3-85EC-6185B85C5177}"/>
                  </a:ext>
                </a:extLst>
              </p:cNvPr>
              <p:cNvGrpSpPr/>
              <p:nvPr/>
            </p:nvGrpSpPr>
            <p:grpSpPr>
              <a:xfrm>
                <a:off x="407786" y="1446286"/>
                <a:ext cx="3235596" cy="1323439"/>
                <a:chOff x="407786" y="1446286"/>
                <a:chExt cx="3235596" cy="1323439"/>
              </a:xfrm>
            </p:grpSpPr>
            <p:sp>
              <p:nvSpPr>
                <p:cNvPr id="32" name="Rectangle 31">
                  <a:extLst>
                    <a:ext uri="{FF2B5EF4-FFF2-40B4-BE49-F238E27FC236}">
                      <a16:creationId xmlns:a16="http://schemas.microsoft.com/office/drawing/2014/main" id="{81B29A29-F085-4C8B-BB28-57BFB8CF6D97}"/>
                    </a:ext>
                  </a:extLst>
                </p:cNvPr>
                <p:cNvSpPr/>
                <p:nvPr/>
              </p:nvSpPr>
              <p:spPr>
                <a:xfrm>
                  <a:off x="1183262" y="1996266"/>
                  <a:ext cx="1312288" cy="584775"/>
                </a:xfrm>
                <a:prstGeom prst="rect">
                  <a:avLst/>
                </a:prstGeom>
              </p:spPr>
              <p:txBody>
                <a:bodyPr wrap="square">
                  <a:spAutoFit/>
                </a:bodyPr>
                <a:lstStyle/>
                <a:p>
                  <a:pPr lvl="0"/>
                  <a:r>
                    <a:rPr lang="en-US" sz="3200" b="1" dirty="0">
                      <a:solidFill>
                        <a:srgbClr val="F9D02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F9D021"/>
                    </a:solidFill>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F07048A9-9EED-4FF9-A445-04F2241DA690}"/>
                    </a:ext>
                  </a:extLst>
                </p:cNvPr>
                <p:cNvSpPr/>
                <p:nvPr/>
              </p:nvSpPr>
              <p:spPr>
                <a:xfrm>
                  <a:off x="407786" y="1446286"/>
                  <a:ext cx="3235596" cy="1323439"/>
                </a:xfrm>
                <a:prstGeom prst="rect">
                  <a:avLst/>
                </a:prstGeom>
              </p:spPr>
              <p:txBody>
                <a:bodyPr wrap="square" anchor="b">
                  <a:spAutoFit/>
                </a:bodyPr>
                <a:lstStyle/>
                <a:p>
                  <a:pPr lvl="0"/>
                  <a:r>
                    <a:rPr lang="en-US" sz="8000" b="1" dirty="0">
                      <a:solidFill>
                        <a:srgbClr val="F9D021"/>
                      </a:solidFill>
                      <a:latin typeface="Tahoma" panose="020B0604030504040204" pitchFamily="34" charset="0"/>
                      <a:ea typeface="Tahoma" panose="020B0604030504040204" pitchFamily="34" charset="0"/>
                      <a:cs typeface="Tahoma" panose="020B0604030504040204" pitchFamily="34" charset="0"/>
                    </a:rPr>
                    <a:t>2</a:t>
                  </a:r>
                </a:p>
              </p:txBody>
            </p:sp>
          </p:grpSp>
          <p:cxnSp>
            <p:nvCxnSpPr>
              <p:cNvPr id="31" name="Straight Connector 30">
                <a:extLst>
                  <a:ext uri="{FF2B5EF4-FFF2-40B4-BE49-F238E27FC236}">
                    <a16:creationId xmlns:a16="http://schemas.microsoft.com/office/drawing/2014/main" id="{B2B9E55A-159C-484A-A904-EE28F7470D0E}"/>
                  </a:ext>
                </a:extLst>
              </p:cNvPr>
              <p:cNvCxnSpPr/>
              <p:nvPr/>
            </p:nvCxnSpPr>
            <p:spPr>
              <a:xfrm>
                <a:off x="550863" y="2625270"/>
                <a:ext cx="3821112" cy="0"/>
              </a:xfrm>
              <a:prstGeom prst="line">
                <a:avLst/>
              </a:prstGeom>
              <a:ln w="12700">
                <a:solidFill>
                  <a:srgbClr val="5A5B5D"/>
                </a:solidFill>
              </a:ln>
            </p:spPr>
            <p:style>
              <a:lnRef idx="1">
                <a:schemeClr val="accent1"/>
              </a:lnRef>
              <a:fillRef idx="0">
                <a:schemeClr val="accent1"/>
              </a:fillRef>
              <a:effectRef idx="0">
                <a:schemeClr val="accent1"/>
              </a:effectRef>
              <a:fontRef idx="minor">
                <a:schemeClr val="tx1"/>
              </a:fontRef>
            </p:style>
          </p:cxnSp>
        </p:grpSp>
      </p:grpSp>
      <p:sp>
        <p:nvSpPr>
          <p:cNvPr id="2" name="Title 1">
            <a:extLst>
              <a:ext uri="{FF2B5EF4-FFF2-40B4-BE49-F238E27FC236}">
                <a16:creationId xmlns:a16="http://schemas.microsoft.com/office/drawing/2014/main" id="{77926B19-FE16-4995-85DE-7CE23BFE5C82}"/>
              </a:ext>
            </a:extLst>
          </p:cNvPr>
          <p:cNvSpPr>
            <a:spLocks noGrp="1"/>
          </p:cNvSpPr>
          <p:nvPr>
            <p:ph type="title"/>
          </p:nvPr>
        </p:nvSpPr>
        <p:spPr/>
        <p:txBody>
          <a:bodyPr/>
          <a:lstStyle/>
          <a:p>
            <a:r>
              <a:rPr lang="en-IN" dirty="0">
                <a:solidFill>
                  <a:srgbClr val="5A5B5D"/>
                </a:solidFill>
              </a:rPr>
              <a:t>STEPS FOR SIGNING UP </a:t>
            </a:r>
            <a:br>
              <a:rPr lang="en-IN" dirty="0">
                <a:solidFill>
                  <a:srgbClr val="5A5B5D"/>
                </a:solidFill>
              </a:rPr>
            </a:br>
            <a:r>
              <a:rPr lang="en-IN" dirty="0">
                <a:solidFill>
                  <a:srgbClr val="5A5B5D"/>
                </a:solidFill>
              </a:rPr>
              <a:t>WITH YELLOW PAGES.COM </a:t>
            </a:r>
          </a:p>
        </p:txBody>
      </p:sp>
      <p:pic>
        <p:nvPicPr>
          <p:cNvPr id="4" name="Picture 3">
            <a:extLst>
              <a:ext uri="{FF2B5EF4-FFF2-40B4-BE49-F238E27FC236}">
                <a16:creationId xmlns:a16="http://schemas.microsoft.com/office/drawing/2014/main" id="{6AAFD0C0-175E-E10D-B244-5CAEBE235928}"/>
              </a:ext>
            </a:extLst>
          </p:cNvPr>
          <p:cNvPicPr>
            <a:picLocks noChangeAspect="1"/>
          </p:cNvPicPr>
          <p:nvPr/>
        </p:nvPicPr>
        <p:blipFill>
          <a:blip r:embed="rId2"/>
          <a:stretch>
            <a:fillRect/>
          </a:stretch>
        </p:blipFill>
        <p:spPr>
          <a:xfrm>
            <a:off x="5428796" y="734662"/>
            <a:ext cx="6197600" cy="5791200"/>
          </a:xfrm>
          <a:prstGeom prst="rect">
            <a:avLst/>
          </a:prstGeom>
        </p:spPr>
      </p:pic>
    </p:spTree>
    <p:extLst>
      <p:ext uri="{BB962C8B-B14F-4D97-AF65-F5344CB8AC3E}">
        <p14:creationId xmlns:p14="http://schemas.microsoft.com/office/powerpoint/2010/main" val="19563610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2AD0ACC3-BC7E-47DE-BF7E-C498BA6F35E2}"/>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9D0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Title 3">
            <a:extLst>
              <a:ext uri="{FF2B5EF4-FFF2-40B4-BE49-F238E27FC236}">
                <a16:creationId xmlns:a16="http://schemas.microsoft.com/office/drawing/2014/main" id="{C291DD26-4B56-4078-9715-98CA7E078239}"/>
              </a:ext>
            </a:extLst>
          </p:cNvPr>
          <p:cNvSpPr>
            <a:spLocks noGrp="1"/>
          </p:cNvSpPr>
          <p:nvPr>
            <p:ph type="title"/>
          </p:nvPr>
        </p:nvSpPr>
        <p:spPr/>
        <p:txBody>
          <a:bodyPr/>
          <a:lstStyle/>
          <a:p>
            <a:r>
              <a:rPr lang="en-IN" dirty="0">
                <a:solidFill>
                  <a:schemeClr val="tx1">
                    <a:lumMod val="65000"/>
                    <a:lumOff val="35000"/>
                  </a:schemeClr>
                </a:solidFill>
              </a:rPr>
              <a:t>STEPS FOR SIGNING UP WITH </a:t>
            </a:r>
            <a:br>
              <a:rPr lang="en-IN" dirty="0">
                <a:solidFill>
                  <a:schemeClr val="tx1">
                    <a:lumMod val="65000"/>
                    <a:lumOff val="35000"/>
                  </a:schemeClr>
                </a:solidFill>
              </a:rPr>
            </a:br>
            <a:r>
              <a:rPr lang="en-IN" dirty="0">
                <a:solidFill>
                  <a:schemeClr val="tx1">
                    <a:lumMod val="65000"/>
                    <a:lumOff val="35000"/>
                  </a:schemeClr>
                </a:solidFill>
              </a:rPr>
              <a:t>YELLOW PAGES.COM </a:t>
            </a:r>
          </a:p>
        </p:txBody>
      </p:sp>
      <p:grpSp>
        <p:nvGrpSpPr>
          <p:cNvPr id="31" name="Group 30">
            <a:extLst>
              <a:ext uri="{FF2B5EF4-FFF2-40B4-BE49-F238E27FC236}">
                <a16:creationId xmlns:a16="http://schemas.microsoft.com/office/drawing/2014/main" id="{D596EAA3-44F8-440B-8892-CFBDE2756356}"/>
              </a:ext>
            </a:extLst>
          </p:cNvPr>
          <p:cNvGrpSpPr/>
          <p:nvPr/>
        </p:nvGrpSpPr>
        <p:grpSpPr>
          <a:xfrm>
            <a:off x="407786" y="1189636"/>
            <a:ext cx="4329313" cy="2523768"/>
            <a:chOff x="407786" y="1446286"/>
            <a:chExt cx="4329313" cy="2523768"/>
          </a:xfrm>
        </p:grpSpPr>
        <p:sp>
          <p:nvSpPr>
            <p:cNvPr id="34" name="Rectangle 33">
              <a:extLst>
                <a:ext uri="{FF2B5EF4-FFF2-40B4-BE49-F238E27FC236}">
                  <a16:creationId xmlns:a16="http://schemas.microsoft.com/office/drawing/2014/main" id="{88E9231F-FC09-4D7B-88F7-1DEE0C019D18}"/>
                </a:ext>
              </a:extLst>
            </p:cNvPr>
            <p:cNvSpPr/>
            <p:nvPr/>
          </p:nvSpPr>
          <p:spPr>
            <a:xfrm>
              <a:off x="447402" y="2769725"/>
              <a:ext cx="4289697" cy="1200329"/>
            </a:xfrm>
            <a:prstGeom prst="rect">
              <a:avLst/>
            </a:prstGeom>
          </p:spPr>
          <p:txBody>
            <a:bodyPr wrap="square">
              <a:spAutoFit/>
            </a:bodyPr>
            <a:lstStyle/>
            <a:p>
              <a:pPr lvl="0"/>
              <a:r>
                <a:rPr lang="en-US"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Once Yellow Pages has your basic information, a Business Advisor will get in touch with your to complete your listing.</a:t>
              </a:r>
              <a:endPar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grpSp>
          <p:nvGrpSpPr>
            <p:cNvPr id="35" name="Group 34">
              <a:extLst>
                <a:ext uri="{FF2B5EF4-FFF2-40B4-BE49-F238E27FC236}">
                  <a16:creationId xmlns:a16="http://schemas.microsoft.com/office/drawing/2014/main" id="{FBECD457-0D4B-4206-9B88-F971F0EF2313}"/>
                </a:ext>
              </a:extLst>
            </p:cNvPr>
            <p:cNvGrpSpPr/>
            <p:nvPr/>
          </p:nvGrpSpPr>
          <p:grpSpPr>
            <a:xfrm>
              <a:off x="407786" y="1446286"/>
              <a:ext cx="3964189" cy="1323439"/>
              <a:chOff x="407786" y="1446286"/>
              <a:chExt cx="3964189" cy="1323439"/>
            </a:xfrm>
          </p:grpSpPr>
          <p:grpSp>
            <p:nvGrpSpPr>
              <p:cNvPr id="37" name="Group 36">
                <a:extLst>
                  <a:ext uri="{FF2B5EF4-FFF2-40B4-BE49-F238E27FC236}">
                    <a16:creationId xmlns:a16="http://schemas.microsoft.com/office/drawing/2014/main" id="{A1256E36-9D8F-4F85-9FE6-542A1AA751FF}"/>
                  </a:ext>
                </a:extLst>
              </p:cNvPr>
              <p:cNvGrpSpPr/>
              <p:nvPr/>
            </p:nvGrpSpPr>
            <p:grpSpPr>
              <a:xfrm>
                <a:off x="407786" y="1446286"/>
                <a:ext cx="3235596" cy="1323439"/>
                <a:chOff x="407786" y="1446286"/>
                <a:chExt cx="3235596" cy="1323439"/>
              </a:xfrm>
            </p:grpSpPr>
            <p:sp>
              <p:nvSpPr>
                <p:cNvPr id="42" name="Rectangle 41">
                  <a:extLst>
                    <a:ext uri="{FF2B5EF4-FFF2-40B4-BE49-F238E27FC236}">
                      <a16:creationId xmlns:a16="http://schemas.microsoft.com/office/drawing/2014/main" id="{7C5E41E3-880E-44D3-A144-3494253B6949}"/>
                    </a:ext>
                  </a:extLst>
                </p:cNvPr>
                <p:cNvSpPr/>
                <p:nvPr/>
              </p:nvSpPr>
              <p:spPr>
                <a:xfrm>
                  <a:off x="1183262" y="1996266"/>
                  <a:ext cx="1312288" cy="584775"/>
                </a:xfrm>
                <a:prstGeom prst="rect">
                  <a:avLst/>
                </a:prstGeom>
              </p:spPr>
              <p:txBody>
                <a:bodyPr wrap="square">
                  <a:spAutoFit/>
                </a:bodyPr>
                <a:lstStyle/>
                <a:p>
                  <a:pPr lvl="0"/>
                  <a:r>
                    <a:rPr lang="en-US" sz="3200" b="1" dirty="0">
                      <a:solidFill>
                        <a:srgbClr val="F9D021"/>
                      </a:solidFill>
                      <a:latin typeface="Tahoma" panose="020B0604030504040204" pitchFamily="34" charset="0"/>
                      <a:ea typeface="Tahoma" panose="020B0604030504040204" pitchFamily="34" charset="0"/>
                      <a:cs typeface="Tahoma" panose="020B0604030504040204" pitchFamily="34" charset="0"/>
                    </a:rPr>
                    <a:t>STEP</a:t>
                  </a:r>
                  <a:endParaRPr lang="en-IN" sz="3200" dirty="0">
                    <a:solidFill>
                      <a:srgbClr val="F9D021"/>
                    </a:solidFill>
                    <a:latin typeface="Tahoma" panose="020B0604030504040204" pitchFamily="34" charset="0"/>
                    <a:ea typeface="Tahoma" panose="020B0604030504040204" pitchFamily="34" charset="0"/>
                    <a:cs typeface="Tahoma" panose="020B0604030504040204" pitchFamily="34" charset="0"/>
                  </a:endParaRPr>
                </a:p>
              </p:txBody>
            </p:sp>
            <p:sp>
              <p:nvSpPr>
                <p:cNvPr id="43" name="Rectangle 42">
                  <a:extLst>
                    <a:ext uri="{FF2B5EF4-FFF2-40B4-BE49-F238E27FC236}">
                      <a16:creationId xmlns:a16="http://schemas.microsoft.com/office/drawing/2014/main" id="{F8A5D64A-7A09-478B-9960-7C8585105E12}"/>
                    </a:ext>
                  </a:extLst>
                </p:cNvPr>
                <p:cNvSpPr/>
                <p:nvPr/>
              </p:nvSpPr>
              <p:spPr>
                <a:xfrm>
                  <a:off x="407786" y="1446286"/>
                  <a:ext cx="3235596" cy="1323439"/>
                </a:xfrm>
                <a:prstGeom prst="rect">
                  <a:avLst/>
                </a:prstGeom>
              </p:spPr>
              <p:txBody>
                <a:bodyPr wrap="square" anchor="b">
                  <a:spAutoFit/>
                </a:bodyPr>
                <a:lstStyle/>
                <a:p>
                  <a:pPr lvl="0"/>
                  <a:r>
                    <a:rPr lang="en-US" sz="8000" b="1" dirty="0">
                      <a:solidFill>
                        <a:srgbClr val="F9D021"/>
                      </a:solidFill>
                      <a:latin typeface="Tahoma" panose="020B0604030504040204" pitchFamily="34" charset="0"/>
                      <a:ea typeface="Tahoma" panose="020B0604030504040204" pitchFamily="34" charset="0"/>
                      <a:cs typeface="Tahoma" panose="020B0604030504040204" pitchFamily="34" charset="0"/>
                    </a:rPr>
                    <a:t>3</a:t>
                  </a:r>
                </a:p>
              </p:txBody>
            </p:sp>
          </p:grpSp>
          <p:cxnSp>
            <p:nvCxnSpPr>
              <p:cNvPr id="38" name="Straight Connector 37">
                <a:extLst>
                  <a:ext uri="{FF2B5EF4-FFF2-40B4-BE49-F238E27FC236}">
                    <a16:creationId xmlns:a16="http://schemas.microsoft.com/office/drawing/2014/main" id="{56D23F22-9302-42A2-B4B8-EC25BDB55035}"/>
                  </a:ext>
                </a:extLst>
              </p:cNvPr>
              <p:cNvCxnSpPr/>
              <p:nvPr/>
            </p:nvCxnSpPr>
            <p:spPr>
              <a:xfrm>
                <a:off x="550863" y="2625270"/>
                <a:ext cx="3821112" cy="0"/>
              </a:xfrm>
              <a:prstGeom prst="line">
                <a:avLst/>
              </a:prstGeom>
              <a:ln w="12700">
                <a:solidFill>
                  <a:srgbClr val="5A5B5D"/>
                </a:solidFill>
              </a:ln>
            </p:spPr>
            <p:style>
              <a:lnRef idx="1">
                <a:schemeClr val="accent1"/>
              </a:lnRef>
              <a:fillRef idx="0">
                <a:schemeClr val="accent1"/>
              </a:fillRef>
              <a:effectRef idx="0">
                <a:schemeClr val="accent1"/>
              </a:effectRef>
              <a:fontRef idx="minor">
                <a:schemeClr val="tx1"/>
              </a:fontRef>
            </p:style>
          </p:cxnSp>
        </p:grpSp>
      </p:grpSp>
      <p:pic>
        <p:nvPicPr>
          <p:cNvPr id="2" name="Picture 1">
            <a:extLst>
              <a:ext uri="{FF2B5EF4-FFF2-40B4-BE49-F238E27FC236}">
                <a16:creationId xmlns:a16="http://schemas.microsoft.com/office/drawing/2014/main" id="{3FF5B5E0-3876-474D-7B69-0B7D8FE88464}"/>
              </a:ext>
            </a:extLst>
          </p:cNvPr>
          <p:cNvPicPr>
            <a:picLocks noChangeAspect="1"/>
          </p:cNvPicPr>
          <p:nvPr/>
        </p:nvPicPr>
        <p:blipFill>
          <a:blip r:embed="rId2"/>
          <a:stretch>
            <a:fillRect/>
          </a:stretch>
        </p:blipFill>
        <p:spPr>
          <a:xfrm>
            <a:off x="6461124" y="2673350"/>
            <a:ext cx="4622800" cy="1511300"/>
          </a:xfrm>
          <a:prstGeom prst="rect">
            <a:avLst/>
          </a:prstGeom>
        </p:spPr>
      </p:pic>
    </p:spTree>
    <p:extLst>
      <p:ext uri="{BB962C8B-B14F-4D97-AF65-F5344CB8AC3E}">
        <p14:creationId xmlns:p14="http://schemas.microsoft.com/office/powerpoint/2010/main" val="276531192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7" name="Rectangle 136">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9" name="Freeform: Shape 138">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Rectangle 140">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Rectangle 142">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Freeform: Shape 144">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7" name="Isosceles Triangle 146">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Isosceles Triangle 148">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AutoShape 2" descr="The Real Yellow Pages logo">
            <a:extLst>
              <a:ext uri="{FF2B5EF4-FFF2-40B4-BE49-F238E27FC236}">
                <a16:creationId xmlns:a16="http://schemas.microsoft.com/office/drawing/2014/main" id="{9A21A621-6AE7-EF49-94E5-E17687E171D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The Real Yellow Pages logo">
            <a:extLst>
              <a:ext uri="{FF2B5EF4-FFF2-40B4-BE49-F238E27FC236}">
                <a16:creationId xmlns:a16="http://schemas.microsoft.com/office/drawing/2014/main" id="{85F61BD5-0E5A-1648-A7E0-15C9DD82EFC4}"/>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 name="Picture 2">
            <a:extLst>
              <a:ext uri="{FF2B5EF4-FFF2-40B4-BE49-F238E27FC236}">
                <a16:creationId xmlns:a16="http://schemas.microsoft.com/office/drawing/2014/main" id="{E325DC36-4358-B041-844D-B20C1842D708}"/>
              </a:ext>
            </a:extLst>
          </p:cNvPr>
          <p:cNvPicPr>
            <a:picLocks noChangeAspect="1"/>
          </p:cNvPicPr>
          <p:nvPr/>
        </p:nvPicPr>
        <p:blipFill>
          <a:blip r:embed="rId3"/>
          <a:stretch>
            <a:fillRect/>
          </a:stretch>
        </p:blipFill>
        <p:spPr>
          <a:xfrm>
            <a:off x="3667760" y="2540762"/>
            <a:ext cx="5466080" cy="1776476"/>
          </a:xfrm>
          <a:prstGeom prst="rect">
            <a:avLst/>
          </a:prstGeom>
        </p:spPr>
      </p:pic>
    </p:spTree>
    <p:extLst>
      <p:ext uri="{BB962C8B-B14F-4D97-AF65-F5344CB8AC3E}">
        <p14:creationId xmlns:p14="http://schemas.microsoft.com/office/powerpoint/2010/main" val="4878639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20168BEF-735F-44FC-ACD9-22B9B14F378D}"/>
              </a:ext>
            </a:extLst>
          </p:cNvPr>
          <p:cNvSpPr/>
          <p:nvPr/>
        </p:nvSpPr>
        <p:spPr>
          <a:xfrm flipH="1" flipV="1">
            <a:off x="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A99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CA956920-796C-4071-BDB0-75F42C5E37F4}"/>
              </a:ext>
            </a:extLst>
          </p:cNvPr>
          <p:cNvSpPr>
            <a:spLocks noGrp="1"/>
          </p:cNvSpPr>
          <p:nvPr>
            <p:ph type="title"/>
          </p:nvPr>
        </p:nvSpPr>
        <p:spPr/>
        <p:txBody>
          <a:bodyPr/>
          <a:lstStyle/>
          <a:p>
            <a:r>
              <a:rPr lang="en-IN" dirty="0">
                <a:solidFill>
                  <a:schemeClr val="bg1"/>
                </a:solidFill>
              </a:rPr>
              <a:t>SUPERPAGES</a:t>
            </a:r>
          </a:p>
        </p:txBody>
      </p:sp>
      <p:sp>
        <p:nvSpPr>
          <p:cNvPr id="22" name="Rectangle 21">
            <a:extLst>
              <a:ext uri="{FF2B5EF4-FFF2-40B4-BE49-F238E27FC236}">
                <a16:creationId xmlns:a16="http://schemas.microsoft.com/office/drawing/2014/main" id="{AF3CE5F0-AD7D-4F77-94B5-A74476AC51D3}"/>
              </a:ext>
            </a:extLst>
          </p:cNvPr>
          <p:cNvSpPr/>
          <p:nvPr/>
        </p:nvSpPr>
        <p:spPr>
          <a:xfrm>
            <a:off x="447403" y="1189636"/>
            <a:ext cx="4073797" cy="3139321"/>
          </a:xfrm>
          <a:prstGeom prst="rect">
            <a:avLst/>
          </a:prstGeom>
        </p:spPr>
        <p:txBody>
          <a:bodyPr wrap="square">
            <a:spAutoFit/>
          </a:bodyPr>
          <a:lstStyle/>
          <a:p>
            <a:pPr lvl="0"/>
            <a:r>
              <a:rPr lang="en-IN" b="1" dirty="0" err="1">
                <a:solidFill>
                  <a:schemeClr val="bg1"/>
                </a:solidFill>
                <a:latin typeface="Arial" panose="020B0604020202020204" pitchFamily="34" charset="0"/>
                <a:ea typeface="Tahoma" panose="020B0604030504040204" pitchFamily="34" charset="0"/>
                <a:cs typeface="Arial" panose="020B0604020202020204" pitchFamily="34" charset="0"/>
              </a:rPr>
              <a:t>Superpages</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allows you to create a free online listing that works to connect your business with your customers. </a:t>
            </a:r>
            <a:r>
              <a:rPr lang="en-IN" dirty="0" err="1">
                <a:solidFill>
                  <a:schemeClr val="bg1"/>
                </a:solidFill>
                <a:latin typeface="Arial" panose="020B0604020202020204" pitchFamily="34" charset="0"/>
                <a:ea typeface="Tahoma" panose="020B0604030504040204" pitchFamily="34" charset="0"/>
                <a:cs typeface="Arial" panose="020B0604020202020204" pitchFamily="34" charset="0"/>
              </a:rPr>
              <a:t>Supermedia</a:t>
            </a:r>
            <a:r>
              <a:rPr lang="en-IN" dirty="0">
                <a:solidFill>
                  <a:schemeClr val="bg1"/>
                </a:solidFill>
                <a:latin typeface="Arial" panose="020B0604020202020204" pitchFamily="34" charset="0"/>
                <a:ea typeface="Tahoma" panose="020B0604030504040204" pitchFamily="34" charset="0"/>
                <a:cs typeface="Arial" panose="020B0604020202020204" pitchFamily="34" charset="0"/>
              </a:rPr>
              <a:t> offers a range of directories designed to enhance your business’s search-ability and relevance. </a:t>
            </a:r>
          </a:p>
          <a:p>
            <a:pPr lvl="0"/>
            <a:endParaRPr lang="en-IN" dirty="0">
              <a:solidFill>
                <a:schemeClr val="bg1"/>
              </a:solidFill>
              <a:latin typeface="Arial" panose="020B0604020202020204" pitchFamily="34" charset="0"/>
              <a:ea typeface="Tahoma" panose="020B060403050404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To get started go to: </a:t>
            </a:r>
            <a:r>
              <a:rPr lang="en-US" dirty="0">
                <a:solidFill>
                  <a:schemeClr val="bg1"/>
                </a:solidFill>
                <a:latin typeface="Arial" panose="020B0604020202020204" pitchFamily="34" charset="0"/>
                <a:cs typeface="Arial" panose="020B0604020202020204" pitchFamily="34" charset="0"/>
                <a:hlinkClick r:id="rId2"/>
              </a:rPr>
              <a:t>https://www.superpages.com</a:t>
            </a:r>
            <a:r>
              <a:rPr lang="en-US" dirty="0">
                <a:solidFill>
                  <a:schemeClr val="bg1"/>
                </a:solidFill>
                <a:latin typeface="Arial" panose="020B0604020202020204" pitchFamily="34" charset="0"/>
                <a:cs typeface="Arial" panose="020B0604020202020204" pitchFamily="34" charset="0"/>
              </a:rPr>
              <a:t>. Click on </a:t>
            </a:r>
            <a:r>
              <a:rPr lang="en-US" b="1" dirty="0">
                <a:solidFill>
                  <a:schemeClr val="bg1"/>
                </a:solidFill>
                <a:latin typeface="Arial" panose="020B0604020202020204" pitchFamily="34" charset="0"/>
                <a:cs typeface="Arial" panose="020B0604020202020204" pitchFamily="34" charset="0"/>
              </a:rPr>
              <a:t>‘Claim Your Listing.’</a:t>
            </a:r>
            <a:r>
              <a:rPr lang="en-US" dirty="0">
                <a:solidFill>
                  <a:schemeClr val="bg1"/>
                </a:solidFill>
                <a:latin typeface="Arial" panose="020B0604020202020204" pitchFamily="34" charset="0"/>
                <a:cs typeface="Arial" panose="020B0604020202020204" pitchFamily="34" charset="0"/>
              </a:rPr>
              <a:t> </a:t>
            </a:r>
          </a:p>
        </p:txBody>
      </p:sp>
      <p:pic>
        <p:nvPicPr>
          <p:cNvPr id="3" name="Picture 2">
            <a:extLst>
              <a:ext uri="{FF2B5EF4-FFF2-40B4-BE49-F238E27FC236}">
                <a16:creationId xmlns:a16="http://schemas.microsoft.com/office/drawing/2014/main" id="{DC26A678-1F75-0B90-3410-DD761E09259A}"/>
              </a:ext>
            </a:extLst>
          </p:cNvPr>
          <p:cNvPicPr>
            <a:picLocks noChangeAspect="1"/>
          </p:cNvPicPr>
          <p:nvPr/>
        </p:nvPicPr>
        <p:blipFill>
          <a:blip r:embed="rId3"/>
          <a:stretch>
            <a:fillRect/>
          </a:stretch>
        </p:blipFill>
        <p:spPr>
          <a:xfrm>
            <a:off x="5373009" y="660771"/>
            <a:ext cx="6273800" cy="5016500"/>
          </a:xfrm>
          <a:prstGeom prst="rect">
            <a:avLst/>
          </a:prstGeom>
        </p:spPr>
      </p:pic>
    </p:spTree>
    <p:extLst>
      <p:ext uri="{BB962C8B-B14F-4D97-AF65-F5344CB8AC3E}">
        <p14:creationId xmlns:p14="http://schemas.microsoft.com/office/powerpoint/2010/main" val="141642638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20168BEF-735F-44FC-ACD9-22B9B14F378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A99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CA956920-796C-4071-BDB0-75F42C5E37F4}"/>
              </a:ext>
            </a:extLst>
          </p:cNvPr>
          <p:cNvSpPr>
            <a:spLocks noGrp="1"/>
          </p:cNvSpPr>
          <p:nvPr>
            <p:ph type="title"/>
          </p:nvPr>
        </p:nvSpPr>
        <p:spPr/>
        <p:txBody>
          <a:bodyPr/>
          <a:lstStyle/>
          <a:p>
            <a:r>
              <a:rPr lang="en-IN" dirty="0">
                <a:solidFill>
                  <a:schemeClr val="bg1"/>
                </a:solidFill>
              </a:rPr>
              <a:t>SUPERPAGES</a:t>
            </a:r>
          </a:p>
        </p:txBody>
      </p:sp>
      <p:sp>
        <p:nvSpPr>
          <p:cNvPr id="22" name="Rectangle 21">
            <a:extLst>
              <a:ext uri="{FF2B5EF4-FFF2-40B4-BE49-F238E27FC236}">
                <a16:creationId xmlns:a16="http://schemas.microsoft.com/office/drawing/2014/main" id="{AF3CE5F0-AD7D-4F77-94B5-A74476AC51D3}"/>
              </a:ext>
            </a:extLst>
          </p:cNvPr>
          <p:cNvSpPr/>
          <p:nvPr/>
        </p:nvSpPr>
        <p:spPr>
          <a:xfrm>
            <a:off x="447403" y="1189636"/>
            <a:ext cx="4073797" cy="923330"/>
          </a:xfrm>
          <a:prstGeom prst="rect">
            <a:avLst/>
          </a:prstGeom>
        </p:spPr>
        <p:txBody>
          <a:bodyPr wrap="square">
            <a:spAutoFit/>
          </a:bodyPr>
          <a:lstStyle/>
          <a:p>
            <a:pPr lvl="0"/>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Enter basic information about your business and click </a:t>
            </a:r>
            <a:r>
              <a:rPr lang="en-US" b="1" dirty="0">
                <a:solidFill>
                  <a:schemeClr val="bg1"/>
                </a:solidFill>
                <a:latin typeface="Arial" panose="020B0604020202020204" pitchFamily="34" charset="0"/>
                <a:ea typeface="Tahoma" panose="020B0604030504040204" pitchFamily="34" charset="0"/>
                <a:cs typeface="Arial" panose="020B0604020202020204" pitchFamily="34" charset="0"/>
              </a:rPr>
              <a:t>‘Claim Now’ </a:t>
            </a:r>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if it appears in the drop down box.</a:t>
            </a:r>
            <a:endParaRPr lang="en-US"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AD7F6EC4-E43C-9569-D7E3-ED5D6830865F}"/>
              </a:ext>
            </a:extLst>
          </p:cNvPr>
          <p:cNvPicPr>
            <a:picLocks noChangeAspect="1"/>
          </p:cNvPicPr>
          <p:nvPr/>
        </p:nvPicPr>
        <p:blipFill>
          <a:blip r:embed="rId2"/>
          <a:stretch>
            <a:fillRect/>
          </a:stretch>
        </p:blipFill>
        <p:spPr>
          <a:xfrm>
            <a:off x="6078538" y="1673916"/>
            <a:ext cx="4775200" cy="2895600"/>
          </a:xfrm>
          <a:prstGeom prst="rect">
            <a:avLst/>
          </a:prstGeom>
        </p:spPr>
      </p:pic>
    </p:spTree>
    <p:extLst>
      <p:ext uri="{BB962C8B-B14F-4D97-AF65-F5344CB8AC3E}">
        <p14:creationId xmlns:p14="http://schemas.microsoft.com/office/powerpoint/2010/main" val="410449113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20168BEF-735F-44FC-ACD9-22B9B14F378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A99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CA956920-796C-4071-BDB0-75F42C5E37F4}"/>
              </a:ext>
            </a:extLst>
          </p:cNvPr>
          <p:cNvSpPr>
            <a:spLocks noGrp="1"/>
          </p:cNvSpPr>
          <p:nvPr>
            <p:ph type="title"/>
          </p:nvPr>
        </p:nvSpPr>
        <p:spPr/>
        <p:txBody>
          <a:bodyPr/>
          <a:lstStyle/>
          <a:p>
            <a:r>
              <a:rPr lang="en-IN" dirty="0">
                <a:solidFill>
                  <a:schemeClr val="bg1"/>
                </a:solidFill>
              </a:rPr>
              <a:t>SUPERPAGES</a:t>
            </a:r>
          </a:p>
        </p:txBody>
      </p:sp>
      <p:sp>
        <p:nvSpPr>
          <p:cNvPr id="22" name="Rectangle 21">
            <a:extLst>
              <a:ext uri="{FF2B5EF4-FFF2-40B4-BE49-F238E27FC236}">
                <a16:creationId xmlns:a16="http://schemas.microsoft.com/office/drawing/2014/main" id="{AF3CE5F0-AD7D-4F77-94B5-A74476AC51D3}"/>
              </a:ext>
            </a:extLst>
          </p:cNvPr>
          <p:cNvSpPr/>
          <p:nvPr/>
        </p:nvSpPr>
        <p:spPr>
          <a:xfrm>
            <a:off x="447403" y="1189636"/>
            <a:ext cx="4073797" cy="923330"/>
          </a:xfrm>
          <a:prstGeom prst="rect">
            <a:avLst/>
          </a:prstGeom>
        </p:spPr>
        <p:txBody>
          <a:bodyPr wrap="square">
            <a:spAutoFit/>
          </a:bodyPr>
          <a:lstStyle/>
          <a:p>
            <a:pPr lvl="0"/>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Enter basic information about your business and click </a:t>
            </a:r>
            <a:r>
              <a:rPr lang="en-US" b="1" dirty="0">
                <a:solidFill>
                  <a:schemeClr val="bg1"/>
                </a:solidFill>
                <a:latin typeface="Arial" panose="020B0604020202020204" pitchFamily="34" charset="0"/>
                <a:ea typeface="Tahoma" panose="020B0604030504040204" pitchFamily="34" charset="0"/>
                <a:cs typeface="Arial" panose="020B0604020202020204" pitchFamily="34" charset="0"/>
              </a:rPr>
              <a:t>‘Claim Now’ </a:t>
            </a:r>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if it appears in the drop down box.</a:t>
            </a:r>
            <a:endParaRPr lang="en-US"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AD7F6EC4-E43C-9569-D7E3-ED5D6830865F}"/>
              </a:ext>
            </a:extLst>
          </p:cNvPr>
          <p:cNvPicPr>
            <a:picLocks noChangeAspect="1"/>
          </p:cNvPicPr>
          <p:nvPr/>
        </p:nvPicPr>
        <p:blipFill>
          <a:blip r:embed="rId2"/>
          <a:stretch>
            <a:fillRect/>
          </a:stretch>
        </p:blipFill>
        <p:spPr>
          <a:xfrm>
            <a:off x="6078538" y="1673916"/>
            <a:ext cx="4775200" cy="2895600"/>
          </a:xfrm>
          <a:prstGeom prst="rect">
            <a:avLst/>
          </a:prstGeom>
        </p:spPr>
      </p:pic>
    </p:spTree>
    <p:extLst>
      <p:ext uri="{BB962C8B-B14F-4D97-AF65-F5344CB8AC3E}">
        <p14:creationId xmlns:p14="http://schemas.microsoft.com/office/powerpoint/2010/main" val="336662080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20168BEF-735F-44FC-ACD9-22B9B14F378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A99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CA956920-796C-4071-BDB0-75F42C5E37F4}"/>
              </a:ext>
            </a:extLst>
          </p:cNvPr>
          <p:cNvSpPr>
            <a:spLocks noGrp="1"/>
          </p:cNvSpPr>
          <p:nvPr>
            <p:ph type="title"/>
          </p:nvPr>
        </p:nvSpPr>
        <p:spPr/>
        <p:txBody>
          <a:bodyPr/>
          <a:lstStyle/>
          <a:p>
            <a:r>
              <a:rPr lang="en-IN" dirty="0">
                <a:solidFill>
                  <a:schemeClr val="bg1"/>
                </a:solidFill>
              </a:rPr>
              <a:t>SUPERPAGES</a:t>
            </a:r>
          </a:p>
        </p:txBody>
      </p:sp>
      <p:sp>
        <p:nvSpPr>
          <p:cNvPr id="22" name="Rectangle 21">
            <a:extLst>
              <a:ext uri="{FF2B5EF4-FFF2-40B4-BE49-F238E27FC236}">
                <a16:creationId xmlns:a16="http://schemas.microsoft.com/office/drawing/2014/main" id="{AF3CE5F0-AD7D-4F77-94B5-A74476AC51D3}"/>
              </a:ext>
            </a:extLst>
          </p:cNvPr>
          <p:cNvSpPr/>
          <p:nvPr/>
        </p:nvSpPr>
        <p:spPr>
          <a:xfrm>
            <a:off x="447403" y="1189636"/>
            <a:ext cx="4073797" cy="1200329"/>
          </a:xfrm>
          <a:prstGeom prst="rect">
            <a:avLst/>
          </a:prstGeom>
        </p:spPr>
        <p:txBody>
          <a:bodyPr wrap="square">
            <a:spAutoFit/>
          </a:bodyPr>
          <a:lstStyle/>
          <a:p>
            <a:pPr lvl="0"/>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If your business does not appear in the drop-down box, click where prompted or call the phone number provided.</a:t>
            </a:r>
            <a:endParaRPr lang="en-US"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9CC6AE58-8E5D-A1D1-E944-A616D06035D0}"/>
              </a:ext>
            </a:extLst>
          </p:cNvPr>
          <p:cNvPicPr>
            <a:picLocks noChangeAspect="1"/>
          </p:cNvPicPr>
          <p:nvPr/>
        </p:nvPicPr>
        <p:blipFill>
          <a:blip r:embed="rId2"/>
          <a:stretch>
            <a:fillRect/>
          </a:stretch>
        </p:blipFill>
        <p:spPr>
          <a:xfrm>
            <a:off x="6078538" y="1081925"/>
            <a:ext cx="4978400" cy="4089400"/>
          </a:xfrm>
          <a:prstGeom prst="rect">
            <a:avLst/>
          </a:prstGeom>
        </p:spPr>
      </p:pic>
    </p:spTree>
    <p:extLst>
      <p:ext uri="{BB962C8B-B14F-4D97-AF65-F5344CB8AC3E}">
        <p14:creationId xmlns:p14="http://schemas.microsoft.com/office/powerpoint/2010/main" val="12667316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Freeform: Shape 7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Shape 7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1" name="Isosceles Triangle 8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Google logo and symbol, meaning, history, PNG">
            <a:extLst>
              <a:ext uri="{FF2B5EF4-FFF2-40B4-BE49-F238E27FC236}">
                <a16:creationId xmlns:a16="http://schemas.microsoft.com/office/drawing/2014/main" id="{407C0B54-A034-374E-8B04-E37B81AF404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43943" y="643467"/>
            <a:ext cx="9904114" cy="557106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3" name="Isosceles Triangle 8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0FD5136-0881-1347-B928-B51145E6DEC5}"/>
              </a:ext>
            </a:extLst>
          </p:cNvPr>
          <p:cNvSpPr txBox="1"/>
          <p:nvPr/>
        </p:nvSpPr>
        <p:spPr>
          <a:xfrm>
            <a:off x="1670670" y="4271211"/>
            <a:ext cx="3443315" cy="707886"/>
          </a:xfrm>
          <a:prstGeom prst="rect">
            <a:avLst/>
          </a:prstGeom>
          <a:noFill/>
        </p:spPr>
        <p:txBody>
          <a:bodyPr wrap="none" rtlCol="0">
            <a:spAutoFit/>
          </a:bodyPr>
          <a:lstStyle/>
          <a:p>
            <a:r>
              <a:rPr lang="en-US" sz="4000" dirty="0"/>
              <a:t>Business Profile</a:t>
            </a:r>
          </a:p>
        </p:txBody>
      </p:sp>
    </p:spTree>
    <p:extLst>
      <p:ext uri="{BB962C8B-B14F-4D97-AF65-F5344CB8AC3E}">
        <p14:creationId xmlns:p14="http://schemas.microsoft.com/office/powerpoint/2010/main" val="247355141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20168BEF-735F-44FC-ACD9-22B9B14F378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A99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CA956920-796C-4071-BDB0-75F42C5E37F4}"/>
              </a:ext>
            </a:extLst>
          </p:cNvPr>
          <p:cNvSpPr>
            <a:spLocks noGrp="1"/>
          </p:cNvSpPr>
          <p:nvPr>
            <p:ph type="title"/>
          </p:nvPr>
        </p:nvSpPr>
        <p:spPr/>
        <p:txBody>
          <a:bodyPr/>
          <a:lstStyle/>
          <a:p>
            <a:r>
              <a:rPr lang="en-IN" dirty="0">
                <a:solidFill>
                  <a:schemeClr val="bg1"/>
                </a:solidFill>
              </a:rPr>
              <a:t>SUPERPAGES</a:t>
            </a:r>
          </a:p>
        </p:txBody>
      </p:sp>
      <p:sp>
        <p:nvSpPr>
          <p:cNvPr id="22" name="Rectangle 21">
            <a:extLst>
              <a:ext uri="{FF2B5EF4-FFF2-40B4-BE49-F238E27FC236}">
                <a16:creationId xmlns:a16="http://schemas.microsoft.com/office/drawing/2014/main" id="{AF3CE5F0-AD7D-4F77-94B5-A74476AC51D3}"/>
              </a:ext>
            </a:extLst>
          </p:cNvPr>
          <p:cNvSpPr/>
          <p:nvPr/>
        </p:nvSpPr>
        <p:spPr>
          <a:xfrm>
            <a:off x="447403" y="1189636"/>
            <a:ext cx="4073797" cy="923330"/>
          </a:xfrm>
          <a:prstGeom prst="rect">
            <a:avLst/>
          </a:prstGeom>
        </p:spPr>
        <p:txBody>
          <a:bodyPr wrap="square">
            <a:spAutoFit/>
          </a:bodyPr>
          <a:lstStyle/>
          <a:p>
            <a:pPr lvl="0"/>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Enter information for you and your business. Check the captcha box and click </a:t>
            </a:r>
            <a:r>
              <a:rPr lang="en-US" b="1" dirty="0">
                <a:solidFill>
                  <a:schemeClr val="bg1"/>
                </a:solidFill>
                <a:latin typeface="Arial" panose="020B0604020202020204" pitchFamily="34" charset="0"/>
                <a:ea typeface="Tahoma" panose="020B0604030504040204" pitchFamily="34" charset="0"/>
                <a:cs typeface="Arial" panose="020B0604020202020204" pitchFamily="34" charset="0"/>
              </a:rPr>
              <a:t>‘Submit’</a:t>
            </a:r>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a:t>
            </a:r>
            <a:endParaRPr lang="en-US" dirty="0">
              <a:solidFill>
                <a:schemeClr val="bg1"/>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7E51B5A9-FC4D-F4D6-ACDE-368D06FECDC7}"/>
              </a:ext>
            </a:extLst>
          </p:cNvPr>
          <p:cNvPicPr>
            <a:picLocks noChangeAspect="1"/>
          </p:cNvPicPr>
          <p:nvPr/>
        </p:nvPicPr>
        <p:blipFill>
          <a:blip r:embed="rId2"/>
          <a:stretch>
            <a:fillRect/>
          </a:stretch>
        </p:blipFill>
        <p:spPr>
          <a:xfrm>
            <a:off x="5967913" y="546100"/>
            <a:ext cx="5740400" cy="5765800"/>
          </a:xfrm>
          <a:prstGeom prst="rect">
            <a:avLst/>
          </a:prstGeom>
        </p:spPr>
      </p:pic>
    </p:spTree>
    <p:extLst>
      <p:ext uri="{BB962C8B-B14F-4D97-AF65-F5344CB8AC3E}">
        <p14:creationId xmlns:p14="http://schemas.microsoft.com/office/powerpoint/2010/main" val="18540799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20168BEF-735F-44FC-ACD9-22B9B14F378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A99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CA956920-796C-4071-BDB0-75F42C5E37F4}"/>
              </a:ext>
            </a:extLst>
          </p:cNvPr>
          <p:cNvSpPr>
            <a:spLocks noGrp="1"/>
          </p:cNvSpPr>
          <p:nvPr>
            <p:ph type="title"/>
          </p:nvPr>
        </p:nvSpPr>
        <p:spPr/>
        <p:txBody>
          <a:bodyPr/>
          <a:lstStyle/>
          <a:p>
            <a:r>
              <a:rPr lang="en-IN" dirty="0">
                <a:solidFill>
                  <a:schemeClr val="bg1"/>
                </a:solidFill>
              </a:rPr>
              <a:t>SUPERPAGES</a:t>
            </a:r>
          </a:p>
        </p:txBody>
      </p:sp>
      <p:sp>
        <p:nvSpPr>
          <p:cNvPr id="22" name="Rectangle 21">
            <a:extLst>
              <a:ext uri="{FF2B5EF4-FFF2-40B4-BE49-F238E27FC236}">
                <a16:creationId xmlns:a16="http://schemas.microsoft.com/office/drawing/2014/main" id="{AF3CE5F0-AD7D-4F77-94B5-A74476AC51D3}"/>
              </a:ext>
            </a:extLst>
          </p:cNvPr>
          <p:cNvSpPr/>
          <p:nvPr/>
        </p:nvSpPr>
        <p:spPr>
          <a:xfrm>
            <a:off x="447403" y="1189636"/>
            <a:ext cx="4073797" cy="1477328"/>
          </a:xfrm>
          <a:prstGeom prst="rect">
            <a:avLst/>
          </a:prstGeom>
        </p:spPr>
        <p:txBody>
          <a:bodyPr wrap="square">
            <a:spAutoFit/>
          </a:bodyPr>
          <a:lstStyle/>
          <a:p>
            <a:pPr lvl="0"/>
            <a:r>
              <a:rPr lang="en-US" dirty="0">
                <a:solidFill>
                  <a:schemeClr val="bg1"/>
                </a:solidFill>
                <a:latin typeface="Arial" panose="020B0604020202020204" pitchFamily="34" charset="0"/>
                <a:ea typeface="Tahoma" panose="020B0604030504040204" pitchFamily="34" charset="0"/>
                <a:cs typeface="Arial" panose="020B0604020202020204" pitchFamily="34" charset="0"/>
              </a:rPr>
              <a:t>Once you have submitted the information about your business, a business representative will contact you to learn more about your company and to create your listing.</a:t>
            </a:r>
            <a:endParaRPr lang="en-US"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C7EEE7D6-4189-6FDB-F260-35E38B180344}"/>
              </a:ext>
            </a:extLst>
          </p:cNvPr>
          <p:cNvPicPr>
            <a:picLocks noChangeAspect="1"/>
          </p:cNvPicPr>
          <p:nvPr/>
        </p:nvPicPr>
        <p:blipFill>
          <a:blip r:embed="rId2"/>
          <a:stretch>
            <a:fillRect/>
          </a:stretch>
        </p:blipFill>
        <p:spPr>
          <a:xfrm>
            <a:off x="5578815" y="1730948"/>
            <a:ext cx="6096000" cy="3041767"/>
          </a:xfrm>
          <a:prstGeom prst="rect">
            <a:avLst/>
          </a:prstGeom>
        </p:spPr>
      </p:pic>
    </p:spTree>
    <p:extLst>
      <p:ext uri="{BB962C8B-B14F-4D97-AF65-F5344CB8AC3E}">
        <p14:creationId xmlns:p14="http://schemas.microsoft.com/office/powerpoint/2010/main" val="311035279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Freeform: Shape 7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Shape 7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1" name="Isosceles Triangle 8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Isosceles Triangle 8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a:extLst>
              <a:ext uri="{FF2B5EF4-FFF2-40B4-BE49-F238E27FC236}">
                <a16:creationId xmlns:a16="http://schemas.microsoft.com/office/drawing/2014/main" id="{E24600AB-0A52-F3B8-7F4D-2B8E89356A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4800" y="2457450"/>
            <a:ext cx="6502400" cy="1943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939471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3D1EC68-8EFA-4A57-9200-40C9E99FD2A7}"/>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4" name="Title 3">
            <a:extLst>
              <a:ext uri="{FF2B5EF4-FFF2-40B4-BE49-F238E27FC236}">
                <a16:creationId xmlns:a16="http://schemas.microsoft.com/office/drawing/2014/main" id="{C291DD26-4B56-4078-9715-98CA7E078239}"/>
              </a:ext>
            </a:extLst>
          </p:cNvPr>
          <p:cNvSpPr>
            <a:spLocks noGrp="1"/>
          </p:cNvSpPr>
          <p:nvPr>
            <p:ph type="title"/>
          </p:nvPr>
        </p:nvSpPr>
        <p:spPr/>
        <p:txBody>
          <a:bodyPr/>
          <a:lstStyle/>
          <a:p>
            <a:r>
              <a:rPr lang="en-IN" dirty="0">
                <a:solidFill>
                  <a:schemeClr val="tx1"/>
                </a:solidFill>
              </a:rPr>
              <a:t>JASMINE</a:t>
            </a:r>
            <a:endParaRPr lang="en-IN" dirty="0">
              <a:solidFill>
                <a:srgbClr val="066AA6"/>
              </a:solidFill>
            </a:endParaRPr>
          </a:p>
        </p:txBody>
      </p:sp>
      <p:sp>
        <p:nvSpPr>
          <p:cNvPr id="18" name="Rectangle 17">
            <a:extLst>
              <a:ext uri="{FF2B5EF4-FFF2-40B4-BE49-F238E27FC236}">
                <a16:creationId xmlns:a16="http://schemas.microsoft.com/office/drawing/2014/main" id="{10F9E051-C2DC-4380-9D82-5EAB15BFEFD2}"/>
              </a:ext>
            </a:extLst>
          </p:cNvPr>
          <p:cNvSpPr/>
          <p:nvPr/>
        </p:nvSpPr>
        <p:spPr>
          <a:xfrm>
            <a:off x="447402" y="943637"/>
            <a:ext cx="4073798" cy="2031325"/>
          </a:xfrm>
          <a:prstGeom prst="rect">
            <a:avLst/>
          </a:prstGeom>
        </p:spPr>
        <p:txBody>
          <a:bodyPr wrap="square">
            <a:spAutoFit/>
          </a:bodyPr>
          <a:lstStyle/>
          <a:p>
            <a:pPr lvl="0"/>
            <a:r>
              <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Jasmine </a:t>
            </a:r>
            <a:r>
              <a:rPr lang="en-IN" sz="14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allows you to claim your business and manage your listing. The directory claims to get you guaranteed leads.</a:t>
            </a:r>
          </a:p>
          <a:p>
            <a:pPr lvl="0"/>
            <a:endPar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a:p>
            <a:pPr lvl="0"/>
            <a:endPar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a:p>
            <a:pPr lvl="0"/>
            <a:r>
              <a:rPr lang="en-IN" sz="14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To get started, go to: </a:t>
            </a:r>
            <a:r>
              <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hlinkClick r:id="rId2"/>
              </a:rPr>
              <a:t>https://www.jasminedirectory.com</a:t>
            </a:r>
            <a:r>
              <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a:t>
            </a:r>
            <a:r>
              <a:rPr lang="en-IN" sz="1400"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You can then click on the category of your business to get started.</a:t>
            </a:r>
            <a:endParaRPr lang="en-IN" sz="1400"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6B4D8C87-23FA-527D-B77E-AC7AC248085E}"/>
              </a:ext>
            </a:extLst>
          </p:cNvPr>
          <p:cNvPicPr>
            <a:picLocks noChangeAspect="1"/>
          </p:cNvPicPr>
          <p:nvPr/>
        </p:nvPicPr>
        <p:blipFill>
          <a:blip r:embed="rId3"/>
          <a:stretch>
            <a:fillRect/>
          </a:stretch>
        </p:blipFill>
        <p:spPr>
          <a:xfrm>
            <a:off x="4828324" y="332138"/>
            <a:ext cx="6330256" cy="6287984"/>
          </a:xfrm>
          <a:prstGeom prst="rect">
            <a:avLst/>
          </a:prstGeom>
        </p:spPr>
      </p:pic>
    </p:spTree>
    <p:extLst>
      <p:ext uri="{BB962C8B-B14F-4D97-AF65-F5344CB8AC3E}">
        <p14:creationId xmlns:p14="http://schemas.microsoft.com/office/powerpoint/2010/main" val="53697073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0B709F-5778-47C8-B049-DD3EF032E760}"/>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10F9E051-C2DC-4380-9D82-5EAB15BFEFD2}"/>
              </a:ext>
            </a:extLst>
          </p:cNvPr>
          <p:cNvSpPr/>
          <p:nvPr/>
        </p:nvSpPr>
        <p:spPr>
          <a:xfrm>
            <a:off x="447402" y="2997355"/>
            <a:ext cx="4289697" cy="923330"/>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After choosing a category and potentially sub-categories, click on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‘Submit website’</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a:t>
            </a:r>
          </a:p>
        </p:txBody>
      </p:sp>
      <p:cxnSp>
        <p:nvCxnSpPr>
          <p:cNvPr id="21" name="Straight Connector 20">
            <a:extLst>
              <a:ext uri="{FF2B5EF4-FFF2-40B4-BE49-F238E27FC236}">
                <a16:creationId xmlns:a16="http://schemas.microsoft.com/office/drawing/2014/main" id="{BACB940A-9F32-46D7-BD8D-B50A0D76DF38}"/>
              </a:ext>
            </a:extLst>
          </p:cNvPr>
          <p:cNvCxnSpPr/>
          <p:nvPr/>
        </p:nvCxnSpPr>
        <p:spPr>
          <a:xfrm>
            <a:off x="550863" y="28529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F4231AC-D317-CB47-A0A2-029C7CEE854B}"/>
              </a:ext>
            </a:extLst>
          </p:cNvPr>
          <p:cNvSpPr txBox="1"/>
          <p:nvPr/>
        </p:nvSpPr>
        <p:spPr>
          <a:xfrm>
            <a:off x="447402" y="1529461"/>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1</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pic>
        <p:nvPicPr>
          <p:cNvPr id="2" name="Picture 1">
            <a:extLst>
              <a:ext uri="{FF2B5EF4-FFF2-40B4-BE49-F238E27FC236}">
                <a16:creationId xmlns:a16="http://schemas.microsoft.com/office/drawing/2014/main" id="{F4DCA552-10FE-6CB7-565A-62B3660B815A}"/>
              </a:ext>
            </a:extLst>
          </p:cNvPr>
          <p:cNvPicPr>
            <a:picLocks noChangeAspect="1"/>
          </p:cNvPicPr>
          <p:nvPr/>
        </p:nvPicPr>
        <p:blipFill>
          <a:blip r:embed="rId2"/>
          <a:stretch>
            <a:fillRect/>
          </a:stretch>
        </p:blipFill>
        <p:spPr>
          <a:xfrm>
            <a:off x="5278437" y="474520"/>
            <a:ext cx="6362700" cy="5969000"/>
          </a:xfrm>
          <a:prstGeom prst="rect">
            <a:avLst/>
          </a:prstGeom>
        </p:spPr>
      </p:pic>
    </p:spTree>
    <p:extLst>
      <p:ext uri="{BB962C8B-B14F-4D97-AF65-F5344CB8AC3E}">
        <p14:creationId xmlns:p14="http://schemas.microsoft.com/office/powerpoint/2010/main" val="36837396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0B709F-5778-47C8-B049-DD3EF032E760}"/>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10F9E051-C2DC-4380-9D82-5EAB15BFEFD2}"/>
              </a:ext>
            </a:extLst>
          </p:cNvPr>
          <p:cNvSpPr/>
          <p:nvPr/>
        </p:nvSpPr>
        <p:spPr>
          <a:xfrm>
            <a:off x="447402" y="2997355"/>
            <a:ext cx="3821111" cy="923330"/>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your website’s URL and then choose the type of package you want.</a:t>
            </a:r>
          </a:p>
        </p:txBody>
      </p:sp>
      <p:cxnSp>
        <p:nvCxnSpPr>
          <p:cNvPr id="21" name="Straight Connector 20">
            <a:extLst>
              <a:ext uri="{FF2B5EF4-FFF2-40B4-BE49-F238E27FC236}">
                <a16:creationId xmlns:a16="http://schemas.microsoft.com/office/drawing/2014/main" id="{BACB940A-9F32-46D7-BD8D-B50A0D76DF38}"/>
              </a:ext>
            </a:extLst>
          </p:cNvPr>
          <p:cNvCxnSpPr/>
          <p:nvPr/>
        </p:nvCxnSpPr>
        <p:spPr>
          <a:xfrm>
            <a:off x="550863" y="28529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5E419915-CE46-8F2D-1F91-4842310DE0C5}"/>
              </a:ext>
            </a:extLst>
          </p:cNvPr>
          <p:cNvSpPr txBox="1"/>
          <p:nvPr/>
        </p:nvSpPr>
        <p:spPr>
          <a:xfrm>
            <a:off x="447402" y="1529461"/>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2</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pic>
        <p:nvPicPr>
          <p:cNvPr id="4" name="Picture 3">
            <a:extLst>
              <a:ext uri="{FF2B5EF4-FFF2-40B4-BE49-F238E27FC236}">
                <a16:creationId xmlns:a16="http://schemas.microsoft.com/office/drawing/2014/main" id="{BBA3ED41-2BE9-5F9F-84D0-E5EBF136CAF4}"/>
              </a:ext>
            </a:extLst>
          </p:cNvPr>
          <p:cNvPicPr>
            <a:picLocks noChangeAspect="1"/>
          </p:cNvPicPr>
          <p:nvPr/>
        </p:nvPicPr>
        <p:blipFill>
          <a:blip r:embed="rId2"/>
          <a:stretch>
            <a:fillRect/>
          </a:stretch>
        </p:blipFill>
        <p:spPr>
          <a:xfrm>
            <a:off x="4327798" y="546100"/>
            <a:ext cx="7416800" cy="5765800"/>
          </a:xfrm>
          <a:prstGeom prst="rect">
            <a:avLst/>
          </a:prstGeom>
        </p:spPr>
      </p:pic>
    </p:spTree>
    <p:extLst>
      <p:ext uri="{BB962C8B-B14F-4D97-AF65-F5344CB8AC3E}">
        <p14:creationId xmlns:p14="http://schemas.microsoft.com/office/powerpoint/2010/main" val="415192279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0B709F-5778-47C8-B049-DD3EF032E760}"/>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10F9E051-C2DC-4380-9D82-5EAB15BFEFD2}"/>
              </a:ext>
            </a:extLst>
          </p:cNvPr>
          <p:cNvSpPr/>
          <p:nvPr/>
        </p:nvSpPr>
        <p:spPr>
          <a:xfrm>
            <a:off x="447402" y="2997355"/>
            <a:ext cx="4289697" cy="923330"/>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Enter basic information about your business and then click </a:t>
            </a:r>
            <a:r>
              <a:rPr lang="en-IN" b="1"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‘Next’</a:t>
            </a:r>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 at the bottom of the page.</a:t>
            </a:r>
          </a:p>
        </p:txBody>
      </p:sp>
      <p:cxnSp>
        <p:nvCxnSpPr>
          <p:cNvPr id="21" name="Straight Connector 20">
            <a:extLst>
              <a:ext uri="{FF2B5EF4-FFF2-40B4-BE49-F238E27FC236}">
                <a16:creationId xmlns:a16="http://schemas.microsoft.com/office/drawing/2014/main" id="{BACB940A-9F32-46D7-BD8D-B50A0D76DF38}"/>
              </a:ext>
            </a:extLst>
          </p:cNvPr>
          <p:cNvCxnSpPr/>
          <p:nvPr/>
        </p:nvCxnSpPr>
        <p:spPr>
          <a:xfrm>
            <a:off x="550863" y="28529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41D7D33-2A71-28EC-8747-95BA35C825F6}"/>
              </a:ext>
            </a:extLst>
          </p:cNvPr>
          <p:cNvSpPr txBox="1"/>
          <p:nvPr/>
        </p:nvSpPr>
        <p:spPr>
          <a:xfrm>
            <a:off x="447402" y="1529461"/>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3</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pic>
        <p:nvPicPr>
          <p:cNvPr id="3" name="Picture 2">
            <a:extLst>
              <a:ext uri="{FF2B5EF4-FFF2-40B4-BE49-F238E27FC236}">
                <a16:creationId xmlns:a16="http://schemas.microsoft.com/office/drawing/2014/main" id="{EA475EE2-4A3F-800D-1331-229BE16D65D2}"/>
              </a:ext>
            </a:extLst>
          </p:cNvPr>
          <p:cNvPicPr>
            <a:picLocks noChangeAspect="1"/>
          </p:cNvPicPr>
          <p:nvPr/>
        </p:nvPicPr>
        <p:blipFill>
          <a:blip r:embed="rId2"/>
          <a:stretch>
            <a:fillRect/>
          </a:stretch>
        </p:blipFill>
        <p:spPr>
          <a:xfrm>
            <a:off x="5292998" y="146776"/>
            <a:ext cx="6451600" cy="6616700"/>
          </a:xfrm>
          <a:prstGeom prst="rect">
            <a:avLst/>
          </a:prstGeom>
        </p:spPr>
      </p:pic>
    </p:spTree>
    <p:extLst>
      <p:ext uri="{BB962C8B-B14F-4D97-AF65-F5344CB8AC3E}">
        <p14:creationId xmlns:p14="http://schemas.microsoft.com/office/powerpoint/2010/main" val="147888605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0B709F-5778-47C8-B049-DD3EF032E760}"/>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10F9E051-C2DC-4380-9D82-5EAB15BFEFD2}"/>
              </a:ext>
            </a:extLst>
          </p:cNvPr>
          <p:cNvSpPr/>
          <p:nvPr/>
        </p:nvSpPr>
        <p:spPr>
          <a:xfrm>
            <a:off x="447402" y="2997355"/>
            <a:ext cx="4289697" cy="1200329"/>
          </a:xfrm>
          <a:prstGeom prst="rect">
            <a:avLst/>
          </a:prstGeom>
        </p:spPr>
        <p:txBody>
          <a:bodyPr wrap="square">
            <a:spAutoFit/>
          </a:bodyPr>
          <a:lstStyle/>
          <a:p>
            <a:pPr lvl="0"/>
            <a:r>
              <a:rPr lang="en-IN" dirty="0">
                <a:solidFill>
                  <a:schemeClr val="tx1">
                    <a:lumMod val="65000"/>
                    <a:lumOff val="35000"/>
                  </a:schemeClr>
                </a:solidFill>
                <a:latin typeface="Arial" panose="020B0604020202020204" pitchFamily="34" charset="0"/>
                <a:ea typeface="Tahoma" panose="020B0604030504040204" pitchFamily="34" charset="0"/>
                <a:cs typeface="Arial" panose="020B0604020202020204" pitchFamily="34" charset="0"/>
              </a:rPr>
              <a:t>Choose your payment method and you will be redirected to another page to make your payment and activate your listing.</a:t>
            </a:r>
          </a:p>
        </p:txBody>
      </p:sp>
      <p:cxnSp>
        <p:nvCxnSpPr>
          <p:cNvPr id="21" name="Straight Connector 20">
            <a:extLst>
              <a:ext uri="{FF2B5EF4-FFF2-40B4-BE49-F238E27FC236}">
                <a16:creationId xmlns:a16="http://schemas.microsoft.com/office/drawing/2014/main" id="{BACB940A-9F32-46D7-BD8D-B50A0D76DF38}"/>
              </a:ext>
            </a:extLst>
          </p:cNvPr>
          <p:cNvCxnSpPr/>
          <p:nvPr/>
        </p:nvCxnSpPr>
        <p:spPr>
          <a:xfrm>
            <a:off x="550863" y="2852900"/>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6E06608-CC17-1085-7CE9-5DCDCC1B4C70}"/>
              </a:ext>
            </a:extLst>
          </p:cNvPr>
          <p:cNvSpPr txBox="1"/>
          <p:nvPr/>
        </p:nvSpPr>
        <p:spPr>
          <a:xfrm>
            <a:off x="447402" y="1529461"/>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4</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pic>
        <p:nvPicPr>
          <p:cNvPr id="4" name="Picture 3">
            <a:extLst>
              <a:ext uri="{FF2B5EF4-FFF2-40B4-BE49-F238E27FC236}">
                <a16:creationId xmlns:a16="http://schemas.microsoft.com/office/drawing/2014/main" id="{3D834237-ABE6-3D5F-B973-34D473E4D384}"/>
              </a:ext>
            </a:extLst>
          </p:cNvPr>
          <p:cNvPicPr>
            <a:picLocks noChangeAspect="1"/>
          </p:cNvPicPr>
          <p:nvPr/>
        </p:nvPicPr>
        <p:blipFill>
          <a:blip r:embed="rId2"/>
          <a:stretch>
            <a:fillRect/>
          </a:stretch>
        </p:blipFill>
        <p:spPr>
          <a:xfrm>
            <a:off x="5545137" y="2624816"/>
            <a:ext cx="6096000" cy="2985904"/>
          </a:xfrm>
          <a:prstGeom prst="rect">
            <a:avLst/>
          </a:prstGeom>
        </p:spPr>
      </p:pic>
    </p:spTree>
    <p:extLst>
      <p:ext uri="{BB962C8B-B14F-4D97-AF65-F5344CB8AC3E}">
        <p14:creationId xmlns:p14="http://schemas.microsoft.com/office/powerpoint/2010/main" val="52633642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Isosceles Triangle 21">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Hotfrog Logo">
            <a:extLst>
              <a:ext uri="{FF2B5EF4-FFF2-40B4-BE49-F238E27FC236}">
                <a16:creationId xmlns:a16="http://schemas.microsoft.com/office/drawing/2014/main" id="{EF6FBB5B-EEE1-26F5-1AA2-813CFAE5A3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6289" y="2092791"/>
            <a:ext cx="9979421" cy="2674174"/>
          </a:xfrm>
          <a:prstGeom prst="rect">
            <a:avLst/>
          </a:prstGeom>
        </p:spPr>
      </p:pic>
    </p:spTree>
    <p:extLst>
      <p:ext uri="{BB962C8B-B14F-4D97-AF65-F5344CB8AC3E}">
        <p14:creationId xmlns:p14="http://schemas.microsoft.com/office/powerpoint/2010/main" val="12287972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152A1-9AC9-D885-AA98-D49FAA60E3B1}"/>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2DF1551B-3315-48DA-F29E-FA10239E9912}"/>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446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D1B8E682-468C-9494-8F28-D4D4913C19F3}"/>
              </a:ext>
            </a:extLst>
          </p:cNvPr>
          <p:cNvSpPr>
            <a:spLocks noGrp="1"/>
          </p:cNvSpPr>
          <p:nvPr>
            <p:ph type="title"/>
          </p:nvPr>
        </p:nvSpPr>
        <p:spPr>
          <a:xfrm>
            <a:off x="444567" y="694631"/>
            <a:ext cx="4704990" cy="466703"/>
          </a:xfrm>
        </p:spPr>
        <p:txBody>
          <a:bodyPr>
            <a:normAutofit/>
          </a:bodyPr>
          <a:lstStyle/>
          <a:p>
            <a:r>
              <a:rPr lang="en-IN" dirty="0">
                <a:solidFill>
                  <a:schemeClr val="bg1"/>
                </a:solidFill>
              </a:rPr>
              <a:t>Hotfrog</a:t>
            </a:r>
          </a:p>
        </p:txBody>
      </p:sp>
      <p:sp>
        <p:nvSpPr>
          <p:cNvPr id="42" name="Rectangle 41">
            <a:extLst>
              <a:ext uri="{FF2B5EF4-FFF2-40B4-BE49-F238E27FC236}">
                <a16:creationId xmlns:a16="http://schemas.microsoft.com/office/drawing/2014/main" id="{1B3408E0-6F5D-90D9-26C6-716E5A3B407C}"/>
              </a:ext>
            </a:extLst>
          </p:cNvPr>
          <p:cNvSpPr/>
          <p:nvPr/>
        </p:nvSpPr>
        <p:spPr>
          <a:xfrm>
            <a:off x="346780" y="1256044"/>
            <a:ext cx="4005045" cy="2308324"/>
          </a:xfrm>
          <a:prstGeom prst="rect">
            <a:avLst/>
          </a:prstGeom>
        </p:spPr>
        <p:txBody>
          <a:bodyPr wrap="square">
            <a:spAutoFit/>
          </a:bodyPr>
          <a:lstStyle/>
          <a:p>
            <a:pPr lvl="0"/>
            <a:r>
              <a:rPr lang="en-US" dirty="0">
                <a:solidFill>
                  <a:schemeClr val="bg1"/>
                </a:solidFill>
                <a:latin typeface="Arial" panose="020B0604020202020204" pitchFamily="34" charset="0"/>
                <a:cs typeface="Arial" panose="020B0604020202020204" pitchFamily="34" charset="0"/>
              </a:rPr>
              <a:t>Hotfrog.com is an online business directory that helps businesses promote their services and connect with potential customers. The platform is designed to increase visibility for local businesses and help consumers easily find the services they need.</a:t>
            </a:r>
          </a:p>
        </p:txBody>
      </p:sp>
      <p:sp>
        <p:nvSpPr>
          <p:cNvPr id="4" name="Rectangle 3">
            <a:extLst>
              <a:ext uri="{FF2B5EF4-FFF2-40B4-BE49-F238E27FC236}">
                <a16:creationId xmlns:a16="http://schemas.microsoft.com/office/drawing/2014/main" id="{411F1938-EF9A-60A1-82F7-FFCD7A66DA7E}"/>
              </a:ext>
            </a:extLst>
          </p:cNvPr>
          <p:cNvSpPr/>
          <p:nvPr/>
        </p:nvSpPr>
        <p:spPr>
          <a:xfrm>
            <a:off x="5250181" y="4822720"/>
            <a:ext cx="5562600" cy="835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9" name="Group 8">
            <a:extLst>
              <a:ext uri="{FF2B5EF4-FFF2-40B4-BE49-F238E27FC236}">
                <a16:creationId xmlns:a16="http://schemas.microsoft.com/office/drawing/2014/main" id="{FE1F8007-143D-EFF6-398E-313EF12D2154}"/>
              </a:ext>
            </a:extLst>
          </p:cNvPr>
          <p:cNvGrpSpPr/>
          <p:nvPr/>
        </p:nvGrpSpPr>
        <p:grpSpPr>
          <a:xfrm>
            <a:off x="6641191" y="515253"/>
            <a:ext cx="4289697" cy="2945222"/>
            <a:chOff x="6641191" y="515253"/>
            <a:chExt cx="4289697" cy="2945222"/>
          </a:xfrm>
        </p:grpSpPr>
        <p:sp>
          <p:nvSpPr>
            <p:cNvPr id="5" name="Rectangle 4">
              <a:extLst>
                <a:ext uri="{FF2B5EF4-FFF2-40B4-BE49-F238E27FC236}">
                  <a16:creationId xmlns:a16="http://schemas.microsoft.com/office/drawing/2014/main" id="{A2269455-DB24-62F6-99E4-D2ADAA76F8F9}"/>
                </a:ext>
              </a:extLst>
            </p:cNvPr>
            <p:cNvSpPr/>
            <p:nvPr/>
          </p:nvSpPr>
          <p:spPr>
            <a:xfrm>
              <a:off x="6641191" y="1983147"/>
              <a:ext cx="4289697" cy="1477328"/>
            </a:xfrm>
            <a:prstGeom prst="rect">
              <a:avLst/>
            </a:prstGeom>
          </p:spPr>
          <p:txBody>
            <a:bodyPr wrap="square">
              <a:spAutoFit/>
            </a:bodyPr>
            <a:lstStyle/>
            <a:p>
              <a:r>
                <a:rPr lang="en-US" dirty="0"/>
                <a:t>To get started on Hotfrog, go to: </a:t>
              </a:r>
              <a:r>
                <a:rPr lang="en-US" dirty="0">
                  <a:hlinkClick r:id="rId2"/>
                </a:rPr>
                <a:t>https://www.hotfrog.com</a:t>
              </a:r>
              <a:r>
                <a:rPr lang="en-US" dirty="0"/>
                <a:t>. </a:t>
              </a:r>
            </a:p>
            <a:p>
              <a:endParaRPr lang="en-US" dirty="0"/>
            </a:p>
            <a:p>
              <a:r>
                <a:rPr lang="en-US" dirty="0"/>
                <a:t>Click on </a:t>
              </a:r>
              <a:r>
                <a:rPr lang="en-US" b="1" dirty="0"/>
                <a:t>‘Add Business’</a:t>
              </a:r>
              <a:r>
                <a:rPr lang="en-US" dirty="0"/>
                <a:t> at the top of the page.</a:t>
              </a:r>
            </a:p>
          </p:txBody>
        </p:sp>
        <p:cxnSp>
          <p:nvCxnSpPr>
            <p:cNvPr id="6" name="Straight Connector 5">
              <a:extLst>
                <a:ext uri="{FF2B5EF4-FFF2-40B4-BE49-F238E27FC236}">
                  <a16:creationId xmlns:a16="http://schemas.microsoft.com/office/drawing/2014/main" id="{E128BA9C-209F-BB81-380B-35CB1E52683B}"/>
                </a:ext>
              </a:extLst>
            </p:cNvPr>
            <p:cNvCxnSpPr/>
            <p:nvPr/>
          </p:nvCxnSpPr>
          <p:spPr>
            <a:xfrm>
              <a:off x="6744652" y="1838692"/>
              <a:ext cx="3821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DEAE30F-B2E2-6645-2C37-41A1A97535DF}"/>
                </a:ext>
              </a:extLst>
            </p:cNvPr>
            <p:cNvSpPr txBox="1"/>
            <p:nvPr/>
          </p:nvSpPr>
          <p:spPr>
            <a:xfrm>
              <a:off x="6641191" y="515253"/>
              <a:ext cx="3821111" cy="1323439"/>
            </a:xfrm>
            <a:prstGeom prst="rect">
              <a:avLst/>
            </a:prstGeom>
            <a:noFill/>
          </p:spPr>
          <p:txBody>
            <a:bodyPr wrap="square" rtlCol="0">
              <a:spAutoFit/>
            </a:bodyPr>
            <a:lstStyle/>
            <a:p>
              <a:r>
                <a:rPr lang="en-US" sz="8000" b="1" dirty="0">
                  <a:latin typeface="Tahoma" panose="020B0604030504040204" pitchFamily="34" charset="0"/>
                  <a:ea typeface="Tahoma" panose="020B0604030504040204" pitchFamily="34" charset="0"/>
                  <a:cs typeface="Tahoma" panose="020B0604030504040204" pitchFamily="34" charset="0"/>
                </a:rPr>
                <a:t>1</a:t>
              </a:r>
              <a:r>
                <a:rPr lang="en-US" sz="3200" b="1" dirty="0"/>
                <a:t> </a:t>
              </a:r>
              <a:r>
                <a:rPr lang="en-US" sz="3200" b="1" dirty="0">
                  <a:latin typeface="Tahoma" panose="020B0604030504040204" pitchFamily="34" charset="0"/>
                  <a:ea typeface="Tahoma" panose="020B0604030504040204" pitchFamily="34" charset="0"/>
                  <a:cs typeface="Tahoma" panose="020B0604030504040204" pitchFamily="34" charset="0"/>
                </a:rPr>
                <a:t>STEP</a:t>
              </a:r>
            </a:p>
          </p:txBody>
        </p:sp>
      </p:grpSp>
      <p:pic>
        <p:nvPicPr>
          <p:cNvPr id="10" name="Picture 9">
            <a:extLst>
              <a:ext uri="{FF2B5EF4-FFF2-40B4-BE49-F238E27FC236}">
                <a16:creationId xmlns:a16="http://schemas.microsoft.com/office/drawing/2014/main" id="{53D5AF45-D2BB-5B70-E63A-04440C9086E4}"/>
              </a:ext>
            </a:extLst>
          </p:cNvPr>
          <p:cNvPicPr>
            <a:picLocks noChangeAspect="1"/>
          </p:cNvPicPr>
          <p:nvPr/>
        </p:nvPicPr>
        <p:blipFill>
          <a:blip r:embed="rId3"/>
          <a:srcRect l="21643"/>
          <a:stretch/>
        </p:blipFill>
        <p:spPr>
          <a:xfrm>
            <a:off x="4452449" y="4082301"/>
            <a:ext cx="7527721" cy="1480838"/>
          </a:xfrm>
          <a:prstGeom prst="rect">
            <a:avLst/>
          </a:prstGeom>
        </p:spPr>
      </p:pic>
    </p:spTree>
    <p:extLst>
      <p:ext uri="{BB962C8B-B14F-4D97-AF65-F5344CB8AC3E}">
        <p14:creationId xmlns:p14="http://schemas.microsoft.com/office/powerpoint/2010/main" val="17740575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1A95BB17-E044-4EBB-8606-81EC5B2C640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0086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Rectangle 41">
            <a:extLst>
              <a:ext uri="{FF2B5EF4-FFF2-40B4-BE49-F238E27FC236}">
                <a16:creationId xmlns:a16="http://schemas.microsoft.com/office/drawing/2014/main" id="{64CF402D-A866-4E76-B5B9-C70365174814}"/>
              </a:ext>
            </a:extLst>
          </p:cNvPr>
          <p:cNvSpPr/>
          <p:nvPr/>
        </p:nvSpPr>
        <p:spPr>
          <a:xfrm>
            <a:off x="362662" y="839367"/>
            <a:ext cx="3895996" cy="5755422"/>
          </a:xfrm>
          <a:prstGeom prst="rect">
            <a:avLst/>
          </a:prstGeom>
        </p:spPr>
        <p:txBody>
          <a:bodyPr wrap="square">
            <a:spAutoFit/>
          </a:bodyPr>
          <a:lstStyle/>
          <a:p>
            <a:r>
              <a:rPr lang="en-IN" sz="1600" b="1" dirty="0">
                <a:solidFill>
                  <a:schemeClr val="bg1"/>
                </a:solidFill>
                <a:latin typeface="Arial" panose="020B0604020202020204" pitchFamily="34" charset="0"/>
                <a:cs typeface="Arial" panose="020B0604020202020204" pitchFamily="34" charset="0"/>
              </a:rPr>
              <a:t>Google Business Profile </a:t>
            </a:r>
            <a:r>
              <a:rPr lang="en-IN" sz="1600" dirty="0">
                <a:solidFill>
                  <a:schemeClr val="bg1"/>
                </a:solidFill>
                <a:latin typeface="Arial" panose="020B0604020202020204" pitchFamily="34" charset="0"/>
                <a:cs typeface="Arial" panose="020B0604020202020204" pitchFamily="34" charset="0"/>
              </a:rPr>
              <a:t>is a free local platform directory service provided by Google. It allows your business to appear on Google’s maps and search engine result pages. It allows to you better interact with your customers. </a:t>
            </a:r>
          </a:p>
          <a:p>
            <a:endParaRPr lang="en-IN" sz="1600" dirty="0">
              <a:solidFill>
                <a:schemeClr val="bg1"/>
              </a:solidFill>
              <a:latin typeface="Arial" panose="020B0604020202020204" pitchFamily="34" charset="0"/>
              <a:cs typeface="Arial" panose="020B0604020202020204" pitchFamily="34" charset="0"/>
            </a:endParaRPr>
          </a:p>
          <a:p>
            <a:r>
              <a:rPr lang="en-IN" sz="1600" b="1" dirty="0">
                <a:solidFill>
                  <a:schemeClr val="bg1"/>
                </a:solidFill>
                <a:latin typeface="Arial" panose="020B0604020202020204" pitchFamily="34" charset="0"/>
                <a:cs typeface="Arial" panose="020B0604020202020204" pitchFamily="34" charset="0"/>
              </a:rPr>
              <a:t>Google Business Profile </a:t>
            </a:r>
            <a:r>
              <a:rPr lang="en-IN" sz="1600" dirty="0">
                <a:solidFill>
                  <a:schemeClr val="bg1"/>
                </a:solidFill>
                <a:latin typeface="Arial" panose="020B0604020202020204" pitchFamily="34" charset="0"/>
                <a:cs typeface="Arial" panose="020B0604020202020204" pitchFamily="34" charset="0"/>
              </a:rPr>
              <a:t>allows you to:</a:t>
            </a:r>
          </a:p>
          <a:p>
            <a:pPr marL="285750" indent="-285750">
              <a:buFont typeface="Arial" panose="020B0604020202020204" pitchFamily="34" charset="0"/>
              <a:buChar char="•"/>
            </a:pPr>
            <a:r>
              <a:rPr lang="en-IN" sz="1600" dirty="0">
                <a:solidFill>
                  <a:schemeClr val="bg1"/>
                </a:solidFill>
                <a:latin typeface="Arial" panose="020B0604020202020204" pitchFamily="34" charset="0"/>
                <a:cs typeface="Arial" panose="020B0604020202020204" pitchFamily="34" charset="0"/>
              </a:rPr>
              <a:t>Manage the information Google users see about your business</a:t>
            </a:r>
          </a:p>
          <a:p>
            <a:pPr marL="285750" indent="-285750">
              <a:buFont typeface="Arial" panose="020B0604020202020204" pitchFamily="34" charset="0"/>
              <a:buChar char="•"/>
            </a:pPr>
            <a:r>
              <a:rPr lang="en-IN" sz="1600" dirty="0">
                <a:solidFill>
                  <a:schemeClr val="bg1"/>
                </a:solidFill>
                <a:latin typeface="Arial" panose="020B0604020202020204" pitchFamily="34" charset="0"/>
                <a:cs typeface="Arial" panose="020B0604020202020204" pitchFamily="34" charset="0"/>
              </a:rPr>
              <a:t>Interact with customers</a:t>
            </a:r>
          </a:p>
          <a:p>
            <a:pPr marL="285750" indent="-285750">
              <a:buFont typeface="Arial" panose="020B0604020202020204" pitchFamily="34" charset="0"/>
              <a:buChar char="•"/>
            </a:pPr>
            <a:r>
              <a:rPr lang="en-IN" sz="1600" dirty="0">
                <a:solidFill>
                  <a:schemeClr val="bg1"/>
                </a:solidFill>
                <a:latin typeface="Arial" panose="020B0604020202020204" pitchFamily="34" charset="0"/>
                <a:cs typeface="Arial" panose="020B0604020202020204" pitchFamily="34" charset="0"/>
              </a:rPr>
              <a:t>Understand your online presence, so you can expand when needed</a:t>
            </a:r>
          </a:p>
          <a:p>
            <a:pPr marL="285750" indent="-285750">
              <a:buFont typeface="Arial" panose="020B0604020202020204" pitchFamily="34" charset="0"/>
              <a:buChar char="•"/>
            </a:pPr>
            <a:r>
              <a:rPr lang="en-IN" sz="1600" dirty="0">
                <a:solidFill>
                  <a:schemeClr val="bg1"/>
                </a:solidFill>
                <a:latin typeface="Arial" panose="020B0604020202020204" pitchFamily="34" charset="0"/>
                <a:cs typeface="Arial" panose="020B0604020202020204" pitchFamily="34" charset="0"/>
              </a:rPr>
              <a:t>Go mobile</a:t>
            </a:r>
          </a:p>
          <a:p>
            <a:r>
              <a:rPr lang="en-IN" sz="1600" b="1" dirty="0">
                <a:solidFill>
                  <a:schemeClr val="bg1"/>
                </a:solidFill>
                <a:latin typeface="Arial" panose="020B0604020202020204" pitchFamily="34" charset="0"/>
                <a:cs typeface="Arial" panose="020B0604020202020204" pitchFamily="34" charset="0"/>
              </a:rPr>
              <a:t>Google Business Profile is free to use. </a:t>
            </a:r>
          </a:p>
          <a:p>
            <a:endParaRPr lang="en-IN" sz="1600" dirty="0">
              <a:solidFill>
                <a:schemeClr val="bg1"/>
              </a:solidFill>
              <a:latin typeface="Arial" panose="020B0604020202020204" pitchFamily="34" charset="0"/>
              <a:cs typeface="Arial" panose="020B0604020202020204" pitchFamily="34" charset="0"/>
            </a:endParaRPr>
          </a:p>
          <a:p>
            <a:r>
              <a:rPr lang="en-US" sz="1600" dirty="0">
                <a:solidFill>
                  <a:schemeClr val="bg1"/>
                </a:solidFill>
                <a:latin typeface="Arial" panose="020B0604020202020204" pitchFamily="34" charset="0"/>
                <a:cs typeface="Arial" panose="020B0604020202020204" pitchFamily="34" charset="0"/>
              </a:rPr>
              <a:t>To submit your business listing to </a:t>
            </a:r>
            <a:r>
              <a:rPr lang="en-IN" sz="1600" b="1" dirty="0">
                <a:solidFill>
                  <a:schemeClr val="bg1"/>
                </a:solidFill>
                <a:latin typeface="Arial" panose="020B0604020202020204" pitchFamily="34" charset="0"/>
                <a:cs typeface="Arial" panose="020B0604020202020204" pitchFamily="34" charset="0"/>
              </a:rPr>
              <a:t>Google Business Profile </a:t>
            </a:r>
            <a:r>
              <a:rPr lang="en-US" sz="1600" b="1" dirty="0">
                <a:solidFill>
                  <a:schemeClr val="bg1"/>
                </a:solidFill>
                <a:latin typeface="Arial" panose="020B0604020202020204" pitchFamily="34" charset="0"/>
                <a:cs typeface="Arial" panose="020B0604020202020204" pitchFamily="34" charset="0"/>
              </a:rPr>
              <a:t>start by visiting: https://</a:t>
            </a:r>
            <a:r>
              <a:rPr lang="en-US" sz="1600" b="1" dirty="0" err="1">
                <a:solidFill>
                  <a:schemeClr val="bg1"/>
                </a:solidFill>
                <a:latin typeface="Arial" panose="020B0604020202020204" pitchFamily="34" charset="0"/>
                <a:cs typeface="Arial" panose="020B0604020202020204" pitchFamily="34" charset="0"/>
              </a:rPr>
              <a:t>www.google.com</a:t>
            </a:r>
            <a:r>
              <a:rPr lang="en-US" sz="1600" b="1" dirty="0">
                <a:solidFill>
                  <a:schemeClr val="bg1"/>
                </a:solidFill>
                <a:latin typeface="Arial" panose="020B0604020202020204" pitchFamily="34" charset="0"/>
                <a:cs typeface="Arial" panose="020B0604020202020204" pitchFamily="34" charset="0"/>
              </a:rPr>
              <a:t>/business/. </a:t>
            </a:r>
            <a:r>
              <a:rPr lang="en-US" sz="1600" dirty="0">
                <a:solidFill>
                  <a:schemeClr val="bg1"/>
                </a:solidFill>
                <a:latin typeface="Arial" panose="020B0604020202020204" pitchFamily="34" charset="0"/>
                <a:cs typeface="Arial" panose="020B0604020202020204" pitchFamily="34" charset="0"/>
              </a:rPr>
              <a:t>Once there click on </a:t>
            </a:r>
            <a:r>
              <a:rPr lang="en-US" sz="1600" b="1" dirty="0">
                <a:solidFill>
                  <a:schemeClr val="bg1"/>
                </a:solidFill>
                <a:latin typeface="Arial" panose="020B0604020202020204" pitchFamily="34" charset="0"/>
                <a:cs typeface="Arial" panose="020B0604020202020204" pitchFamily="34" charset="0"/>
              </a:rPr>
              <a:t>‘Sign in’ </a:t>
            </a:r>
            <a:r>
              <a:rPr lang="en-US" sz="1600" dirty="0">
                <a:solidFill>
                  <a:schemeClr val="bg1"/>
                </a:solidFill>
                <a:latin typeface="Arial" panose="020B0604020202020204" pitchFamily="34" charset="0"/>
                <a:cs typeface="Arial" panose="020B0604020202020204" pitchFamily="34" charset="0"/>
              </a:rPr>
              <a:t>or </a:t>
            </a:r>
            <a:r>
              <a:rPr lang="en-US" sz="1600" b="1" dirty="0">
                <a:solidFill>
                  <a:schemeClr val="bg1"/>
                </a:solidFill>
                <a:latin typeface="Arial" panose="020B0604020202020204" pitchFamily="34" charset="0"/>
                <a:cs typeface="Arial" panose="020B0604020202020204" pitchFamily="34" charset="0"/>
              </a:rPr>
              <a:t>‘Manage now’</a:t>
            </a:r>
            <a:r>
              <a:rPr lang="en-US" sz="1600" dirty="0">
                <a:solidFill>
                  <a:schemeClr val="bg1"/>
                </a:solidFill>
                <a:latin typeface="Arial" panose="020B0604020202020204" pitchFamily="34" charset="0"/>
                <a:cs typeface="Arial" panose="020B0604020202020204" pitchFamily="34" charset="0"/>
              </a:rPr>
              <a:t>.</a:t>
            </a:r>
          </a:p>
        </p:txBody>
      </p:sp>
      <p:sp>
        <p:nvSpPr>
          <p:cNvPr id="17" name="Rectangle 16">
            <a:extLst>
              <a:ext uri="{FF2B5EF4-FFF2-40B4-BE49-F238E27FC236}">
                <a16:creationId xmlns:a16="http://schemas.microsoft.com/office/drawing/2014/main" id="{8CF0CA21-494C-42AE-96B1-4D4E470A1E4A}"/>
              </a:ext>
            </a:extLst>
          </p:cNvPr>
          <p:cNvSpPr/>
          <p:nvPr/>
        </p:nvSpPr>
        <p:spPr>
          <a:xfrm>
            <a:off x="10763253" y="1851660"/>
            <a:ext cx="80007" cy="3657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Title 1">
            <a:extLst>
              <a:ext uri="{FF2B5EF4-FFF2-40B4-BE49-F238E27FC236}">
                <a16:creationId xmlns:a16="http://schemas.microsoft.com/office/drawing/2014/main" id="{019B7831-9CAE-495A-9AEE-377B6E735FE4}"/>
              </a:ext>
            </a:extLst>
          </p:cNvPr>
          <p:cNvSpPr>
            <a:spLocks noGrp="1"/>
          </p:cNvSpPr>
          <p:nvPr>
            <p:ph type="title"/>
          </p:nvPr>
        </p:nvSpPr>
        <p:spPr>
          <a:xfrm>
            <a:off x="448938" y="281168"/>
            <a:ext cx="10515600" cy="558199"/>
          </a:xfrm>
        </p:spPr>
        <p:txBody>
          <a:bodyPr>
            <a:normAutofit/>
          </a:bodyPr>
          <a:lstStyle/>
          <a:p>
            <a:r>
              <a:rPr lang="en-IN" dirty="0">
                <a:solidFill>
                  <a:schemeClr val="bg1"/>
                </a:solidFill>
              </a:rPr>
              <a:t>GOOGLE BUSINESS PROFILE</a:t>
            </a:r>
          </a:p>
        </p:txBody>
      </p:sp>
      <p:pic>
        <p:nvPicPr>
          <p:cNvPr id="4" name="Picture 3">
            <a:extLst>
              <a:ext uri="{FF2B5EF4-FFF2-40B4-BE49-F238E27FC236}">
                <a16:creationId xmlns:a16="http://schemas.microsoft.com/office/drawing/2014/main" id="{60DD588F-2803-2D52-6ADD-F2BC5EACFB55}"/>
              </a:ext>
            </a:extLst>
          </p:cNvPr>
          <p:cNvPicPr>
            <a:picLocks noChangeAspect="1"/>
          </p:cNvPicPr>
          <p:nvPr/>
        </p:nvPicPr>
        <p:blipFill>
          <a:blip r:embed="rId3"/>
          <a:stretch>
            <a:fillRect/>
          </a:stretch>
        </p:blipFill>
        <p:spPr>
          <a:xfrm>
            <a:off x="4481217" y="1427539"/>
            <a:ext cx="7348121" cy="4117406"/>
          </a:xfrm>
          <a:prstGeom prst="rect">
            <a:avLst/>
          </a:prstGeom>
        </p:spPr>
      </p:pic>
    </p:spTree>
    <p:extLst>
      <p:ext uri="{BB962C8B-B14F-4D97-AF65-F5344CB8AC3E}">
        <p14:creationId xmlns:p14="http://schemas.microsoft.com/office/powerpoint/2010/main" val="109461321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F97D9-87F2-03EE-0776-557CDDCE46C8}"/>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0A2553B0-096A-B508-DF3D-042B23FB1391}"/>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446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709205FE-9C3C-5633-88D1-AECCE3EA6B10}"/>
              </a:ext>
            </a:extLst>
          </p:cNvPr>
          <p:cNvSpPr/>
          <p:nvPr/>
        </p:nvSpPr>
        <p:spPr>
          <a:xfrm>
            <a:off x="5250181" y="4822720"/>
            <a:ext cx="5562600" cy="835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9" name="Group 8">
            <a:extLst>
              <a:ext uri="{FF2B5EF4-FFF2-40B4-BE49-F238E27FC236}">
                <a16:creationId xmlns:a16="http://schemas.microsoft.com/office/drawing/2014/main" id="{86B3BEA0-FE48-98DD-9F06-31065B30BA06}"/>
              </a:ext>
            </a:extLst>
          </p:cNvPr>
          <p:cNvGrpSpPr/>
          <p:nvPr/>
        </p:nvGrpSpPr>
        <p:grpSpPr>
          <a:xfrm>
            <a:off x="315892" y="1429653"/>
            <a:ext cx="4289697" cy="3222220"/>
            <a:chOff x="6641191" y="515253"/>
            <a:chExt cx="4289697" cy="3222220"/>
          </a:xfrm>
        </p:grpSpPr>
        <p:sp>
          <p:nvSpPr>
            <p:cNvPr id="5" name="Rectangle 4">
              <a:extLst>
                <a:ext uri="{FF2B5EF4-FFF2-40B4-BE49-F238E27FC236}">
                  <a16:creationId xmlns:a16="http://schemas.microsoft.com/office/drawing/2014/main" id="{34AE2945-3D0E-53EA-6D7E-FD911CC64859}"/>
                </a:ext>
              </a:extLst>
            </p:cNvPr>
            <p:cNvSpPr/>
            <p:nvPr/>
          </p:nvSpPr>
          <p:spPr>
            <a:xfrm>
              <a:off x="6641191" y="1983147"/>
              <a:ext cx="4289697" cy="1754326"/>
            </a:xfrm>
            <a:prstGeom prst="rect">
              <a:avLst/>
            </a:prstGeom>
          </p:spPr>
          <p:txBody>
            <a:bodyPr wrap="square">
              <a:spAutoFit/>
            </a:bodyPr>
            <a:lstStyle/>
            <a:p>
              <a:r>
                <a:rPr lang="en-US" dirty="0">
                  <a:solidFill>
                    <a:schemeClr val="bg1"/>
                  </a:solidFill>
                </a:rPr>
                <a:t>On the next page you can log in to your account by clicking </a:t>
              </a:r>
              <a:r>
                <a:rPr lang="en-US" b="1" dirty="0">
                  <a:solidFill>
                    <a:schemeClr val="bg1"/>
                  </a:solidFill>
                </a:rPr>
                <a:t>‘Log in’</a:t>
              </a:r>
              <a:r>
                <a:rPr lang="en-US" dirty="0">
                  <a:solidFill>
                    <a:schemeClr val="bg1"/>
                  </a:solidFill>
                </a:rPr>
                <a:t>. </a:t>
              </a:r>
            </a:p>
            <a:p>
              <a:endParaRPr lang="en-US" dirty="0">
                <a:solidFill>
                  <a:schemeClr val="bg1"/>
                </a:solidFill>
              </a:endParaRPr>
            </a:p>
            <a:p>
              <a:r>
                <a:rPr lang="en-US" dirty="0">
                  <a:solidFill>
                    <a:schemeClr val="bg1"/>
                  </a:solidFill>
                </a:rPr>
                <a:t>If you have not created a listing yet, you can click on </a:t>
              </a:r>
              <a:r>
                <a:rPr lang="en-US" b="1" dirty="0">
                  <a:solidFill>
                    <a:schemeClr val="bg1"/>
                  </a:solidFill>
                </a:rPr>
                <a:t>‘Don’t have an account? Sign up here’</a:t>
              </a:r>
              <a:r>
                <a:rPr lang="en-US" dirty="0">
                  <a:solidFill>
                    <a:schemeClr val="bg1"/>
                  </a:solidFill>
                </a:rPr>
                <a:t>.</a:t>
              </a:r>
            </a:p>
          </p:txBody>
        </p:sp>
        <p:cxnSp>
          <p:nvCxnSpPr>
            <p:cNvPr id="6" name="Straight Connector 5">
              <a:extLst>
                <a:ext uri="{FF2B5EF4-FFF2-40B4-BE49-F238E27FC236}">
                  <a16:creationId xmlns:a16="http://schemas.microsoft.com/office/drawing/2014/main" id="{52A5DD09-144C-F2A5-9A32-DC526E3A8740}"/>
                </a:ext>
              </a:extLst>
            </p:cNvPr>
            <p:cNvCxnSpPr/>
            <p:nvPr/>
          </p:nvCxnSpPr>
          <p:spPr>
            <a:xfrm>
              <a:off x="6744652" y="1838692"/>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6604FBCA-1643-5FEE-6B48-60DFDAED866B}"/>
                </a:ext>
              </a:extLst>
            </p:cNvPr>
            <p:cNvSpPr txBox="1"/>
            <p:nvPr/>
          </p:nvSpPr>
          <p:spPr>
            <a:xfrm>
              <a:off x="6641191" y="515253"/>
              <a:ext cx="3821111" cy="1323439"/>
            </a:xfrm>
            <a:prstGeom prst="rect">
              <a:avLst/>
            </a:prstGeom>
            <a:noFill/>
          </p:spPr>
          <p:txBody>
            <a:bodyPr wrap="square" rtlCol="0">
              <a:spAutoFit/>
            </a:bodyPr>
            <a:lstStyle/>
            <a:p>
              <a:r>
                <a:rPr lang="en-US" sz="8000" b="1" dirty="0">
                  <a:solidFill>
                    <a:schemeClr val="bg1"/>
                  </a:solidFill>
                  <a:latin typeface="Tahoma" panose="020B0604030504040204" pitchFamily="34" charset="0"/>
                  <a:ea typeface="Tahoma" panose="020B0604030504040204" pitchFamily="34" charset="0"/>
                  <a:cs typeface="Tahoma" panose="020B0604030504040204" pitchFamily="34" charset="0"/>
                </a:rPr>
                <a:t>2</a:t>
              </a:r>
              <a:r>
                <a:rPr lang="en-US" sz="3200" b="1" dirty="0">
                  <a:solidFill>
                    <a:schemeClr val="bg1"/>
                  </a:solidFill>
                </a:rPr>
                <a:t> </a:t>
              </a:r>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p>
          </p:txBody>
        </p:sp>
      </p:grpSp>
      <p:pic>
        <p:nvPicPr>
          <p:cNvPr id="12" name="Picture 11">
            <a:extLst>
              <a:ext uri="{FF2B5EF4-FFF2-40B4-BE49-F238E27FC236}">
                <a16:creationId xmlns:a16="http://schemas.microsoft.com/office/drawing/2014/main" id="{7A6F5699-F3EB-312C-ADB0-B0A5530DF0E4}"/>
              </a:ext>
            </a:extLst>
          </p:cNvPr>
          <p:cNvPicPr>
            <a:picLocks noChangeAspect="1"/>
          </p:cNvPicPr>
          <p:nvPr/>
        </p:nvPicPr>
        <p:blipFill>
          <a:blip r:embed="rId2"/>
          <a:stretch>
            <a:fillRect/>
          </a:stretch>
        </p:blipFill>
        <p:spPr>
          <a:xfrm>
            <a:off x="4978147" y="1657350"/>
            <a:ext cx="6794500" cy="3543300"/>
          </a:xfrm>
          <a:prstGeom prst="rect">
            <a:avLst/>
          </a:prstGeom>
        </p:spPr>
      </p:pic>
    </p:spTree>
    <p:extLst>
      <p:ext uri="{BB962C8B-B14F-4D97-AF65-F5344CB8AC3E}">
        <p14:creationId xmlns:p14="http://schemas.microsoft.com/office/powerpoint/2010/main" val="727545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72921-01E6-3556-D36C-A9BE9A647EB1}"/>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5C885F64-F2E1-681A-CA3C-22A69A50EE3C}"/>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446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8C21D740-F5A5-26DD-7330-54778F26E4D8}"/>
              </a:ext>
            </a:extLst>
          </p:cNvPr>
          <p:cNvSpPr/>
          <p:nvPr/>
        </p:nvSpPr>
        <p:spPr>
          <a:xfrm>
            <a:off x="5250181" y="4822720"/>
            <a:ext cx="5562600" cy="835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9" name="Group 8">
            <a:extLst>
              <a:ext uri="{FF2B5EF4-FFF2-40B4-BE49-F238E27FC236}">
                <a16:creationId xmlns:a16="http://schemas.microsoft.com/office/drawing/2014/main" id="{F817D471-3E09-7DBE-8AE2-61D027389E3E}"/>
              </a:ext>
            </a:extLst>
          </p:cNvPr>
          <p:cNvGrpSpPr/>
          <p:nvPr/>
        </p:nvGrpSpPr>
        <p:grpSpPr>
          <a:xfrm>
            <a:off x="315892" y="1429653"/>
            <a:ext cx="4289697" cy="2668223"/>
            <a:chOff x="6641191" y="515253"/>
            <a:chExt cx="4289697" cy="2668223"/>
          </a:xfrm>
        </p:grpSpPr>
        <p:sp>
          <p:nvSpPr>
            <p:cNvPr id="5" name="Rectangle 4">
              <a:extLst>
                <a:ext uri="{FF2B5EF4-FFF2-40B4-BE49-F238E27FC236}">
                  <a16:creationId xmlns:a16="http://schemas.microsoft.com/office/drawing/2014/main" id="{C82B4060-91DB-3C35-D9AB-FFF882E64A93}"/>
                </a:ext>
              </a:extLst>
            </p:cNvPr>
            <p:cNvSpPr/>
            <p:nvPr/>
          </p:nvSpPr>
          <p:spPr>
            <a:xfrm>
              <a:off x="6641191" y="1983147"/>
              <a:ext cx="4289697" cy="1200329"/>
            </a:xfrm>
            <a:prstGeom prst="rect">
              <a:avLst/>
            </a:prstGeom>
          </p:spPr>
          <p:txBody>
            <a:bodyPr wrap="square">
              <a:spAutoFit/>
            </a:bodyPr>
            <a:lstStyle/>
            <a:p>
              <a:r>
                <a:rPr lang="en-US" dirty="0">
                  <a:solidFill>
                    <a:schemeClr val="bg1"/>
                  </a:solidFill>
                </a:rPr>
                <a:t>Enter your first and last name, as well as your email address. </a:t>
              </a:r>
            </a:p>
            <a:p>
              <a:endParaRPr lang="en-US" dirty="0">
                <a:solidFill>
                  <a:schemeClr val="bg1"/>
                </a:solidFill>
              </a:endParaRPr>
            </a:p>
            <a:p>
              <a:r>
                <a:rPr lang="en-US" dirty="0">
                  <a:solidFill>
                    <a:schemeClr val="bg1"/>
                  </a:solidFill>
                </a:rPr>
                <a:t>Click on </a:t>
              </a:r>
              <a:r>
                <a:rPr lang="en-US" b="1" dirty="0">
                  <a:solidFill>
                    <a:schemeClr val="bg1"/>
                  </a:solidFill>
                </a:rPr>
                <a:t>‘Get started’</a:t>
              </a:r>
              <a:r>
                <a:rPr lang="en-US" dirty="0">
                  <a:solidFill>
                    <a:schemeClr val="bg1"/>
                  </a:solidFill>
                </a:rPr>
                <a:t>.</a:t>
              </a:r>
            </a:p>
          </p:txBody>
        </p:sp>
        <p:cxnSp>
          <p:nvCxnSpPr>
            <p:cNvPr id="6" name="Straight Connector 5">
              <a:extLst>
                <a:ext uri="{FF2B5EF4-FFF2-40B4-BE49-F238E27FC236}">
                  <a16:creationId xmlns:a16="http://schemas.microsoft.com/office/drawing/2014/main" id="{C775D82D-2591-A24C-DD65-4E1DE2916622}"/>
                </a:ext>
              </a:extLst>
            </p:cNvPr>
            <p:cNvCxnSpPr/>
            <p:nvPr/>
          </p:nvCxnSpPr>
          <p:spPr>
            <a:xfrm>
              <a:off x="6744652" y="1838692"/>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19FFDCE-9609-4E34-B5ED-54D2683C66D0}"/>
                </a:ext>
              </a:extLst>
            </p:cNvPr>
            <p:cNvSpPr txBox="1"/>
            <p:nvPr/>
          </p:nvSpPr>
          <p:spPr>
            <a:xfrm>
              <a:off x="6641191" y="515253"/>
              <a:ext cx="3821111" cy="1323439"/>
            </a:xfrm>
            <a:prstGeom prst="rect">
              <a:avLst/>
            </a:prstGeom>
            <a:noFill/>
          </p:spPr>
          <p:txBody>
            <a:bodyPr wrap="square" rtlCol="0">
              <a:spAutoFit/>
            </a:bodyPr>
            <a:lstStyle/>
            <a:p>
              <a:r>
                <a:rPr lang="en-US" sz="8000" b="1" dirty="0">
                  <a:solidFill>
                    <a:schemeClr val="bg1"/>
                  </a:solidFill>
                  <a:latin typeface="Tahoma" panose="020B0604030504040204" pitchFamily="34" charset="0"/>
                  <a:ea typeface="Tahoma" panose="020B0604030504040204" pitchFamily="34" charset="0"/>
                  <a:cs typeface="Tahoma" panose="020B0604030504040204" pitchFamily="34" charset="0"/>
                </a:rPr>
                <a:t>3</a:t>
              </a:r>
              <a:r>
                <a:rPr lang="en-US" sz="3200" b="1" dirty="0">
                  <a:solidFill>
                    <a:schemeClr val="bg1"/>
                  </a:solidFill>
                </a:rPr>
                <a:t> </a:t>
              </a:r>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p>
          </p:txBody>
        </p:sp>
      </p:grpSp>
      <p:pic>
        <p:nvPicPr>
          <p:cNvPr id="2" name="Picture 1">
            <a:extLst>
              <a:ext uri="{FF2B5EF4-FFF2-40B4-BE49-F238E27FC236}">
                <a16:creationId xmlns:a16="http://schemas.microsoft.com/office/drawing/2014/main" id="{3FFC664B-C5C1-DA84-C6D6-C012D7A50B4D}"/>
              </a:ext>
            </a:extLst>
          </p:cNvPr>
          <p:cNvPicPr>
            <a:picLocks noChangeAspect="1"/>
          </p:cNvPicPr>
          <p:nvPr/>
        </p:nvPicPr>
        <p:blipFill>
          <a:blip r:embed="rId2"/>
          <a:stretch>
            <a:fillRect/>
          </a:stretch>
        </p:blipFill>
        <p:spPr>
          <a:xfrm>
            <a:off x="5042404" y="2035280"/>
            <a:ext cx="6402977" cy="2248898"/>
          </a:xfrm>
          <a:prstGeom prst="rect">
            <a:avLst/>
          </a:prstGeom>
        </p:spPr>
      </p:pic>
    </p:spTree>
    <p:extLst>
      <p:ext uri="{BB962C8B-B14F-4D97-AF65-F5344CB8AC3E}">
        <p14:creationId xmlns:p14="http://schemas.microsoft.com/office/powerpoint/2010/main" val="168349581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78573-D871-2032-04BC-6D1FD5CA023E}"/>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A1EA84EA-40A4-369E-9AD8-0DB4A138D5C4}"/>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446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5A7AE688-979C-A2B5-37F7-70E9C5F32152}"/>
              </a:ext>
            </a:extLst>
          </p:cNvPr>
          <p:cNvSpPr/>
          <p:nvPr/>
        </p:nvSpPr>
        <p:spPr>
          <a:xfrm>
            <a:off x="5250181" y="4822720"/>
            <a:ext cx="5562600" cy="835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9" name="Group 8">
            <a:extLst>
              <a:ext uri="{FF2B5EF4-FFF2-40B4-BE49-F238E27FC236}">
                <a16:creationId xmlns:a16="http://schemas.microsoft.com/office/drawing/2014/main" id="{58532883-E3DB-2732-D3D4-B9ED81DACDEA}"/>
              </a:ext>
            </a:extLst>
          </p:cNvPr>
          <p:cNvGrpSpPr/>
          <p:nvPr/>
        </p:nvGrpSpPr>
        <p:grpSpPr>
          <a:xfrm>
            <a:off x="315892" y="1429653"/>
            <a:ext cx="4289697" cy="2114225"/>
            <a:chOff x="6641191" y="515253"/>
            <a:chExt cx="4289697" cy="2114225"/>
          </a:xfrm>
        </p:grpSpPr>
        <p:sp>
          <p:nvSpPr>
            <p:cNvPr id="5" name="Rectangle 4">
              <a:extLst>
                <a:ext uri="{FF2B5EF4-FFF2-40B4-BE49-F238E27FC236}">
                  <a16:creationId xmlns:a16="http://schemas.microsoft.com/office/drawing/2014/main" id="{FB022B57-A3D3-2AAD-5CD0-6FA2F4B60BD6}"/>
                </a:ext>
              </a:extLst>
            </p:cNvPr>
            <p:cNvSpPr/>
            <p:nvPr/>
          </p:nvSpPr>
          <p:spPr>
            <a:xfrm>
              <a:off x="6641191" y="1983147"/>
              <a:ext cx="4289697" cy="646331"/>
            </a:xfrm>
            <a:prstGeom prst="rect">
              <a:avLst/>
            </a:prstGeom>
          </p:spPr>
          <p:txBody>
            <a:bodyPr wrap="square">
              <a:spAutoFit/>
            </a:bodyPr>
            <a:lstStyle/>
            <a:p>
              <a:r>
                <a:rPr lang="en-US" dirty="0">
                  <a:solidFill>
                    <a:schemeClr val="bg1"/>
                  </a:solidFill>
                </a:rPr>
                <a:t>Open the email sent to you by Hotfrog and click on the link inside to continue.</a:t>
              </a:r>
            </a:p>
          </p:txBody>
        </p:sp>
        <p:cxnSp>
          <p:nvCxnSpPr>
            <p:cNvPr id="6" name="Straight Connector 5">
              <a:extLst>
                <a:ext uri="{FF2B5EF4-FFF2-40B4-BE49-F238E27FC236}">
                  <a16:creationId xmlns:a16="http://schemas.microsoft.com/office/drawing/2014/main" id="{04BA732D-3E57-2B1D-1A9B-39FC9793FABB}"/>
                </a:ext>
              </a:extLst>
            </p:cNvPr>
            <p:cNvCxnSpPr/>
            <p:nvPr/>
          </p:nvCxnSpPr>
          <p:spPr>
            <a:xfrm>
              <a:off x="6744652" y="1838692"/>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A87B74A-94BF-3C65-DD55-83A843ED0A37}"/>
                </a:ext>
              </a:extLst>
            </p:cNvPr>
            <p:cNvSpPr txBox="1"/>
            <p:nvPr/>
          </p:nvSpPr>
          <p:spPr>
            <a:xfrm>
              <a:off x="6641191" y="515253"/>
              <a:ext cx="3821111" cy="1323439"/>
            </a:xfrm>
            <a:prstGeom prst="rect">
              <a:avLst/>
            </a:prstGeom>
            <a:noFill/>
          </p:spPr>
          <p:txBody>
            <a:bodyPr wrap="square" rtlCol="0">
              <a:spAutoFit/>
            </a:bodyPr>
            <a:lstStyle/>
            <a:p>
              <a:r>
                <a:rPr lang="en-US" sz="8000" b="1" dirty="0">
                  <a:solidFill>
                    <a:schemeClr val="bg1"/>
                  </a:solidFill>
                  <a:latin typeface="Tahoma" panose="020B0604030504040204" pitchFamily="34" charset="0"/>
                  <a:ea typeface="Tahoma" panose="020B0604030504040204" pitchFamily="34" charset="0"/>
                  <a:cs typeface="Tahoma" panose="020B0604030504040204" pitchFamily="34" charset="0"/>
                </a:rPr>
                <a:t>4</a:t>
              </a:r>
              <a:r>
                <a:rPr lang="en-US" sz="3200" b="1" dirty="0">
                  <a:solidFill>
                    <a:schemeClr val="bg1"/>
                  </a:solidFill>
                </a:rPr>
                <a:t> </a:t>
              </a:r>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p>
          </p:txBody>
        </p:sp>
      </p:grpSp>
      <p:pic>
        <p:nvPicPr>
          <p:cNvPr id="2" name="Picture 1">
            <a:extLst>
              <a:ext uri="{FF2B5EF4-FFF2-40B4-BE49-F238E27FC236}">
                <a16:creationId xmlns:a16="http://schemas.microsoft.com/office/drawing/2014/main" id="{DE297E0F-60E9-EC48-802A-2180FA2606BF}"/>
              </a:ext>
            </a:extLst>
          </p:cNvPr>
          <p:cNvPicPr>
            <a:picLocks noChangeAspect="1"/>
          </p:cNvPicPr>
          <p:nvPr/>
        </p:nvPicPr>
        <p:blipFill>
          <a:blip r:embed="rId2"/>
          <a:stretch>
            <a:fillRect/>
          </a:stretch>
        </p:blipFill>
        <p:spPr>
          <a:xfrm>
            <a:off x="3804907" y="3915773"/>
            <a:ext cx="7772400" cy="988759"/>
          </a:xfrm>
          <a:prstGeom prst="rect">
            <a:avLst/>
          </a:prstGeom>
        </p:spPr>
      </p:pic>
    </p:spTree>
    <p:extLst>
      <p:ext uri="{BB962C8B-B14F-4D97-AF65-F5344CB8AC3E}">
        <p14:creationId xmlns:p14="http://schemas.microsoft.com/office/powerpoint/2010/main" val="422479348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B33F9-F646-0247-FFEC-BE1924C1D441}"/>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D50A62B5-7DDF-8264-3467-16CC6C2C0B0F}"/>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446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8DDBA42F-7307-5988-64AF-22B809E0E7BD}"/>
              </a:ext>
            </a:extLst>
          </p:cNvPr>
          <p:cNvSpPr/>
          <p:nvPr/>
        </p:nvSpPr>
        <p:spPr>
          <a:xfrm>
            <a:off x="5250181" y="4822720"/>
            <a:ext cx="5562600" cy="835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9" name="Group 8">
            <a:extLst>
              <a:ext uri="{FF2B5EF4-FFF2-40B4-BE49-F238E27FC236}">
                <a16:creationId xmlns:a16="http://schemas.microsoft.com/office/drawing/2014/main" id="{E45F81F4-5FAB-AF23-8709-9D4F12831B8B}"/>
              </a:ext>
            </a:extLst>
          </p:cNvPr>
          <p:cNvGrpSpPr/>
          <p:nvPr/>
        </p:nvGrpSpPr>
        <p:grpSpPr>
          <a:xfrm>
            <a:off x="315892" y="1429653"/>
            <a:ext cx="4289697" cy="2114225"/>
            <a:chOff x="6641191" y="515253"/>
            <a:chExt cx="4289697" cy="2114225"/>
          </a:xfrm>
        </p:grpSpPr>
        <p:sp>
          <p:nvSpPr>
            <p:cNvPr id="5" name="Rectangle 4">
              <a:extLst>
                <a:ext uri="{FF2B5EF4-FFF2-40B4-BE49-F238E27FC236}">
                  <a16:creationId xmlns:a16="http://schemas.microsoft.com/office/drawing/2014/main" id="{90AA3835-9B23-C650-3D97-63800F339F07}"/>
                </a:ext>
              </a:extLst>
            </p:cNvPr>
            <p:cNvSpPr/>
            <p:nvPr/>
          </p:nvSpPr>
          <p:spPr>
            <a:xfrm>
              <a:off x="6641191" y="1983147"/>
              <a:ext cx="4289697" cy="646331"/>
            </a:xfrm>
            <a:prstGeom prst="rect">
              <a:avLst/>
            </a:prstGeom>
          </p:spPr>
          <p:txBody>
            <a:bodyPr wrap="square">
              <a:spAutoFit/>
            </a:bodyPr>
            <a:lstStyle/>
            <a:p>
              <a:r>
                <a:rPr lang="en-US" dirty="0">
                  <a:solidFill>
                    <a:schemeClr val="bg1"/>
                  </a:solidFill>
                </a:rPr>
                <a:t>Choose a password for your Hotfrog account and click </a:t>
              </a:r>
              <a:r>
                <a:rPr lang="en-US" b="1" dirty="0">
                  <a:solidFill>
                    <a:schemeClr val="bg1"/>
                  </a:solidFill>
                </a:rPr>
                <a:t>‘Set password’</a:t>
              </a:r>
              <a:r>
                <a:rPr lang="en-US" dirty="0">
                  <a:solidFill>
                    <a:schemeClr val="bg1"/>
                  </a:solidFill>
                </a:rPr>
                <a:t>.</a:t>
              </a:r>
            </a:p>
          </p:txBody>
        </p:sp>
        <p:cxnSp>
          <p:nvCxnSpPr>
            <p:cNvPr id="6" name="Straight Connector 5">
              <a:extLst>
                <a:ext uri="{FF2B5EF4-FFF2-40B4-BE49-F238E27FC236}">
                  <a16:creationId xmlns:a16="http://schemas.microsoft.com/office/drawing/2014/main" id="{633FFAFF-DBC0-AE99-EF16-F33E32F4ED06}"/>
                </a:ext>
              </a:extLst>
            </p:cNvPr>
            <p:cNvCxnSpPr/>
            <p:nvPr/>
          </p:nvCxnSpPr>
          <p:spPr>
            <a:xfrm>
              <a:off x="6744652" y="1838692"/>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7D6FBD8-4067-0059-DC22-CBC443206C14}"/>
                </a:ext>
              </a:extLst>
            </p:cNvPr>
            <p:cNvSpPr txBox="1"/>
            <p:nvPr/>
          </p:nvSpPr>
          <p:spPr>
            <a:xfrm>
              <a:off x="6641191" y="515253"/>
              <a:ext cx="3821111" cy="1323439"/>
            </a:xfrm>
            <a:prstGeom prst="rect">
              <a:avLst/>
            </a:prstGeom>
            <a:noFill/>
          </p:spPr>
          <p:txBody>
            <a:bodyPr wrap="square" rtlCol="0">
              <a:spAutoFit/>
            </a:bodyPr>
            <a:lstStyle/>
            <a:p>
              <a:r>
                <a:rPr lang="en-US" sz="8000" b="1" dirty="0">
                  <a:solidFill>
                    <a:schemeClr val="bg1"/>
                  </a:solidFill>
                  <a:latin typeface="Tahoma" panose="020B0604030504040204" pitchFamily="34" charset="0"/>
                  <a:ea typeface="Tahoma" panose="020B0604030504040204" pitchFamily="34" charset="0"/>
                  <a:cs typeface="Tahoma" panose="020B0604030504040204" pitchFamily="34" charset="0"/>
                </a:rPr>
                <a:t>5</a:t>
              </a:r>
              <a:r>
                <a:rPr lang="en-US" sz="3200" b="1" dirty="0">
                  <a:solidFill>
                    <a:schemeClr val="bg1"/>
                  </a:solidFill>
                </a:rPr>
                <a:t> </a:t>
              </a:r>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p>
          </p:txBody>
        </p:sp>
      </p:grpSp>
      <p:pic>
        <p:nvPicPr>
          <p:cNvPr id="2" name="Picture 1">
            <a:extLst>
              <a:ext uri="{FF2B5EF4-FFF2-40B4-BE49-F238E27FC236}">
                <a16:creationId xmlns:a16="http://schemas.microsoft.com/office/drawing/2014/main" id="{D2DB6A76-4BC5-FFA2-80C4-E494C67C4EDF}"/>
              </a:ext>
            </a:extLst>
          </p:cNvPr>
          <p:cNvPicPr>
            <a:picLocks noChangeAspect="1"/>
          </p:cNvPicPr>
          <p:nvPr/>
        </p:nvPicPr>
        <p:blipFill>
          <a:blip r:embed="rId2"/>
          <a:stretch>
            <a:fillRect/>
          </a:stretch>
        </p:blipFill>
        <p:spPr>
          <a:xfrm>
            <a:off x="3787459" y="3688332"/>
            <a:ext cx="7772400" cy="2050888"/>
          </a:xfrm>
          <a:prstGeom prst="rect">
            <a:avLst/>
          </a:prstGeom>
        </p:spPr>
      </p:pic>
    </p:spTree>
    <p:extLst>
      <p:ext uri="{BB962C8B-B14F-4D97-AF65-F5344CB8AC3E}">
        <p14:creationId xmlns:p14="http://schemas.microsoft.com/office/powerpoint/2010/main" val="40719693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CA063-1068-4FE3-A0CD-74CF04BC0921}"/>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410343E6-086F-E8FF-DFB0-0F02B271579B}"/>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446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987807DF-4C1A-814C-E06D-AA4A5702FEC3}"/>
              </a:ext>
            </a:extLst>
          </p:cNvPr>
          <p:cNvSpPr/>
          <p:nvPr/>
        </p:nvSpPr>
        <p:spPr>
          <a:xfrm>
            <a:off x="5250181" y="4822720"/>
            <a:ext cx="5562600" cy="835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9" name="Group 8">
            <a:extLst>
              <a:ext uri="{FF2B5EF4-FFF2-40B4-BE49-F238E27FC236}">
                <a16:creationId xmlns:a16="http://schemas.microsoft.com/office/drawing/2014/main" id="{D2BE96D8-492C-05D8-0096-336517083EB0}"/>
              </a:ext>
            </a:extLst>
          </p:cNvPr>
          <p:cNvGrpSpPr/>
          <p:nvPr/>
        </p:nvGrpSpPr>
        <p:grpSpPr>
          <a:xfrm>
            <a:off x="315892" y="1429653"/>
            <a:ext cx="4289697" cy="2114225"/>
            <a:chOff x="6641191" y="515253"/>
            <a:chExt cx="4289697" cy="2114225"/>
          </a:xfrm>
        </p:grpSpPr>
        <p:sp>
          <p:nvSpPr>
            <p:cNvPr id="5" name="Rectangle 4">
              <a:extLst>
                <a:ext uri="{FF2B5EF4-FFF2-40B4-BE49-F238E27FC236}">
                  <a16:creationId xmlns:a16="http://schemas.microsoft.com/office/drawing/2014/main" id="{CADBA0DB-E5AA-1C8B-C8E1-5415923B33D7}"/>
                </a:ext>
              </a:extLst>
            </p:cNvPr>
            <p:cNvSpPr/>
            <p:nvPr/>
          </p:nvSpPr>
          <p:spPr>
            <a:xfrm>
              <a:off x="6641191" y="1983147"/>
              <a:ext cx="4289697" cy="646331"/>
            </a:xfrm>
            <a:prstGeom prst="rect">
              <a:avLst/>
            </a:prstGeom>
          </p:spPr>
          <p:txBody>
            <a:bodyPr wrap="square">
              <a:spAutoFit/>
            </a:bodyPr>
            <a:lstStyle/>
            <a:p>
              <a:r>
                <a:rPr lang="en-US" dirty="0">
                  <a:solidFill>
                    <a:schemeClr val="bg1"/>
                  </a:solidFill>
                </a:rPr>
                <a:t>Enter basic information for your business and click </a:t>
              </a:r>
              <a:r>
                <a:rPr lang="en-US" b="1" dirty="0">
                  <a:solidFill>
                    <a:schemeClr val="bg1"/>
                  </a:solidFill>
                </a:rPr>
                <a:t>‘Find address’</a:t>
              </a:r>
              <a:r>
                <a:rPr lang="en-US" dirty="0">
                  <a:solidFill>
                    <a:schemeClr val="bg1"/>
                  </a:solidFill>
                </a:rPr>
                <a:t>.</a:t>
              </a:r>
            </a:p>
          </p:txBody>
        </p:sp>
        <p:cxnSp>
          <p:nvCxnSpPr>
            <p:cNvPr id="6" name="Straight Connector 5">
              <a:extLst>
                <a:ext uri="{FF2B5EF4-FFF2-40B4-BE49-F238E27FC236}">
                  <a16:creationId xmlns:a16="http://schemas.microsoft.com/office/drawing/2014/main" id="{9761DEA1-0E79-F216-F466-071E857551C1}"/>
                </a:ext>
              </a:extLst>
            </p:cNvPr>
            <p:cNvCxnSpPr/>
            <p:nvPr/>
          </p:nvCxnSpPr>
          <p:spPr>
            <a:xfrm>
              <a:off x="6744652" y="1838692"/>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B437AA3-529E-BD48-98C1-16A7C1A02228}"/>
                </a:ext>
              </a:extLst>
            </p:cNvPr>
            <p:cNvSpPr txBox="1"/>
            <p:nvPr/>
          </p:nvSpPr>
          <p:spPr>
            <a:xfrm>
              <a:off x="6641191" y="515253"/>
              <a:ext cx="3821111" cy="1323439"/>
            </a:xfrm>
            <a:prstGeom prst="rect">
              <a:avLst/>
            </a:prstGeom>
            <a:noFill/>
          </p:spPr>
          <p:txBody>
            <a:bodyPr wrap="square" rtlCol="0">
              <a:spAutoFit/>
            </a:bodyPr>
            <a:lstStyle/>
            <a:p>
              <a:r>
                <a:rPr lang="en-US" sz="8000" b="1" dirty="0">
                  <a:solidFill>
                    <a:schemeClr val="bg1"/>
                  </a:solidFill>
                  <a:latin typeface="Tahoma" panose="020B0604030504040204" pitchFamily="34" charset="0"/>
                  <a:ea typeface="Tahoma" panose="020B0604030504040204" pitchFamily="34" charset="0"/>
                  <a:cs typeface="Tahoma" panose="020B0604030504040204" pitchFamily="34" charset="0"/>
                </a:rPr>
                <a:t>6</a:t>
              </a:r>
              <a:r>
                <a:rPr lang="en-US" sz="3200" b="1" dirty="0">
                  <a:solidFill>
                    <a:schemeClr val="bg1"/>
                  </a:solidFill>
                </a:rPr>
                <a:t> </a:t>
              </a:r>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p>
          </p:txBody>
        </p:sp>
      </p:grpSp>
      <p:pic>
        <p:nvPicPr>
          <p:cNvPr id="2" name="Picture 1">
            <a:extLst>
              <a:ext uri="{FF2B5EF4-FFF2-40B4-BE49-F238E27FC236}">
                <a16:creationId xmlns:a16="http://schemas.microsoft.com/office/drawing/2014/main" id="{731725CF-C346-D684-2EA4-A244CE46D56F}"/>
              </a:ext>
            </a:extLst>
          </p:cNvPr>
          <p:cNvPicPr>
            <a:picLocks noChangeAspect="1"/>
          </p:cNvPicPr>
          <p:nvPr/>
        </p:nvPicPr>
        <p:blipFill>
          <a:blip r:embed="rId2"/>
          <a:stretch>
            <a:fillRect/>
          </a:stretch>
        </p:blipFill>
        <p:spPr>
          <a:xfrm>
            <a:off x="5488699" y="658678"/>
            <a:ext cx="5913922" cy="5939574"/>
          </a:xfrm>
          <a:prstGeom prst="rect">
            <a:avLst/>
          </a:prstGeom>
        </p:spPr>
      </p:pic>
    </p:spTree>
    <p:extLst>
      <p:ext uri="{BB962C8B-B14F-4D97-AF65-F5344CB8AC3E}">
        <p14:creationId xmlns:p14="http://schemas.microsoft.com/office/powerpoint/2010/main" val="6946065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214CA-7DD5-361F-E25F-446506582827}"/>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34B273D6-448B-6342-A3A1-E1741B0BB622}"/>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446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686AE20B-7143-30A7-3992-D33CE05CC59B}"/>
              </a:ext>
            </a:extLst>
          </p:cNvPr>
          <p:cNvSpPr/>
          <p:nvPr/>
        </p:nvSpPr>
        <p:spPr>
          <a:xfrm>
            <a:off x="5250181" y="4822720"/>
            <a:ext cx="5562600" cy="835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9" name="Group 8">
            <a:extLst>
              <a:ext uri="{FF2B5EF4-FFF2-40B4-BE49-F238E27FC236}">
                <a16:creationId xmlns:a16="http://schemas.microsoft.com/office/drawing/2014/main" id="{4FD6EDED-ACA2-075E-3CAE-7EE00347C479}"/>
              </a:ext>
            </a:extLst>
          </p:cNvPr>
          <p:cNvGrpSpPr/>
          <p:nvPr/>
        </p:nvGrpSpPr>
        <p:grpSpPr>
          <a:xfrm>
            <a:off x="315892" y="808868"/>
            <a:ext cx="4289697" cy="4607215"/>
            <a:chOff x="6641191" y="-105532"/>
            <a:chExt cx="4289697" cy="4607215"/>
          </a:xfrm>
        </p:grpSpPr>
        <p:sp>
          <p:nvSpPr>
            <p:cNvPr id="5" name="Rectangle 4">
              <a:extLst>
                <a:ext uri="{FF2B5EF4-FFF2-40B4-BE49-F238E27FC236}">
                  <a16:creationId xmlns:a16="http://schemas.microsoft.com/office/drawing/2014/main" id="{25039C6A-3586-0491-431B-262E27FF8528}"/>
                </a:ext>
              </a:extLst>
            </p:cNvPr>
            <p:cNvSpPr/>
            <p:nvPr/>
          </p:nvSpPr>
          <p:spPr>
            <a:xfrm>
              <a:off x="6641191" y="1362362"/>
              <a:ext cx="4289697" cy="3139321"/>
            </a:xfrm>
            <a:prstGeom prst="rect">
              <a:avLst/>
            </a:prstGeom>
          </p:spPr>
          <p:txBody>
            <a:bodyPr wrap="square">
              <a:spAutoFit/>
            </a:bodyPr>
            <a:lstStyle/>
            <a:p>
              <a:r>
                <a:rPr lang="en-US" dirty="0">
                  <a:solidFill>
                    <a:schemeClr val="bg1"/>
                  </a:solidFill>
                </a:rPr>
                <a:t>Confirm that the pin on the map is in the correct position. If not, move it to the accurate location. </a:t>
              </a:r>
            </a:p>
            <a:p>
              <a:endParaRPr lang="en-US" dirty="0">
                <a:solidFill>
                  <a:schemeClr val="bg1"/>
                </a:solidFill>
              </a:endParaRPr>
            </a:p>
            <a:p>
              <a:r>
                <a:rPr lang="en-US" dirty="0">
                  <a:solidFill>
                    <a:schemeClr val="bg1"/>
                  </a:solidFill>
                </a:rPr>
                <a:t>Then choose a category and your contact and website details. </a:t>
              </a:r>
            </a:p>
            <a:p>
              <a:endParaRPr lang="en-US" dirty="0">
                <a:solidFill>
                  <a:schemeClr val="bg1"/>
                </a:solidFill>
              </a:endParaRPr>
            </a:p>
            <a:p>
              <a:r>
                <a:rPr lang="en-US" dirty="0">
                  <a:solidFill>
                    <a:schemeClr val="bg1"/>
                  </a:solidFill>
                </a:rPr>
                <a:t>Check that you have read the terms of Hotfrog. </a:t>
              </a:r>
            </a:p>
            <a:p>
              <a:endParaRPr lang="en-US" dirty="0">
                <a:solidFill>
                  <a:schemeClr val="bg1"/>
                </a:solidFill>
              </a:endParaRPr>
            </a:p>
            <a:p>
              <a:r>
                <a:rPr lang="en-US" dirty="0">
                  <a:solidFill>
                    <a:schemeClr val="bg1"/>
                  </a:solidFill>
                </a:rPr>
                <a:t>Then click </a:t>
              </a:r>
              <a:r>
                <a:rPr lang="en-US" b="1" dirty="0">
                  <a:solidFill>
                    <a:schemeClr val="bg1"/>
                  </a:solidFill>
                </a:rPr>
                <a:t>‘Submit profile’</a:t>
              </a:r>
              <a:r>
                <a:rPr lang="en-US" dirty="0">
                  <a:solidFill>
                    <a:schemeClr val="bg1"/>
                  </a:solidFill>
                </a:rPr>
                <a:t>.</a:t>
              </a:r>
            </a:p>
          </p:txBody>
        </p:sp>
        <p:cxnSp>
          <p:nvCxnSpPr>
            <p:cNvPr id="6" name="Straight Connector 5">
              <a:extLst>
                <a:ext uri="{FF2B5EF4-FFF2-40B4-BE49-F238E27FC236}">
                  <a16:creationId xmlns:a16="http://schemas.microsoft.com/office/drawing/2014/main" id="{381CF45E-04DE-0CB7-551C-9CE14135286F}"/>
                </a:ext>
              </a:extLst>
            </p:cNvPr>
            <p:cNvCxnSpPr/>
            <p:nvPr/>
          </p:nvCxnSpPr>
          <p:spPr>
            <a:xfrm>
              <a:off x="6744652" y="1217907"/>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054F1D9-2E36-4C56-4699-0761D4A129D7}"/>
                </a:ext>
              </a:extLst>
            </p:cNvPr>
            <p:cNvSpPr txBox="1"/>
            <p:nvPr/>
          </p:nvSpPr>
          <p:spPr>
            <a:xfrm>
              <a:off x="6641191" y="-105532"/>
              <a:ext cx="3182317" cy="1323439"/>
            </a:xfrm>
            <a:prstGeom prst="rect">
              <a:avLst/>
            </a:prstGeom>
            <a:noFill/>
          </p:spPr>
          <p:txBody>
            <a:bodyPr wrap="square" rtlCol="0">
              <a:spAutoFit/>
            </a:bodyPr>
            <a:lstStyle/>
            <a:p>
              <a:r>
                <a:rPr lang="en-US" sz="8000" b="1" dirty="0">
                  <a:solidFill>
                    <a:schemeClr val="bg1"/>
                  </a:solidFill>
                  <a:latin typeface="Tahoma" panose="020B0604030504040204" pitchFamily="34" charset="0"/>
                  <a:ea typeface="Tahoma" panose="020B0604030504040204" pitchFamily="34" charset="0"/>
                  <a:cs typeface="Tahoma" panose="020B0604030504040204" pitchFamily="34" charset="0"/>
                </a:rPr>
                <a:t>7</a:t>
              </a:r>
              <a:r>
                <a:rPr lang="en-US" sz="3200" b="1" dirty="0">
                  <a:solidFill>
                    <a:schemeClr val="bg1"/>
                  </a:solidFill>
                </a:rPr>
                <a:t> </a:t>
              </a:r>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p>
          </p:txBody>
        </p:sp>
      </p:grpSp>
      <p:pic>
        <p:nvPicPr>
          <p:cNvPr id="2" name="Picture 1">
            <a:extLst>
              <a:ext uri="{FF2B5EF4-FFF2-40B4-BE49-F238E27FC236}">
                <a16:creationId xmlns:a16="http://schemas.microsoft.com/office/drawing/2014/main" id="{AC8C0696-92C4-02A0-F3A9-1F01347AB570}"/>
              </a:ext>
            </a:extLst>
          </p:cNvPr>
          <p:cNvPicPr>
            <a:picLocks noChangeAspect="1"/>
          </p:cNvPicPr>
          <p:nvPr/>
        </p:nvPicPr>
        <p:blipFill>
          <a:blip r:embed="rId2"/>
          <a:stretch>
            <a:fillRect/>
          </a:stretch>
        </p:blipFill>
        <p:spPr>
          <a:xfrm>
            <a:off x="5439593" y="512759"/>
            <a:ext cx="5906588" cy="5385586"/>
          </a:xfrm>
          <a:prstGeom prst="rect">
            <a:avLst/>
          </a:prstGeom>
        </p:spPr>
      </p:pic>
    </p:spTree>
    <p:extLst>
      <p:ext uri="{BB962C8B-B14F-4D97-AF65-F5344CB8AC3E}">
        <p14:creationId xmlns:p14="http://schemas.microsoft.com/office/powerpoint/2010/main" val="403690850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15192-5945-C81B-AF35-A66D711BEE4B}"/>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86D38BE2-272A-13A0-28E2-CD77DE47E5DD}"/>
              </a:ext>
            </a:extLst>
          </p:cNvPr>
          <p:cNvSpPr/>
          <p:nvPr/>
        </p:nvSpPr>
        <p:spPr>
          <a:xfrm flipH="1" flipV="1">
            <a:off x="-17462"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F446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9C1F7B21-4BE7-9CA8-1A98-7B94BB1C25E4}"/>
              </a:ext>
            </a:extLst>
          </p:cNvPr>
          <p:cNvSpPr/>
          <p:nvPr/>
        </p:nvSpPr>
        <p:spPr>
          <a:xfrm>
            <a:off x="5250181" y="4822720"/>
            <a:ext cx="5562600" cy="835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9" name="Group 8">
            <a:extLst>
              <a:ext uri="{FF2B5EF4-FFF2-40B4-BE49-F238E27FC236}">
                <a16:creationId xmlns:a16="http://schemas.microsoft.com/office/drawing/2014/main" id="{5D82ED2A-FAC4-7EAF-D774-0639FED1E18B}"/>
              </a:ext>
            </a:extLst>
          </p:cNvPr>
          <p:cNvGrpSpPr/>
          <p:nvPr/>
        </p:nvGrpSpPr>
        <p:grpSpPr>
          <a:xfrm>
            <a:off x="315892" y="1429653"/>
            <a:ext cx="4289697" cy="2945222"/>
            <a:chOff x="6641191" y="515253"/>
            <a:chExt cx="4289697" cy="2945222"/>
          </a:xfrm>
        </p:grpSpPr>
        <p:sp>
          <p:nvSpPr>
            <p:cNvPr id="5" name="Rectangle 4">
              <a:extLst>
                <a:ext uri="{FF2B5EF4-FFF2-40B4-BE49-F238E27FC236}">
                  <a16:creationId xmlns:a16="http://schemas.microsoft.com/office/drawing/2014/main" id="{F314949B-1E7E-445A-6304-EFD916E25481}"/>
                </a:ext>
              </a:extLst>
            </p:cNvPr>
            <p:cNvSpPr/>
            <p:nvPr/>
          </p:nvSpPr>
          <p:spPr>
            <a:xfrm>
              <a:off x="6641191" y="1983147"/>
              <a:ext cx="4289697" cy="1477328"/>
            </a:xfrm>
            <a:prstGeom prst="rect">
              <a:avLst/>
            </a:prstGeom>
          </p:spPr>
          <p:txBody>
            <a:bodyPr wrap="square">
              <a:spAutoFit/>
            </a:bodyPr>
            <a:lstStyle/>
            <a:p>
              <a:r>
                <a:rPr lang="en-US" dirty="0">
                  <a:solidFill>
                    <a:schemeClr val="bg1"/>
                  </a:solidFill>
                </a:rPr>
                <a:t>You can now check out your profile or verify your listing by clicking </a:t>
              </a:r>
              <a:r>
                <a:rPr lang="en-US" b="1" dirty="0">
                  <a:solidFill>
                    <a:schemeClr val="bg1"/>
                  </a:solidFill>
                </a:rPr>
                <a:t>‘Verify now’</a:t>
              </a:r>
              <a:r>
                <a:rPr lang="en-US" dirty="0">
                  <a:solidFill>
                    <a:schemeClr val="bg1"/>
                  </a:solidFill>
                </a:rPr>
                <a:t>. </a:t>
              </a:r>
            </a:p>
            <a:p>
              <a:endParaRPr lang="en-US" dirty="0">
                <a:solidFill>
                  <a:schemeClr val="bg1"/>
                </a:solidFill>
              </a:endParaRPr>
            </a:p>
            <a:p>
              <a:r>
                <a:rPr lang="en-US" dirty="0">
                  <a:solidFill>
                    <a:schemeClr val="bg1"/>
                  </a:solidFill>
                </a:rPr>
                <a:t>Verifying your listing gives you more control over it.</a:t>
              </a:r>
            </a:p>
          </p:txBody>
        </p:sp>
        <p:cxnSp>
          <p:nvCxnSpPr>
            <p:cNvPr id="6" name="Straight Connector 5">
              <a:extLst>
                <a:ext uri="{FF2B5EF4-FFF2-40B4-BE49-F238E27FC236}">
                  <a16:creationId xmlns:a16="http://schemas.microsoft.com/office/drawing/2014/main" id="{76A7C01F-6249-60EA-27D9-CE766CC5D906}"/>
                </a:ext>
              </a:extLst>
            </p:cNvPr>
            <p:cNvCxnSpPr/>
            <p:nvPr/>
          </p:nvCxnSpPr>
          <p:spPr>
            <a:xfrm>
              <a:off x="6744652" y="1838692"/>
              <a:ext cx="3821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792CD3C-01A8-F030-0301-27AACB55EF35}"/>
                </a:ext>
              </a:extLst>
            </p:cNvPr>
            <p:cNvSpPr txBox="1"/>
            <p:nvPr/>
          </p:nvSpPr>
          <p:spPr>
            <a:xfrm>
              <a:off x="6641192" y="515253"/>
              <a:ext cx="3308152" cy="1323439"/>
            </a:xfrm>
            <a:prstGeom prst="rect">
              <a:avLst/>
            </a:prstGeom>
            <a:noFill/>
          </p:spPr>
          <p:txBody>
            <a:bodyPr wrap="square" rtlCol="0">
              <a:spAutoFit/>
            </a:bodyPr>
            <a:lstStyle/>
            <a:p>
              <a:r>
                <a:rPr lang="en-US" sz="8000" b="1" dirty="0">
                  <a:solidFill>
                    <a:schemeClr val="bg1"/>
                  </a:solidFill>
                  <a:latin typeface="Tahoma" panose="020B0604030504040204" pitchFamily="34" charset="0"/>
                  <a:ea typeface="Tahoma" panose="020B0604030504040204" pitchFamily="34" charset="0"/>
                  <a:cs typeface="Tahoma" panose="020B0604030504040204" pitchFamily="34" charset="0"/>
                </a:rPr>
                <a:t>8</a:t>
              </a:r>
              <a:r>
                <a:rPr lang="en-US" sz="3200" b="1" dirty="0">
                  <a:solidFill>
                    <a:schemeClr val="bg1"/>
                  </a:solidFill>
                </a:rPr>
                <a:t> </a:t>
              </a:r>
              <a:r>
                <a:rPr lang="en-US" sz="3200" b="1" dirty="0">
                  <a:solidFill>
                    <a:schemeClr val="bg1"/>
                  </a:solidFill>
                  <a:latin typeface="Tahoma" panose="020B0604030504040204" pitchFamily="34" charset="0"/>
                  <a:ea typeface="Tahoma" panose="020B0604030504040204" pitchFamily="34" charset="0"/>
                  <a:cs typeface="Tahoma" panose="020B0604030504040204" pitchFamily="34" charset="0"/>
                </a:rPr>
                <a:t>STEP</a:t>
              </a:r>
            </a:p>
          </p:txBody>
        </p:sp>
      </p:grpSp>
      <p:pic>
        <p:nvPicPr>
          <p:cNvPr id="2" name="Picture 1">
            <a:extLst>
              <a:ext uri="{FF2B5EF4-FFF2-40B4-BE49-F238E27FC236}">
                <a16:creationId xmlns:a16="http://schemas.microsoft.com/office/drawing/2014/main" id="{EB7EF5DA-2016-A42E-DDF1-DDD0C223006F}"/>
              </a:ext>
            </a:extLst>
          </p:cNvPr>
          <p:cNvPicPr>
            <a:picLocks noChangeAspect="1"/>
          </p:cNvPicPr>
          <p:nvPr/>
        </p:nvPicPr>
        <p:blipFill>
          <a:blip r:embed="rId2"/>
          <a:stretch>
            <a:fillRect/>
          </a:stretch>
        </p:blipFill>
        <p:spPr>
          <a:xfrm>
            <a:off x="5152036" y="2099746"/>
            <a:ext cx="6455229" cy="2275129"/>
          </a:xfrm>
          <a:prstGeom prst="rect">
            <a:avLst/>
          </a:prstGeom>
        </p:spPr>
      </p:pic>
    </p:spTree>
    <p:extLst>
      <p:ext uri="{BB962C8B-B14F-4D97-AF65-F5344CB8AC3E}">
        <p14:creationId xmlns:p14="http://schemas.microsoft.com/office/powerpoint/2010/main" val="32726423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Isosceles Triangle 21">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C08253A8-1494-44BB-E9D3-7A3FB9446BC7}"/>
              </a:ext>
            </a:extLst>
          </p:cNvPr>
          <p:cNvGrpSpPr/>
          <p:nvPr/>
        </p:nvGrpSpPr>
        <p:grpSpPr>
          <a:xfrm>
            <a:off x="2924203" y="1715273"/>
            <a:ext cx="6343593" cy="2820938"/>
            <a:chOff x="2506352" y="1635823"/>
            <a:chExt cx="7446209" cy="3259777"/>
          </a:xfrm>
        </p:grpSpPr>
        <p:pic>
          <p:nvPicPr>
            <p:cNvPr id="5122" name="Picture 2" descr="eLocal | Find Anything Local, Anywhere">
              <a:extLst>
                <a:ext uri="{FF2B5EF4-FFF2-40B4-BE49-F238E27FC236}">
                  <a16:creationId xmlns:a16="http://schemas.microsoft.com/office/drawing/2014/main" id="{3D2B37FE-CB7B-7974-92D8-A2CFC0E54E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6661" y="2497362"/>
              <a:ext cx="5295900" cy="15367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D287A5F-C134-F1EC-6F9C-80BEE0E765AD}"/>
                </a:ext>
              </a:extLst>
            </p:cNvPr>
            <p:cNvPicPr>
              <a:picLocks noChangeAspect="1"/>
            </p:cNvPicPr>
            <p:nvPr/>
          </p:nvPicPr>
          <p:blipFill>
            <a:blip r:embed="rId3"/>
            <a:stretch>
              <a:fillRect/>
            </a:stretch>
          </p:blipFill>
          <p:spPr>
            <a:xfrm>
              <a:off x="2506352" y="1635823"/>
              <a:ext cx="2150309" cy="3259777"/>
            </a:xfrm>
            <a:prstGeom prst="rect">
              <a:avLst/>
            </a:prstGeom>
          </p:spPr>
        </p:pic>
      </p:grpSp>
    </p:spTree>
    <p:extLst>
      <p:ext uri="{BB962C8B-B14F-4D97-AF65-F5344CB8AC3E}">
        <p14:creationId xmlns:p14="http://schemas.microsoft.com/office/powerpoint/2010/main" val="79858176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3B2CF2D9-56AE-4AE4-9DDC-7404EF27F9B6}"/>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772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Rectangle 42">
            <a:extLst>
              <a:ext uri="{FF2B5EF4-FFF2-40B4-BE49-F238E27FC236}">
                <a16:creationId xmlns:a16="http://schemas.microsoft.com/office/drawing/2014/main" id="{05A5EDC4-DB11-4C1C-B85D-36131B5A1A92}"/>
              </a:ext>
            </a:extLst>
          </p:cNvPr>
          <p:cNvSpPr/>
          <p:nvPr/>
        </p:nvSpPr>
        <p:spPr>
          <a:xfrm>
            <a:off x="447403" y="1491562"/>
            <a:ext cx="4137297" cy="3139321"/>
          </a:xfrm>
          <a:prstGeom prst="rect">
            <a:avLst/>
          </a:prstGeom>
        </p:spPr>
        <p:txBody>
          <a:bodyPr wrap="square">
            <a:spAutoFit/>
          </a:bodyPr>
          <a:lstStyle/>
          <a:p>
            <a:pPr lvl="0"/>
            <a:r>
              <a:rPr lang="en-IN" b="1" dirty="0" err="1">
                <a:latin typeface="Arial" panose="020B0604020202020204" pitchFamily="34" charset="0"/>
                <a:ea typeface="Tahoma" panose="020B0604030504040204" pitchFamily="34" charset="0"/>
                <a:cs typeface="Arial" panose="020B0604020202020204" pitchFamily="34" charset="0"/>
              </a:rPr>
              <a:t>elocal.com</a:t>
            </a:r>
            <a:r>
              <a:rPr lang="en-IN" b="1" dirty="0">
                <a:latin typeface="Arial" panose="020B0604020202020204" pitchFamily="34" charset="0"/>
                <a:ea typeface="Tahoma" panose="020B0604030504040204" pitchFamily="34" charset="0"/>
                <a:cs typeface="Arial" panose="020B0604020202020204" pitchFamily="34" charset="0"/>
              </a:rPr>
              <a:t> </a:t>
            </a:r>
            <a:r>
              <a:rPr lang="en-IN" dirty="0">
                <a:latin typeface="Arial" panose="020B0604020202020204" pitchFamily="34" charset="0"/>
                <a:ea typeface="Tahoma" panose="020B0604030504040204" pitchFamily="34" charset="0"/>
                <a:cs typeface="Arial" panose="020B0604020202020204" pitchFamily="34" charset="0"/>
              </a:rPr>
              <a:t>is another locally-based online directory that is available for free to businesses. </a:t>
            </a:r>
            <a:r>
              <a:rPr lang="en-IN" b="1" dirty="0" err="1">
                <a:latin typeface="Arial" panose="020B0604020202020204" pitchFamily="34" charset="0"/>
                <a:ea typeface="Tahoma" panose="020B0604030504040204" pitchFamily="34" charset="0"/>
                <a:cs typeface="Arial" panose="020B0604020202020204" pitchFamily="34" charset="0"/>
              </a:rPr>
              <a:t>elocal.com</a:t>
            </a:r>
            <a:r>
              <a:rPr lang="en-IN" b="1" dirty="0">
                <a:latin typeface="Arial" panose="020B0604020202020204" pitchFamily="34" charset="0"/>
                <a:ea typeface="Tahoma" panose="020B0604030504040204" pitchFamily="34" charset="0"/>
                <a:cs typeface="Arial" panose="020B0604020202020204" pitchFamily="34" charset="0"/>
              </a:rPr>
              <a:t> </a:t>
            </a:r>
            <a:r>
              <a:rPr lang="en-IN" dirty="0">
                <a:latin typeface="Arial" panose="020B0604020202020204" pitchFamily="34" charset="0"/>
                <a:ea typeface="Tahoma" panose="020B0604030504040204" pitchFamily="34" charset="0"/>
                <a:cs typeface="Arial" panose="020B0604020202020204" pitchFamily="34" charset="0"/>
              </a:rPr>
              <a:t>helps customers find local businesses as well as deals and advertisements. </a:t>
            </a:r>
          </a:p>
          <a:p>
            <a:pPr lvl="0"/>
            <a:endParaRPr lang="en-IN" dirty="0">
              <a:latin typeface="Arial" panose="020B0604020202020204" pitchFamily="34" charset="0"/>
              <a:ea typeface="Tahoma" panose="020B0604030504040204" pitchFamily="34" charset="0"/>
              <a:cs typeface="Arial" panose="020B0604020202020204" pitchFamily="34" charset="0"/>
            </a:endParaRPr>
          </a:p>
          <a:p>
            <a:pPr lvl="0"/>
            <a:r>
              <a:rPr lang="en-IN" dirty="0">
                <a:latin typeface="Arial" panose="020B0604020202020204" pitchFamily="34" charset="0"/>
                <a:ea typeface="Tahoma" panose="020B0604030504040204" pitchFamily="34" charset="0"/>
                <a:cs typeface="Arial" panose="020B0604020202020204" pitchFamily="34" charset="0"/>
              </a:rPr>
              <a:t>To get your business listed on Local.com start by going to </a:t>
            </a:r>
            <a:r>
              <a:rPr lang="en-IN" b="1" dirty="0">
                <a:latin typeface="Arial" panose="020B0604020202020204" pitchFamily="34" charset="0"/>
                <a:ea typeface="Tahoma" panose="020B0604030504040204" pitchFamily="34" charset="0"/>
                <a:cs typeface="Arial" panose="020B0604020202020204" pitchFamily="34" charset="0"/>
              </a:rPr>
              <a:t>https://</a:t>
            </a:r>
            <a:r>
              <a:rPr lang="en-IN" b="1" dirty="0" err="1">
                <a:latin typeface="Arial" panose="020B0604020202020204" pitchFamily="34" charset="0"/>
                <a:ea typeface="Tahoma" panose="020B0604030504040204" pitchFamily="34" charset="0"/>
                <a:cs typeface="Arial" panose="020B0604020202020204" pitchFamily="34" charset="0"/>
              </a:rPr>
              <a:t>www.elocal.com</a:t>
            </a:r>
            <a:r>
              <a:rPr lang="en-IN" b="1" dirty="0">
                <a:latin typeface="Arial" panose="020B0604020202020204" pitchFamily="34" charset="0"/>
                <a:ea typeface="Tahoma" panose="020B0604030504040204" pitchFamily="34" charset="0"/>
                <a:cs typeface="Arial" panose="020B0604020202020204" pitchFamily="34" charset="0"/>
              </a:rPr>
              <a:t>. </a:t>
            </a:r>
          </a:p>
          <a:p>
            <a:pPr lvl="0"/>
            <a:r>
              <a:rPr lang="en-IN" dirty="0">
                <a:latin typeface="Arial" panose="020B0604020202020204" pitchFamily="34" charset="0"/>
                <a:ea typeface="Tahoma" panose="020B0604030504040204" pitchFamily="34" charset="0"/>
                <a:cs typeface="Arial" panose="020B0604020202020204" pitchFamily="34" charset="0"/>
              </a:rPr>
              <a:t>Click on </a:t>
            </a:r>
            <a:r>
              <a:rPr lang="en-IN" b="1" dirty="0">
                <a:latin typeface="Arial" panose="020B0604020202020204" pitchFamily="34" charset="0"/>
                <a:ea typeface="Tahoma" panose="020B0604030504040204" pitchFamily="34" charset="0"/>
                <a:cs typeface="Arial" panose="020B0604020202020204" pitchFamily="34" charset="0"/>
              </a:rPr>
              <a:t>‘Join our Pro Network’ </a:t>
            </a:r>
            <a:r>
              <a:rPr lang="en-IN" dirty="0">
                <a:latin typeface="Arial" panose="020B0604020202020204" pitchFamily="34" charset="0"/>
                <a:ea typeface="Tahoma" panose="020B0604030504040204" pitchFamily="34" charset="0"/>
                <a:cs typeface="Arial" panose="020B0604020202020204" pitchFamily="34" charset="0"/>
              </a:rPr>
              <a:t>at the top of the page.</a:t>
            </a:r>
          </a:p>
        </p:txBody>
      </p:sp>
      <p:grpSp>
        <p:nvGrpSpPr>
          <p:cNvPr id="3" name="Group 2">
            <a:extLst>
              <a:ext uri="{FF2B5EF4-FFF2-40B4-BE49-F238E27FC236}">
                <a16:creationId xmlns:a16="http://schemas.microsoft.com/office/drawing/2014/main" id="{EB7D9D1D-3FF1-0846-1F88-2FB814C33D1C}"/>
              </a:ext>
            </a:extLst>
          </p:cNvPr>
          <p:cNvGrpSpPr/>
          <p:nvPr/>
        </p:nvGrpSpPr>
        <p:grpSpPr>
          <a:xfrm>
            <a:off x="562703" y="190005"/>
            <a:ext cx="2247923" cy="999631"/>
            <a:chOff x="2506352" y="1635823"/>
            <a:chExt cx="7446209" cy="3259777"/>
          </a:xfrm>
        </p:grpSpPr>
        <p:pic>
          <p:nvPicPr>
            <p:cNvPr id="5" name="Picture 2" descr="eLocal | Find Anything Local, Anywhere">
              <a:extLst>
                <a:ext uri="{FF2B5EF4-FFF2-40B4-BE49-F238E27FC236}">
                  <a16:creationId xmlns:a16="http://schemas.microsoft.com/office/drawing/2014/main" id="{38D83A5F-DA01-4386-523B-35FD7469A5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6661" y="2497362"/>
              <a:ext cx="5295900" cy="15367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85F2D4D-8126-62F6-42C2-747959DE5719}"/>
                </a:ext>
              </a:extLst>
            </p:cNvPr>
            <p:cNvPicPr>
              <a:picLocks noChangeAspect="1"/>
            </p:cNvPicPr>
            <p:nvPr/>
          </p:nvPicPr>
          <p:blipFill>
            <a:blip r:embed="rId3"/>
            <a:stretch>
              <a:fillRect/>
            </a:stretch>
          </p:blipFill>
          <p:spPr>
            <a:xfrm>
              <a:off x="2506352" y="1635823"/>
              <a:ext cx="2150309" cy="3259777"/>
            </a:xfrm>
            <a:prstGeom prst="rect">
              <a:avLst/>
            </a:prstGeom>
          </p:spPr>
        </p:pic>
      </p:grpSp>
      <p:pic>
        <p:nvPicPr>
          <p:cNvPr id="2" name="Picture 1">
            <a:extLst>
              <a:ext uri="{FF2B5EF4-FFF2-40B4-BE49-F238E27FC236}">
                <a16:creationId xmlns:a16="http://schemas.microsoft.com/office/drawing/2014/main" id="{610ABE6D-1358-1105-8E88-66892181EB34}"/>
              </a:ext>
            </a:extLst>
          </p:cNvPr>
          <p:cNvPicPr>
            <a:picLocks noChangeAspect="1"/>
          </p:cNvPicPr>
          <p:nvPr/>
        </p:nvPicPr>
        <p:blipFill>
          <a:blip r:embed="rId4"/>
          <a:stretch>
            <a:fillRect/>
          </a:stretch>
        </p:blipFill>
        <p:spPr>
          <a:xfrm>
            <a:off x="633997" y="4776663"/>
            <a:ext cx="10902683" cy="827303"/>
          </a:xfrm>
          <a:prstGeom prst="rect">
            <a:avLst/>
          </a:prstGeom>
        </p:spPr>
      </p:pic>
    </p:spTree>
    <p:extLst>
      <p:ext uri="{BB962C8B-B14F-4D97-AF65-F5344CB8AC3E}">
        <p14:creationId xmlns:p14="http://schemas.microsoft.com/office/powerpoint/2010/main" val="6339700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8C644A27-74FD-486E-92BC-A6645C685074}"/>
              </a:ext>
            </a:extLst>
          </p:cNvPr>
          <p:cNvSpPr/>
          <p:nvPr/>
        </p:nvSpPr>
        <p:spPr>
          <a:xfrm>
            <a:off x="6096000" y="0"/>
            <a:ext cx="6096000" cy="6858000"/>
          </a:xfrm>
          <a:custGeom>
            <a:avLst/>
            <a:gdLst>
              <a:gd name="connsiteX0" fmla="*/ 1714500 w 4683149"/>
              <a:gd name="connsiteY0" fmla="*/ 0 h 6858000"/>
              <a:gd name="connsiteX1" fmla="*/ 4683149 w 4683149"/>
              <a:gd name="connsiteY1" fmla="*/ 0 h 6858000"/>
              <a:gd name="connsiteX2" fmla="*/ 4683149 w 4683149"/>
              <a:gd name="connsiteY2" fmla="*/ 6858000 h 6858000"/>
              <a:gd name="connsiteX3" fmla="*/ 0 w 4683149"/>
              <a:gd name="connsiteY3" fmla="*/ 6858000 h 6858000"/>
              <a:gd name="connsiteX4" fmla="*/ 1714500 w 468314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3149" h="6858000">
                <a:moveTo>
                  <a:pt x="1714500" y="0"/>
                </a:moveTo>
                <a:lnTo>
                  <a:pt x="4683149" y="0"/>
                </a:lnTo>
                <a:lnTo>
                  <a:pt x="4683149" y="6858000"/>
                </a:lnTo>
                <a:lnTo>
                  <a:pt x="0" y="6858000"/>
                </a:lnTo>
                <a:lnTo>
                  <a:pt x="1714500" y="0"/>
                </a:lnTo>
                <a:close/>
              </a:path>
            </a:pathLst>
          </a:custGeom>
          <a:solidFill>
            <a:srgbClr val="2772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1" name="Group 20">
            <a:extLst>
              <a:ext uri="{FF2B5EF4-FFF2-40B4-BE49-F238E27FC236}">
                <a16:creationId xmlns:a16="http://schemas.microsoft.com/office/drawing/2014/main" id="{CC74EE6E-E2CA-46DE-93B2-C7E8EC49451C}"/>
              </a:ext>
            </a:extLst>
          </p:cNvPr>
          <p:cNvGrpSpPr/>
          <p:nvPr/>
        </p:nvGrpSpPr>
        <p:grpSpPr>
          <a:xfrm>
            <a:off x="377306" y="1189636"/>
            <a:ext cx="4207394" cy="2369880"/>
            <a:chOff x="377306" y="1323175"/>
            <a:chExt cx="4207394" cy="2369880"/>
          </a:xfrm>
        </p:grpSpPr>
        <p:sp>
          <p:nvSpPr>
            <p:cNvPr id="22" name="Rectangle 21">
              <a:extLst>
                <a:ext uri="{FF2B5EF4-FFF2-40B4-BE49-F238E27FC236}">
                  <a16:creationId xmlns:a16="http://schemas.microsoft.com/office/drawing/2014/main" id="{289B6A26-8071-44EF-93A7-4779A6D71AC5}"/>
                </a:ext>
              </a:extLst>
            </p:cNvPr>
            <p:cNvSpPr/>
            <p:nvPr/>
          </p:nvSpPr>
          <p:spPr>
            <a:xfrm>
              <a:off x="447403" y="2769725"/>
              <a:ext cx="4137297" cy="923330"/>
            </a:xfrm>
            <a:prstGeom prst="rect">
              <a:avLst/>
            </a:prstGeom>
          </p:spPr>
          <p:txBody>
            <a:bodyPr wrap="square">
              <a:spAutoFit/>
            </a:bodyPr>
            <a:lstStyle/>
            <a:p>
              <a:pPr lvl="0"/>
              <a:r>
                <a:rPr lang="en-IN" dirty="0">
                  <a:latin typeface="Arial" panose="020B0604020202020204" pitchFamily="34" charset="0"/>
                  <a:ea typeface="Tahoma" panose="020B0604030504040204" pitchFamily="34" charset="0"/>
                  <a:cs typeface="Arial" panose="020B0604020202020204" pitchFamily="34" charset="0"/>
                </a:rPr>
                <a:t>First, enter the type of business from the drop-down box. Enter the name of your business and click on </a:t>
              </a:r>
              <a:r>
                <a:rPr lang="en-IN" b="1" dirty="0">
                  <a:latin typeface="Arial" panose="020B0604020202020204" pitchFamily="34" charset="0"/>
                  <a:ea typeface="Tahoma" panose="020B0604030504040204" pitchFamily="34" charset="0"/>
                  <a:cs typeface="Arial" panose="020B0604020202020204" pitchFamily="34" charset="0"/>
                </a:rPr>
                <a:t>‘Next’</a:t>
              </a:r>
              <a:r>
                <a:rPr lang="en-IN" dirty="0">
                  <a:latin typeface="Arial" panose="020B0604020202020204" pitchFamily="34" charset="0"/>
                  <a:ea typeface="Tahoma" panose="020B0604030504040204" pitchFamily="34" charset="0"/>
                  <a:cs typeface="Arial" panose="020B0604020202020204" pitchFamily="34" charset="0"/>
                </a:rPr>
                <a:t>.</a:t>
              </a:r>
              <a:endParaRPr lang="en-IN" b="1" dirty="0">
                <a:latin typeface="Arial" panose="020B0604020202020204" pitchFamily="34" charset="0"/>
                <a:ea typeface="Tahoma" panose="020B060403050404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96EE1C0-A340-452A-8459-2BCB4A53754B}"/>
                </a:ext>
              </a:extLst>
            </p:cNvPr>
            <p:cNvGrpSpPr/>
            <p:nvPr/>
          </p:nvGrpSpPr>
          <p:grpSpPr>
            <a:xfrm>
              <a:off x="377306" y="1323175"/>
              <a:ext cx="3994669" cy="1446550"/>
              <a:chOff x="377306" y="1323175"/>
              <a:chExt cx="3994669" cy="1446550"/>
            </a:xfrm>
          </p:grpSpPr>
          <p:grpSp>
            <p:nvGrpSpPr>
              <p:cNvPr id="24" name="Group 23">
                <a:extLst>
                  <a:ext uri="{FF2B5EF4-FFF2-40B4-BE49-F238E27FC236}">
                    <a16:creationId xmlns:a16="http://schemas.microsoft.com/office/drawing/2014/main" id="{3C120768-9379-4E34-A8E7-D51CB1235D41}"/>
                  </a:ext>
                </a:extLst>
              </p:cNvPr>
              <p:cNvGrpSpPr/>
              <p:nvPr/>
            </p:nvGrpSpPr>
            <p:grpSpPr>
              <a:xfrm>
                <a:off x="377306" y="1323175"/>
                <a:ext cx="3235596" cy="1446550"/>
                <a:chOff x="377306" y="1323175"/>
                <a:chExt cx="3235596" cy="1446550"/>
              </a:xfrm>
            </p:grpSpPr>
            <p:sp>
              <p:nvSpPr>
                <p:cNvPr id="26" name="Rectangle 25">
                  <a:extLst>
                    <a:ext uri="{FF2B5EF4-FFF2-40B4-BE49-F238E27FC236}">
                      <a16:creationId xmlns:a16="http://schemas.microsoft.com/office/drawing/2014/main" id="{8EE41720-2150-4381-A2F4-CE78BC57215E}"/>
                    </a:ext>
                  </a:extLst>
                </p:cNvPr>
                <p:cNvSpPr/>
                <p:nvPr/>
              </p:nvSpPr>
              <p:spPr>
                <a:xfrm>
                  <a:off x="1183262" y="1996266"/>
                  <a:ext cx="1312288" cy="584775"/>
                </a:xfrm>
                <a:prstGeom prst="rect">
                  <a:avLst/>
                </a:prstGeom>
              </p:spPr>
              <p:txBody>
                <a:bodyPr wrap="square">
                  <a:spAutoFit/>
                </a:bodyPr>
                <a:lstStyle/>
                <a:p>
                  <a:pPr lvl="0"/>
                  <a:r>
                    <a:rPr lang="en-US" sz="3200" b="1" dirty="0">
                      <a:latin typeface="Tahoma" panose="020B0604030504040204" pitchFamily="34" charset="0"/>
                      <a:ea typeface="Tahoma" panose="020B0604030504040204" pitchFamily="34" charset="0"/>
                      <a:cs typeface="Tahoma" panose="020B0604030504040204" pitchFamily="34" charset="0"/>
                    </a:rPr>
                    <a:t>STEP</a:t>
                  </a:r>
                  <a:endParaRPr lang="en-IN" sz="3200" dirty="0">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a:ext uri="{FF2B5EF4-FFF2-40B4-BE49-F238E27FC236}">
                      <a16:creationId xmlns:a16="http://schemas.microsoft.com/office/drawing/2014/main" id="{A192FF17-120A-4285-9C21-E6D673D67F76}"/>
                    </a:ext>
                  </a:extLst>
                </p:cNvPr>
                <p:cNvSpPr/>
                <p:nvPr/>
              </p:nvSpPr>
              <p:spPr>
                <a:xfrm>
                  <a:off x="377306" y="1323175"/>
                  <a:ext cx="3235596" cy="1446550"/>
                </a:xfrm>
                <a:prstGeom prst="rect">
                  <a:avLst/>
                </a:prstGeom>
              </p:spPr>
              <p:txBody>
                <a:bodyPr wrap="square">
                  <a:spAutoFit/>
                </a:bodyPr>
                <a:lstStyle/>
                <a:p>
                  <a:pPr lvl="0"/>
                  <a:r>
                    <a:rPr lang="en-US" sz="8800" b="1" dirty="0">
                      <a:latin typeface="Tahoma" panose="020B0604030504040204" pitchFamily="34" charset="0"/>
                      <a:ea typeface="Tahoma" panose="020B0604030504040204" pitchFamily="34" charset="0"/>
                      <a:cs typeface="Tahoma" panose="020B0604030504040204" pitchFamily="34" charset="0"/>
                    </a:rPr>
                    <a:t>1</a:t>
                  </a:r>
                </a:p>
              </p:txBody>
            </p:sp>
          </p:grpSp>
          <p:cxnSp>
            <p:nvCxnSpPr>
              <p:cNvPr id="25" name="Straight Connector 24">
                <a:extLst>
                  <a:ext uri="{FF2B5EF4-FFF2-40B4-BE49-F238E27FC236}">
                    <a16:creationId xmlns:a16="http://schemas.microsoft.com/office/drawing/2014/main" id="{851F97A5-090F-48B8-9893-53F04CF607D9}"/>
                  </a:ext>
                </a:extLst>
              </p:cNvPr>
              <p:cNvCxnSpPr/>
              <p:nvPr/>
            </p:nvCxnSpPr>
            <p:spPr>
              <a:xfrm>
                <a:off x="550863" y="2552700"/>
                <a:ext cx="3821112" cy="0"/>
              </a:xfrm>
              <a:prstGeom prst="line">
                <a:avLst/>
              </a:prstGeom>
              <a:ln w="12700">
                <a:solidFill>
                  <a:srgbClr val="8B8E90"/>
                </a:solidFill>
              </a:ln>
            </p:spPr>
            <p:style>
              <a:lnRef idx="1">
                <a:schemeClr val="accent1"/>
              </a:lnRef>
              <a:fillRef idx="0">
                <a:schemeClr val="accent1"/>
              </a:fillRef>
              <a:effectRef idx="0">
                <a:schemeClr val="accent1"/>
              </a:effectRef>
              <a:fontRef idx="minor">
                <a:schemeClr val="tx1"/>
              </a:fontRef>
            </p:style>
          </p:cxnSp>
        </p:grpSp>
      </p:grpSp>
      <p:sp>
        <p:nvSpPr>
          <p:cNvPr id="10" name="Title 9">
            <a:extLst>
              <a:ext uri="{FF2B5EF4-FFF2-40B4-BE49-F238E27FC236}">
                <a16:creationId xmlns:a16="http://schemas.microsoft.com/office/drawing/2014/main" id="{63955671-B500-4180-ACE9-C3C764A75904}"/>
              </a:ext>
            </a:extLst>
          </p:cNvPr>
          <p:cNvSpPr>
            <a:spLocks noGrp="1"/>
          </p:cNvSpPr>
          <p:nvPr>
            <p:ph type="title"/>
          </p:nvPr>
        </p:nvSpPr>
        <p:spPr/>
        <p:txBody>
          <a:bodyPr/>
          <a:lstStyle/>
          <a:p>
            <a:r>
              <a:rPr lang="en-IN" dirty="0">
                <a:solidFill>
                  <a:schemeClr val="tx1"/>
                </a:solidFill>
              </a:rPr>
              <a:t>STEPS TO LISTING YOUR </a:t>
            </a:r>
            <a:br>
              <a:rPr lang="en-IN" dirty="0">
                <a:solidFill>
                  <a:schemeClr val="tx1"/>
                </a:solidFill>
              </a:rPr>
            </a:br>
            <a:r>
              <a:rPr lang="en-IN" dirty="0">
                <a:solidFill>
                  <a:schemeClr val="tx1"/>
                </a:solidFill>
              </a:rPr>
              <a:t>BUSINESS ON </a:t>
            </a:r>
            <a:r>
              <a:rPr lang="en-IN" dirty="0" err="1">
                <a:solidFill>
                  <a:schemeClr val="tx1"/>
                </a:solidFill>
              </a:rPr>
              <a:t>eLOCAL.COM</a:t>
            </a:r>
            <a:r>
              <a:rPr lang="en-IN" dirty="0">
                <a:solidFill>
                  <a:schemeClr val="tx1"/>
                </a:solidFill>
              </a:rPr>
              <a:t> </a:t>
            </a:r>
          </a:p>
        </p:txBody>
      </p:sp>
      <p:pic>
        <p:nvPicPr>
          <p:cNvPr id="2" name="Picture 1">
            <a:extLst>
              <a:ext uri="{FF2B5EF4-FFF2-40B4-BE49-F238E27FC236}">
                <a16:creationId xmlns:a16="http://schemas.microsoft.com/office/drawing/2014/main" id="{B2433832-59D5-8DEB-A119-D8E17183E86B}"/>
              </a:ext>
            </a:extLst>
          </p:cNvPr>
          <p:cNvPicPr>
            <a:picLocks noChangeAspect="1"/>
          </p:cNvPicPr>
          <p:nvPr/>
        </p:nvPicPr>
        <p:blipFill>
          <a:blip r:embed="rId2"/>
          <a:stretch>
            <a:fillRect/>
          </a:stretch>
        </p:blipFill>
        <p:spPr>
          <a:xfrm>
            <a:off x="5390656" y="1003027"/>
            <a:ext cx="5689600" cy="5232400"/>
          </a:xfrm>
          <a:prstGeom prst="rect">
            <a:avLst/>
          </a:prstGeom>
        </p:spPr>
      </p:pic>
    </p:spTree>
    <p:extLst>
      <p:ext uri="{BB962C8B-B14F-4D97-AF65-F5344CB8AC3E}">
        <p14:creationId xmlns:p14="http://schemas.microsoft.com/office/powerpoint/2010/main" val="23981438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4754</Words>
  <Application>Microsoft Office PowerPoint</Application>
  <PresentationFormat>Widescreen</PresentationFormat>
  <Paragraphs>637</Paragraphs>
  <Slides>175</Slides>
  <Notes>20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175</vt:i4>
      </vt:variant>
    </vt:vector>
  </HeadingPairs>
  <TitlesOfParts>
    <vt:vector size="184" baseType="lpstr">
      <vt:lpstr>Arial</vt:lpstr>
      <vt:lpstr>Calibri</vt:lpstr>
      <vt:lpstr>Calibri Light</vt:lpstr>
      <vt:lpstr>Helvetica</vt:lpstr>
      <vt:lpstr>Lato Black</vt:lpstr>
      <vt:lpstr>Lato Light</vt:lpstr>
      <vt:lpstr>Tahoma</vt:lpstr>
      <vt:lpstr>Office Theme</vt:lpstr>
      <vt:lpstr>1_Office Theme</vt:lpstr>
      <vt:lpstr>PowerPoint Presentation</vt:lpstr>
      <vt:lpstr>WHY LIST YOUR BUSINESS ON ONLINE DIRECTORIES? </vt:lpstr>
      <vt:lpstr>10 REASONS WHY YOUR BUSINESS SHOULD BE LISTED ON ONLINE DIRECTORIES…</vt:lpstr>
      <vt:lpstr>WHAT LOCAL DIRECTORIES DO</vt:lpstr>
      <vt:lpstr>BENEFITS OF LISTING YOUR BUSINESS</vt:lpstr>
      <vt:lpstr>BEFORE YOU GET STARTED</vt:lpstr>
      <vt:lpstr>TABLE OF CONTENTS</vt:lpstr>
      <vt:lpstr>PowerPoint Presentation</vt:lpstr>
      <vt:lpstr>GOOGLE BUSINESS PROFILE</vt:lpstr>
      <vt:lpstr>STEPS TO SUBMITTING  YOUR  BUSINESS ON GOOGLE </vt:lpstr>
      <vt:lpstr>STEPS TO SUBMITTING  YOUR  BUSINESS ON GOOGLE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Nextdoor for Business Owners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BING PLACES FOR  BUSINESS DIRECTORY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YELP for Business Owners</vt:lpstr>
      <vt:lpstr>STEPS TO SIGN UP FOR  THE YELP DIRECTORY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MERCHANTCIRCLE </vt:lpstr>
      <vt:lpstr>STEPS TO ADD YOUR BUSINESS  LISTING TO MERCHANT CIRCLE </vt:lpstr>
      <vt:lpstr>PowerPoint Presentation</vt:lpstr>
      <vt:lpstr>PowerPoint Presentation</vt:lpstr>
      <vt:lpstr>PowerPoint Presentation</vt:lpstr>
      <vt:lpstr>PowerPoint Presentation</vt:lpstr>
      <vt:lpstr>YELLOWPAGES.COM </vt:lpstr>
      <vt:lpstr>STEPS FOR SIGNING UP  WITH YELLOW PAGES.COM </vt:lpstr>
      <vt:lpstr>STEPS FOR SIGNING UP  WITH YELLOW PAGES.COM </vt:lpstr>
      <vt:lpstr>STEPS FOR SIGNING UP WITH  YELLOW PAGES.COM </vt:lpstr>
      <vt:lpstr>PowerPoint Presentation</vt:lpstr>
      <vt:lpstr>SUPERPAGES</vt:lpstr>
      <vt:lpstr>SUPERPAGES</vt:lpstr>
      <vt:lpstr>SUPERPAGES</vt:lpstr>
      <vt:lpstr>SUPERPAGES</vt:lpstr>
      <vt:lpstr>SUPERPAGES</vt:lpstr>
      <vt:lpstr>SUPERPAGES</vt:lpstr>
      <vt:lpstr>PowerPoint Presentation</vt:lpstr>
      <vt:lpstr>JASMINE</vt:lpstr>
      <vt:lpstr>PowerPoint Presentation</vt:lpstr>
      <vt:lpstr>PowerPoint Presentation</vt:lpstr>
      <vt:lpstr>PowerPoint Presentation</vt:lpstr>
      <vt:lpstr>PowerPoint Presentation</vt:lpstr>
      <vt:lpstr>PowerPoint Presentation</vt:lpstr>
      <vt:lpstr>Hotfrog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STEPS TO LISTING YOUR  BUSINESS ON eLOCAL.COM </vt:lpstr>
      <vt:lpstr>STEPS TO LISTING YOUR  BUSINESS ON eLOCAL.COM </vt:lpstr>
      <vt:lpstr>PowerPoint Presentation</vt:lpstr>
      <vt:lpstr>PowerPoint Presentation</vt:lpstr>
      <vt:lpstr>ANGI</vt:lpstr>
      <vt:lpstr>STEPS TO REGISTERING WITH  ANGI ADS </vt:lpstr>
      <vt:lpstr>PowerPoint Presentation</vt:lpstr>
      <vt:lpstr>PowerPoint Presentation</vt:lpstr>
      <vt:lpstr>PowerPoint Presentation</vt:lpstr>
      <vt:lpstr>PowerPoint Presentation</vt:lpstr>
      <vt:lpstr>YellowBot</vt:lpstr>
      <vt:lpstr>PowerPoint Presentation</vt:lpstr>
      <vt:lpstr>PowerPoint Presentation</vt:lpstr>
      <vt:lpstr>PowerPoint Presentation</vt:lpstr>
      <vt:lpstr>PowerPoint Presentation</vt:lpstr>
      <vt:lpstr>PowerPoint Presentation</vt:lpstr>
      <vt:lpstr>Manta</vt:lpstr>
      <vt:lpstr>PowerPoint Presentation</vt:lpstr>
      <vt:lpstr>PowerPoint Presentation</vt:lpstr>
      <vt:lpstr>PowerPoint Presentation</vt:lpstr>
      <vt:lpstr>PowerPoint Presentation</vt:lpstr>
      <vt:lpstr>PowerPoint Presentation</vt:lpstr>
      <vt:lpstr>PowerPoint Presentation</vt:lpstr>
      <vt:lpstr>Better Business Bureau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LinkedIn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META FOR BUSINESS</vt:lpstr>
      <vt:lpstr>STEPS TO CREATING A FACEBOOK  PAGE FOR YOUR BUSINESS</vt:lpstr>
      <vt:lpstr>STEPS TO CREATING A FACEBOOK  PAGE FOR YOUR BUSINESS</vt:lpstr>
      <vt:lpstr>PowerPoint Presentation</vt:lpstr>
      <vt:lpstr>PowerPoint Presentation</vt:lpstr>
      <vt:lpstr>PowerPoint Presentation</vt:lpstr>
      <vt:lpstr>PowerPoint Presentation</vt:lpstr>
      <vt:lpstr>PowerPoint Presentation</vt:lpstr>
      <vt:lpstr>PowerPoint Presentation</vt:lpstr>
      <vt:lpstr>APPLE MAPS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CHAMBER OF COMMERCE</vt:lpstr>
      <vt:lpstr>PowerPoint Presentation</vt:lpstr>
      <vt:lpstr>PowerPoint Presentation</vt:lpstr>
      <vt:lpstr>EZlocal</vt:lpstr>
      <vt:lpstr>PowerPoint Presentation</vt:lpstr>
      <vt:lpstr>PowerPoint Presentation</vt:lpstr>
      <vt:lpstr>PowerPoint Presentation</vt:lpstr>
      <vt:lpstr>PowerPoint Presentation</vt:lpstr>
      <vt:lpstr>PowerPoint Presentation</vt:lpstr>
      <vt:lpstr>FREE SERVICES OR PAID SERVICES?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 Asif</dc:creator>
  <cp:lastModifiedBy>Drew Laughlin</cp:lastModifiedBy>
  <cp:revision>807</cp:revision>
  <dcterms:created xsi:type="dcterms:W3CDTF">2017-12-19T11:07:18Z</dcterms:created>
  <dcterms:modified xsi:type="dcterms:W3CDTF">2025-01-13T17:49:47Z</dcterms:modified>
</cp:coreProperties>
</file>