
<file path=[Content_Types].xml><?xml version="1.0" encoding="utf-8"?>
<Types xmlns="http://schemas.openxmlformats.org/package/2006/content-types">
  <Default Extension="fntdata" ContentType="application/x-fontdata"/>
  <Default Extension="xml" ContentType="application/xml"/>
  <Default Extension="rels" ContentType="application/vnd.openxmlformats-package.relationships+xml"/>
  <Default Extension="jpeg" ContentType="image/jpeg"/>
  <Default Extension="jpg" ContentType="image/jpg"/>
  <Default Extension="png" ContentType="image/png"/>
  <Default Extension="gif" ContentType="image/gif"/>
  <Default Extension="m4v" ContentType="video/mp4"/>
  <Default Extension="mp4" ContentType="video/mp4"/>
  <Default Extension="svg" ContentType="image/svg+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21"/>
  </p:notesMasterIdLst>
  <p:sldSz cx="12192000" cy="6858000" type="custom"/>
  <p:notesSz cx="6858000" cy="12192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13"/>
  </p:normalViewPr>
  <p:slideViewPr>
    <p:cSldViewPr snapToGrid="0" snapToObjects="1">
      <p:cViewPr varScale="1">
        <p:scale>
          <a:sx n="119" d="100"/>
          <a:sy n="119" d="100"/>
        </p:scale>
        <p:origin x="3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  <Relationship Id="rId1" Target="slideMasters/slideMaster1.xml" Type="http://schemas.openxmlformats.org/officeDocument/2006/relationships/slideMaster"/>  <Relationship Id="rId2" Target="slides/slide1.xml" Type="http://schemas.openxmlformats.org/officeDocument/2006/relationships/slide"/>  <Relationship Id="rId3" Target="slides/slide2.xml" Type="http://schemas.openxmlformats.org/officeDocument/2006/relationships/slide"/>  <Relationship Id="rId4" Target="slides/slide3.xml" Type="http://schemas.openxmlformats.org/officeDocument/2006/relationships/slide"/>  <Relationship Id="rId5" Target="slides/slide4.xml" Type="http://schemas.openxmlformats.org/officeDocument/2006/relationships/slide"/>  <Relationship Id="rId6" Target="slides/slide5.xml" Type="http://schemas.openxmlformats.org/officeDocument/2006/relationships/slide"/>  <Relationship Id="rId7" Target="slides/slide6.xml" Type="http://schemas.openxmlformats.org/officeDocument/2006/relationships/slide"/>  <Relationship Id="rId8" Target="slides/slide7.xml" Type="http://schemas.openxmlformats.org/officeDocument/2006/relationships/slide"/>  <Relationship Id="rId9" Target="slides/slide8.xml" Type="http://schemas.openxmlformats.org/officeDocument/2006/relationships/slide"/>  <Relationship Id="rId10" Target="slides/slide9.xml" Type="http://schemas.openxmlformats.org/officeDocument/2006/relationships/slide"/>  <Relationship Id="rId11" Target="slides/slide10.xml" Type="http://schemas.openxmlformats.org/officeDocument/2006/relationships/slide"/>  <Relationship Id="rId12" Target="slides/slide11.xml" Type="http://schemas.openxmlformats.org/officeDocument/2006/relationships/slide"/>  <Relationship Id="rId13" Target="slides/slide12.xml" Type="http://schemas.openxmlformats.org/officeDocument/2006/relationships/slide"/>  <Relationship Id="rId14" Target="slides/slide13.xml" Type="http://schemas.openxmlformats.org/officeDocument/2006/relationships/slide"/>  <Relationship Id="rId15" Target="slides/slide14.xml" Type="http://schemas.openxmlformats.org/officeDocument/2006/relationships/slide"/>  <Relationship Id="rId16" Target="slides/slide15.xml" Type="http://schemas.openxmlformats.org/officeDocument/2006/relationships/slide"/>  <Relationship Id="rId17" Type="http://schemas.openxmlformats.org/officeDocument/2006/relationships/presProps" Target="presProps.xml"/>  <Relationship Id="rId18" Type="http://schemas.openxmlformats.org/officeDocument/2006/relationships/viewProps" Target="viewProps.xml"/>  <Relationship Id="rId19" Type="http://schemas.openxmlformats.org/officeDocument/2006/relationships/theme" Target="theme/theme1.xml"/>  <Relationship Id="rId20" Type="http://schemas.openxmlformats.org/officeDocument/2006/relationships/tableStyles" Target="tableStyles.xml"/>  <Relationship Id="rId21" Type="http://schemas.openxmlformats.org/officeDocument/2006/relationships/notesMaster" Target="notesMasters/notesMaster1.xml"/></Relationships>
</file>

<file path=ppt/notesMasters/_rels/notesMaster1.xml.rels><?xml version="1.0" encoding="UTF-8"?>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smtClean="0"/>
              <a:t>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smtClean="0"/>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smtClean="0"/>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ustDataLst/>
  </p:cSld>
  <p:clrMapOvr>
    <a:masterClrMapping/>
  </p:clrMapOvr>
</p:sldLayout>
</file>

<file path=ppt/slideMasters/_rels/slideMaster1.xml.rels><?xml version="1.0" encoding="UTF-8" standalone="yes"?><Relationships xmlns="http://schemas.openxmlformats.org/package/2006/relationships"><Relationship Id="rId1" Target="../slideLayouts/slideLayout1.xml" Type="http://schemas.openxmlformats.org/officeDocument/2006/relationships/slideLayout"/><Relationship Id="rId2" Target="../theme/theme1.xml" Type="http://schemas.openxmlformats.org/officeDocument/2006/relationships/theme"/></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arget="../media/image1.png" Type="http://schemas.openxmlformats.org/officeDocument/2006/relationships/image"/><Relationship Id="rId2" Target="../slideLayouts/slideLayout1.xml" Type="http://schemas.openxmlformats.org/officeDocument/2006/relationships/slideLayout"/><Relationship Id="rId3" Target="../notesSlides/notesSlide1.xml" Type="http://schemas.openxmlformats.org/officeDocument/2006/relationships/notesSlide"/></Relationships>
</file>

<file path=ppt/slides/_rels/slide10.xml.rels><?xml version="1.0" encoding="UTF-8" standalone="yes"?><Relationships xmlns="http://schemas.openxmlformats.org/package/2006/relationships"><Relationship Id="rId1" Target="../slideLayouts/slideLayout1.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<Relationships xmlns="http://schemas.openxmlformats.org/package/2006/relationships"><Relationship Id="rId1" Target="../media/image9.png" Type="http://schemas.openxmlformats.org/officeDocument/2006/relationships/image"/><Relationship Id="rId2" Target="../media/image10.png" Type="http://schemas.openxmlformats.org/officeDocument/2006/relationships/image"/><Relationship Id="rId3" Target="../media/image11.png" Type="http://schemas.openxmlformats.org/officeDocument/2006/relationships/image"/><Relationship Id="rId4" Target="../media/image12.png" Type="http://schemas.openxmlformats.org/officeDocument/2006/relationships/image"/><Relationship Id="rId5" Target="../slideLayouts/slideLayout1.xml" Type="http://schemas.openxmlformats.org/officeDocument/2006/relationships/slideLayout"/><Relationship Id="rId6" Target="../notesSlides/notesSlide11.xml" Type="http://schemas.openxmlformats.org/officeDocument/2006/relationships/notesSlide"/></Relationships>
</file>

<file path=ppt/slides/_rels/slide12.xml.rels><?xml version="1.0" encoding="UTF-8" standalone="yes"?><Relationships xmlns="http://schemas.openxmlformats.org/package/2006/relationships"><Relationship Id="rId1" Target="../slideLayouts/slideLayout1.xml" Type="http://schemas.openxmlformats.org/officeDocument/2006/relationships/slideLayout"/><Relationship Id="rId2" Target="../notesSlides/notesSlide12.xml" Type="http://schemas.openxmlformats.org/officeDocument/2006/relationships/notesSlide"/></Relationships>
</file>

<file path=ppt/slides/_rels/slide13.xml.rels><?xml version="1.0" encoding="UTF-8" standalone="yes"?><Relationships xmlns="http://schemas.openxmlformats.org/package/2006/relationships"><Relationship Id="rId1" Target="../media/image13.png" Type="http://schemas.openxmlformats.org/officeDocument/2006/relationships/image"/><Relationship Id="rId2" Target="../media/image14.svg" Type="http://schemas.openxmlformats.org/officeDocument/2006/relationships/image"/><Relationship Id="rId3" Target="../media/image15.png" Type="http://schemas.openxmlformats.org/officeDocument/2006/relationships/image"/><Relationship Id="rId4" Target="../media/image16.svg" Type="http://schemas.openxmlformats.org/officeDocument/2006/relationships/image"/><Relationship Id="rId5" Target="../slideLayouts/slideLayout1.xml" Type="http://schemas.openxmlformats.org/officeDocument/2006/relationships/slideLayout"/><Relationship Id="rId6" Target="../notesSlides/notesSlide13.xml" Type="http://schemas.openxmlformats.org/officeDocument/2006/relationships/notesSlide"/></Relationships>
</file>

<file path=ppt/slides/_rels/slide14.xml.rels><?xml version="1.0" encoding="UTF-8" standalone="yes"?><Relationships xmlns="http://schemas.openxmlformats.org/package/2006/relationships"><Relationship Id="rId1" Target="../media/image17.png" Type="http://schemas.openxmlformats.org/officeDocument/2006/relationships/image"/><Relationship Id="rId2" Target="../media/image18.svg" Type="http://schemas.openxmlformats.org/officeDocument/2006/relationships/image"/><Relationship Id="rId3" Target="../media/image19.png" Type="http://schemas.openxmlformats.org/officeDocument/2006/relationships/image"/><Relationship Id="rId4" Target="../media/image20.svg" Type="http://schemas.openxmlformats.org/officeDocument/2006/relationships/image"/><Relationship Id="rId5" Target="../media/image21.png" Type="http://schemas.openxmlformats.org/officeDocument/2006/relationships/image"/><Relationship Id="rId6" Target="../media/image22.svg" Type="http://schemas.openxmlformats.org/officeDocument/2006/relationships/image"/><Relationship Id="rId7" Target="../slideLayouts/slideLayout1.xml" Type="http://schemas.openxmlformats.org/officeDocument/2006/relationships/slideLayout"/><Relationship Id="rId8" Target="../notesSlides/notesSlide14.xml" Type="http://schemas.openxmlformats.org/officeDocument/2006/relationships/notesSlide"/></Relationships>
</file>

<file path=ppt/slides/_rels/slide15.xml.rels><?xml version="1.0" encoding="UTF-8" standalone="yes"?><Relationships xmlns="http://schemas.openxmlformats.org/package/2006/relationships"><Relationship Id="rId1" Target="../media/image23.png" Type="http://schemas.openxmlformats.org/officeDocument/2006/relationships/image"/><Relationship Id="rId2" Target="../slideLayouts/slideLayout1.xml" Type="http://schemas.openxmlformats.org/officeDocument/2006/relationships/slideLayout"/><Relationship Id="rId3" Target="../notesSlides/notesSlide15.xml" Type="http://schemas.openxmlformats.org/officeDocument/2006/relationships/notesSlide"/></Relationships>
</file>

<file path=ppt/slides/_rels/slide2.xml.rels><?xml version="1.0" encoding="UTF-8" standalone="yes"?><Relationships xmlns="http://schemas.openxmlformats.org/package/2006/relationships"><Relationship Id="rId1" Target="../slideLayouts/slideLayout1.xml" Type="http://schemas.openxmlformats.org/officeDocument/2006/relationships/slideLayout"/><Relationship Id="rId2" Target="../notesSlides/notesSlide2.xml" Type="http://schemas.openxmlformats.org/officeDocument/2006/relationships/notesSlide"/></Relationships>
</file>

<file path=ppt/slides/_rels/slide3.xml.rels><?xml version="1.0" encoding="UTF-8" standalone="yes"?><Relationships xmlns="http://schemas.openxmlformats.org/package/2006/relationships"><Relationship Id="rId1" Target="../media/image2.png" Type="http://schemas.openxmlformats.org/officeDocument/2006/relationships/image"/><Relationship Id="rId2" Target="../slideLayouts/slideLayout1.xml" Type="http://schemas.openxmlformats.org/officeDocument/2006/relationships/slideLayout"/><Relationship Id="rId3" Target="../notesSlides/notesSlide3.xml" Type="http://schemas.openxmlformats.org/officeDocument/2006/relationships/notesSlide"/></Relationships>
</file>

<file path=ppt/slides/_rels/slide4.xml.rels><?xml version="1.0" encoding="UTF-8" standalone="yes"?><Relationships xmlns="http://schemas.openxmlformats.org/package/2006/relationships"><Relationship Id="rId1" Target="../media/image3.png" Type="http://schemas.openxmlformats.org/officeDocument/2006/relationships/image"/><Relationship Id="rId2" Target="../slideLayouts/slideLayout1.xml" Type="http://schemas.openxmlformats.org/officeDocument/2006/relationships/slideLayout"/><Relationship Id="rId3" Target="../notesSlides/notesSlide4.xml" Type="http://schemas.openxmlformats.org/officeDocument/2006/relationships/notesSlide"/></Relationships>
</file>

<file path=ppt/slides/_rels/slide5.xml.rels><?xml version="1.0" encoding="UTF-8" standalone="yes"?><Relationships xmlns="http://schemas.openxmlformats.org/package/2006/relationships"><Relationship Id="rId1" Target="../media/image4.png" Type="http://schemas.openxmlformats.org/officeDocument/2006/relationships/image"/><Relationship Id="rId2" Target="../slideLayouts/slideLayout1.xml" Type="http://schemas.openxmlformats.org/officeDocument/2006/relationships/slideLayout"/><Relationship Id="rId3" Target="../notesSlides/notesSlide5.xml" Type="http://schemas.openxmlformats.org/officeDocument/2006/relationships/notesSlide"/></Relationships>
</file>

<file path=ppt/slides/_rels/slide6.xml.rels><?xml version="1.0" encoding="UTF-8" standalone="yes"?><Relationships xmlns="http://schemas.openxmlformats.org/package/2006/relationships"><Relationship Id="rId1" Target="../media/image5.png" Type="http://schemas.openxmlformats.org/officeDocument/2006/relationships/image"/><Relationship Id="rId2" Target="../slideLayouts/slideLayout1.xml" Type="http://schemas.openxmlformats.org/officeDocument/2006/relationships/slideLayout"/><Relationship Id="rId3" Target="../notesSlides/notesSlide6.xml" Type="http://schemas.openxmlformats.org/officeDocument/2006/relationships/notesSlide"/></Relationships>
</file>

<file path=ppt/slides/_rels/slide7.xml.rels><?xml version="1.0" encoding="UTF-8" standalone="yes"?><Relationships xmlns="http://schemas.openxmlformats.org/package/2006/relationships"><Relationship Id="rId1" Target="../media/image6.png" Type="http://schemas.openxmlformats.org/officeDocument/2006/relationships/image"/><Relationship Id="rId2" Target="../slideLayouts/slideLayout1.xml" Type="http://schemas.openxmlformats.org/officeDocument/2006/relationships/slideLayout"/><Relationship Id="rId3" Target="../notesSlides/notesSlide7.xml" Type="http://schemas.openxmlformats.org/officeDocument/2006/relationships/notesSlide"/></Relationships>
</file>

<file path=ppt/slides/_rels/slide8.xml.rels><?xml version="1.0" encoding="UTF-8" standalone="yes"?><Relationships xmlns="http://schemas.openxmlformats.org/package/2006/relationships"><Relationship Id="rId1" Target="../media/image7.png" Type="http://schemas.openxmlformats.org/officeDocument/2006/relationships/image"/><Relationship Id="rId2" Target="../slideLayouts/slideLayout1.xml" Type="http://schemas.openxmlformats.org/officeDocument/2006/relationships/slideLayout"/><Relationship Id="rId3" Target="../notesSlides/notesSlide8.xml" Type="http://schemas.openxmlformats.org/officeDocument/2006/relationships/notesSlide"/></Relationships>
</file>

<file path=ppt/slides/_rels/slide9.xml.rels><?xml version="1.0" encoding="UTF-8" standalone="yes"?><Relationships xmlns="http://schemas.openxmlformats.org/package/2006/relationships"><Relationship Id="rId1" Target="../media/image8.png" Type="http://schemas.openxmlformats.org/officeDocument/2006/relationships/image"/><Relationship Id="rId2" Target="../slideLayouts/slideLayout1.xml" Type="http://schemas.openxmlformats.org/officeDocument/2006/relationships/slideLayout"/><Relationship Id="rId3" Target="../notesSlides/notesSlide9.xml" Type="http://schemas.openxmlformats.org/officeDocument/2006/relationships/notesSlide"/></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dfdfd"/>
        </a:solidFill>
        <a:effectLst/>
      </p:bgPr>
    </p:bg>
    <p:spTree>
      <p:nvGrpSpPr>
        <p:cNvPr id="1" name=""/>
        <p:cNvGrpSpPr/>
        <p:nvPr/>
      </p:nvGrpSpPr>
      <p:grpSpPr>
        <a:xfrm>
          <a:off x="0" y="0"/>
          <a:ext cx="0" cy="0"/>
          <a:chOff x="0" y="0"/>
          <a:chExt cx="0" cy="0"/>
        </a:xfrm>
      </p:grpSpPr>
      <p:sp>
        <p:nvSpPr>
          <p:cNvPr id="2" name="Object 1"/>
          <p:cNvSpPr/>
          <p:nvPr/>
        </p:nvSpPr>
        <p:spPr>
          <a:xfrm>
            <a:off x="0" y="0"/>
            <a:ext cx="12188952" cy="6856286"/>
          </a:xfrm>
          <a:prstGeom prst="rect">
            <a:avLst/>
          </a:prstGeom>
          <a:solidFill>
            <a:srgbClr val="4285f4"/>
          </a:solidFill>
        </p:spPr>
      </p:sp>
      <p:pic>
        <p:nvPicPr>
          <p:cNvPr id="3" name="Object 2" descr="2025-DD-Bundle.png-no-bg">    </p:cNvPr>
          <p:cNvPicPr>
            <a:picLocks noChangeAspect="1"/>
          </p:cNvPicPr>
          <p:nvPr/>
        </p:nvPicPr>
        <p:blipFill>
          <a:blip r:embed="rId1"/>
          <a:srcRect l="617" r="617" t="632" b="632"/>
          <a:stretch/>
        </p:blipFill>
        <p:spPr>
          <a:xfrm>
            <a:off x="0" y="0"/>
            <a:ext cx="12188952" cy="6856286"/>
          </a:xfrm>
          <a:prstGeom prst="rect">
            <a:avLst/>
          </a:prstGeom>
        </p:spPr>
      </p:pic>
      <p:sp>
        <p:nvSpPr>
          <p:cNvPr id="4" name="Object 3"/>
          <p:cNvSpPr/>
          <p:nvPr/>
        </p:nvSpPr>
        <p:spPr>
          <a:xfrm>
            <a:off x="1066533" y="2904399"/>
            <a:ext cx="10055885" cy="1002702"/>
          </a:xfrm>
          <a:prstGeom prst="rect">
            <a:avLst/>
          </a:prstGeom>
          <a:noFill/>
        </p:spPr>
        <p:txBody>
          <a:bodyPr wrap="square" rtlCol="0" anchor="ctr" bIns="0" lIns="0" rIns="0" tIns="0"/>
          <a:lstStyle/>
          <a:p>
            <a:pPr algn="ctr">
              <a:lnSpc>
                <a:spcPts val="7897"/>
              </a:lnSpc>
              <a:buNone/>
            </a:pPr>
            <a:r>
              <a:rPr lang="en-US" b="1" sz="7313" dirty="0" smtClean="0">
                <a:solidFill>
                  <a:srgbClr val="f4b400"/>
                </a:solidFill>
                <a:latin typeface="Lato" pitchFamily="34" charset="0"/>
                <a:ea typeface="Lato" pitchFamily="34" charset="-122"/>
                <a:cs typeface="Lato" pitchFamily="34" charset="-120"/>
              </a:rPr>
              <a:t>Directory Domination</a:t>
            </a:r>
            <a:endParaRPr lang="en-US" dirty="0"/>
          </a:p>
        </p:txBody>
      </p:sp>
      <p:sp>
        <p:nvSpPr>
          <p:cNvPr id="5" name="Object 4"/>
          <p:cNvSpPr/>
          <p:nvPr/>
        </p:nvSpPr>
        <p:spPr>
          <a:xfrm>
            <a:off x="3492142" y="3997119"/>
            <a:ext cx="5204543" cy="518983"/>
          </a:xfrm>
          <a:prstGeom prst="rect">
            <a:avLst/>
          </a:prstGeom>
          <a:noFill/>
        </p:spPr>
        <p:txBody>
          <a:bodyPr wrap="square" rtlCol="0" anchor="t" bIns="0" lIns="0" rIns="0" tIns="0"/>
          <a:lstStyle/>
          <a:p>
            <a:pPr algn="ctr">
              <a:lnSpc>
                <a:spcPts val="2045"/>
              </a:lnSpc>
              <a:buNone/>
            </a:pPr>
            <a:r>
              <a:rPr lang="en-US" b="1" sz="1800" dirty="0" smtClean="0">
                <a:solidFill>
                  <a:srgbClr val="ffffff"/>
                </a:solidFill>
                <a:latin typeface="Roboto" pitchFamily="34" charset="0"/>
                <a:ea typeface="Roboto" pitchFamily="34" charset="-122"/>
                <a:cs typeface="Roboto" pitchFamily="34" charset="-120"/>
              </a:rPr>
              <a:t>Why Every Business Needs to Be Listed in the Top Online Directories  </a:t>
            </a:r>
            <a:endParaRPr lang="en-US" dirty="0"/>
          </a:p>
        </p:txBody>
      </p:sp>
    </p:spTree>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f9d58"/>
        </a:solidFill>
        <a:effectLst/>
      </p:bgPr>
    </p:bg>
    <p:spTree>
      <p:nvGrpSpPr>
        <p:cNvPr id="1" name=""/>
        <p:cNvGrpSpPr/>
        <p:nvPr/>
      </p:nvGrpSpPr>
      <p:grpSpPr>
        <a:xfrm>
          <a:off x="0" y="0"/>
          <a:ext cx="0" cy="0"/>
          <a:chOff x="0" y="0"/>
          <a:chExt cx="0" cy="0"/>
        </a:xfrm>
      </p:grpSpPr>
      <p:sp>
        <p:nvSpPr>
          <p:cNvPr id="2" name="Object 1"/>
          <p:cNvSpPr/>
          <p:nvPr/>
        </p:nvSpPr>
        <p:spPr>
          <a:xfrm>
            <a:off x="423757" y="1552187"/>
            <a:ext cx="11341439" cy="3239178"/>
          </a:xfrm>
          <a:prstGeom prst="rect">
            <a:avLst/>
          </a:prstGeom>
          <a:noFill/>
        </p:spPr>
        <p:txBody>
          <a:bodyPr wrap="square" rtlCol="0" anchor="ctr" bIns="0" lIns="0" rIns="0" tIns="0"/>
          <a:lstStyle/>
          <a:p>
            <a:pPr algn="ctr">
              <a:lnSpc>
                <a:spcPts val="3645"/>
              </a:lnSpc>
              <a:buNone/>
            </a:pPr>
            <a:r>
              <a:rPr lang="en-US" b="1" sz="3375" dirty="0" smtClean="0">
                <a:solidFill>
                  <a:srgbClr val="fdfdfd"/>
                </a:solidFill>
                <a:latin typeface="Lato" pitchFamily="34" charset="0"/>
                <a:ea typeface="Lato" pitchFamily="34" charset="-122"/>
                <a:cs typeface="Lato" pitchFamily="34" charset="-120"/>
              </a:rPr>
              <a:t>“When listing your business in online directories, make sure to optimize your listing with accurate and up-to-date information. Include your business name, address, phone number, website URL, and relevant keywords. Also, encourage satisfied customers to leave positive reviews, as this can greatly enhance your online reputation and attract more customers.”</a:t>
            </a:r>
            <a:endParaRPr lang="en-US" dirty="0"/>
          </a:p>
        </p:txBody>
      </p:sp>
      <p:sp>
        <p:nvSpPr>
          <p:cNvPr id="3" name="Object 2"/>
          <p:cNvSpPr/>
          <p:nvPr/>
        </p:nvSpPr>
        <p:spPr>
          <a:xfrm>
            <a:off x="423757" y="4951911"/>
            <a:ext cx="11341439" cy="324513"/>
          </a:xfrm>
          <a:prstGeom prst="rect">
            <a:avLst/>
          </a:prstGeom>
          <a:noFill/>
        </p:spPr>
        <p:txBody>
          <a:bodyPr wrap="square" rtlCol="0" anchor="ctr" bIns="0" lIns="0" rIns="0" tIns="0"/>
          <a:lstStyle/>
          <a:p>
            <a:pPr algn="ctr">
              <a:lnSpc>
                <a:spcPts val="2556"/>
              </a:lnSpc>
              <a:spcBef>
                <a:spcPts val="1239"/>
              </a:spcBef>
              <a:buNone/>
            </a:pPr>
            <a:r>
              <a:rPr lang="en-US" b="1" sz="2250" dirty="0" smtClean="0">
                <a:solidFill>
                  <a:srgbClr val="ffffff">
                    <a:alpha val="80000"/>
                  </a:srgbClr>
                </a:solidFill>
                <a:latin typeface="Roboto" pitchFamily="34" charset="0"/>
                <a:ea typeface="Roboto" pitchFamily="34" charset="-122"/>
                <a:cs typeface="Roboto" pitchFamily="34" charset="-120"/>
              </a:rPr>
              <a:t>JOHN SMITH, DIGITAL MARKETING EXPERT</a:t>
            </a:r>
            <a:endParaRPr lang="en-US" dirty="0"/>
          </a:p>
        </p:txBody>
      </p:sp>
    </p:spTree>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4b400"/>
        </a:solidFill>
        <a:effectLst/>
      </p:bgPr>
    </p:bg>
    <p:spTree>
      <p:nvGrpSpPr>
        <p:cNvPr id="1" name=""/>
        <p:cNvGrpSpPr/>
        <p:nvPr/>
      </p:nvGrpSpPr>
      <p:grpSpPr>
        <a:xfrm>
          <a:off x="0" y="0"/>
          <a:ext cx="0" cy="0"/>
          <a:chOff x="0" y="0"/>
          <a:chExt cx="0" cy="0"/>
        </a:xfrm>
      </p:grpSpPr>
      <p:sp>
        <p:nvSpPr>
          <p:cNvPr id="2" name="Object 1"/>
          <p:cNvSpPr/>
          <p:nvPr/>
        </p:nvSpPr>
        <p:spPr>
          <a:xfrm>
            <a:off x="0" y="363794"/>
            <a:ext cx="12188952" cy="548443"/>
          </a:xfrm>
          <a:prstGeom prst="rect">
            <a:avLst/>
          </a:prstGeom>
          <a:noFill/>
        </p:spPr>
        <p:txBody>
          <a:bodyPr wrap="square" rtlCol="0" anchor="t" bIns="0" lIns="0" rIns="0" tIns="0"/>
          <a:lstStyle/>
          <a:p>
            <a:pPr algn="ctr">
              <a:lnSpc>
                <a:spcPts val="4320"/>
              </a:lnSpc>
              <a:buNone/>
            </a:pPr>
            <a:r>
              <a:rPr lang="en-US" b="1" sz="3750" dirty="0" smtClean="0">
                <a:solidFill>
                  <a:srgbClr val="1b2f35">
                    <a:alpha val="90000"/>
                  </a:srgbClr>
                </a:solidFill>
                <a:latin typeface="Lato" pitchFamily="34" charset="0"/>
                <a:ea typeface="Lato" pitchFamily="34" charset="-122"/>
                <a:cs typeface="Lato" pitchFamily="34" charset="-120"/>
              </a:rPr>
              <a:t>Case Studies: Local Business Success Stories</a:t>
            </a:r>
            <a:endParaRPr lang="en-US" dirty="0"/>
          </a:p>
        </p:txBody>
      </p:sp>
      <p:sp>
        <p:nvSpPr>
          <p:cNvPr id="3" name="Object 2"/>
          <p:cNvSpPr/>
          <p:nvPr/>
        </p:nvSpPr>
        <p:spPr>
          <a:xfrm>
            <a:off x="476131" y="1580755"/>
            <a:ext cx="2666333" cy="2342564"/>
          </a:xfrm>
          <a:prstGeom prst="rect">
            <a:avLst/>
          </a:prstGeom>
          <a:solidFill>
            <a:srgbClr val="ffffff"/>
          </a:solidFill>
        </p:spPr>
      </p:sp>
      <p:pic>
        <p:nvPicPr>
          <p:cNvPr id="4" name="Object 3" descr="local bakery online directory customer base growth">    </p:cNvPr>
          <p:cNvPicPr>
            <a:picLocks noChangeAspect="1"/>
          </p:cNvPicPr>
          <p:nvPr/>
        </p:nvPicPr>
        <p:blipFill>
          <a:blip r:embed="rId1"/>
          <a:srcRect l="14207" r="14207" t="0" b="0"/>
          <a:stretch/>
        </p:blipFill>
        <p:spPr>
          <a:xfrm>
            <a:off x="476131" y="1580755"/>
            <a:ext cx="2666333" cy="2342564"/>
          </a:xfrm>
          <a:prstGeom prst="rect">
            <a:avLst/>
          </a:prstGeom>
        </p:spPr>
      </p:pic>
      <p:sp>
        <p:nvSpPr>
          <p:cNvPr id="5" name="Object 4"/>
          <p:cNvSpPr/>
          <p:nvPr/>
        </p:nvSpPr>
        <p:spPr>
          <a:xfrm>
            <a:off x="342814" y="4068539"/>
            <a:ext cx="2932967" cy="259491"/>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30% Increase in Sales</a:t>
            </a:r>
            <a:endParaRPr lang="en-US" dirty="0"/>
          </a:p>
        </p:txBody>
      </p:sp>
      <p:sp>
        <p:nvSpPr>
          <p:cNvPr id="6" name="Object 5"/>
          <p:cNvSpPr/>
          <p:nvPr/>
        </p:nvSpPr>
        <p:spPr>
          <a:xfrm>
            <a:off x="342814" y="4428613"/>
            <a:ext cx="2932967" cy="1298052"/>
          </a:xfrm>
          <a:prstGeom prst="rect">
            <a:avLst/>
          </a:prstGeom>
          <a:noFill/>
        </p:spPr>
        <p:txBody>
          <a:bodyPr wrap="square" rtlCol="0" anchor="t" bIns="0" lIns="0" rIns="0" tIns="0"/>
          <a:lstStyle/>
          <a:p>
            <a:pPr algn="ctr">
              <a:lnSpc>
                <a:spcPts val="1704"/>
              </a:lnSpc>
              <a:spcBef>
                <a:spcPts val="777"/>
              </a:spcBef>
              <a:buNone/>
            </a:pPr>
            <a:r>
              <a:rPr lang="en-US" sz="1500" dirty="0" smtClean="0">
                <a:solidFill>
                  <a:srgbClr val="1c2f35">
                    <a:alpha val="70000"/>
                  </a:srgbClr>
                </a:solidFill>
                <a:latin typeface="Roboto" pitchFamily="34" charset="0"/>
                <a:ea typeface="Roboto" pitchFamily="34" charset="-122"/>
                <a:cs typeface="Roboto" pitchFamily="34" charset="-120"/>
              </a:rPr>
              <a:t>A local bakery successfully expanded their customer base by listing their business in top online directories, leading to a 30% increase in sales within a year.</a:t>
            </a:r>
            <a:endParaRPr lang="en-US" dirty="0"/>
          </a:p>
        </p:txBody>
      </p:sp>
      <p:sp>
        <p:nvSpPr>
          <p:cNvPr id="7" name="Object 6"/>
          <p:cNvSpPr/>
          <p:nvPr/>
        </p:nvSpPr>
        <p:spPr>
          <a:xfrm>
            <a:off x="3332917" y="1580755"/>
            <a:ext cx="2666333" cy="2342564"/>
          </a:xfrm>
          <a:prstGeom prst="rect">
            <a:avLst/>
          </a:prstGeom>
          <a:solidFill>
            <a:srgbClr val="ffffff"/>
          </a:solidFill>
        </p:spPr>
      </p:sp>
      <p:pic>
        <p:nvPicPr>
          <p:cNvPr id="8" name="Object 7" descr="local yoga studio online reputation management">    </p:cNvPr>
          <p:cNvPicPr>
            <a:picLocks noChangeAspect="1"/>
          </p:cNvPicPr>
          <p:nvPr/>
        </p:nvPicPr>
        <p:blipFill>
          <a:blip r:embed="rId2"/>
          <a:srcRect l="12052" r="12052" t="0" b="0"/>
          <a:stretch/>
        </p:blipFill>
        <p:spPr>
          <a:xfrm>
            <a:off x="3332917" y="1580755"/>
            <a:ext cx="2666333" cy="2342564"/>
          </a:xfrm>
          <a:prstGeom prst="rect">
            <a:avLst/>
          </a:prstGeom>
        </p:spPr>
      </p:pic>
      <p:sp>
        <p:nvSpPr>
          <p:cNvPr id="9" name="Object 8"/>
          <p:cNvSpPr/>
          <p:nvPr/>
        </p:nvSpPr>
        <p:spPr>
          <a:xfrm>
            <a:off x="3199600" y="4068539"/>
            <a:ext cx="2932967" cy="518983"/>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4.8-Star Rating for Yoga Studio</a:t>
            </a:r>
            <a:endParaRPr lang="en-US" dirty="0"/>
          </a:p>
        </p:txBody>
      </p:sp>
      <p:sp>
        <p:nvSpPr>
          <p:cNvPr id="10" name="Object 9"/>
          <p:cNvSpPr/>
          <p:nvPr/>
        </p:nvSpPr>
        <p:spPr>
          <a:xfrm>
            <a:off x="3199600" y="4688104"/>
            <a:ext cx="2932967" cy="1730736"/>
          </a:xfrm>
          <a:prstGeom prst="rect">
            <a:avLst/>
          </a:prstGeom>
          <a:noFill/>
        </p:spPr>
        <p:txBody>
          <a:bodyPr wrap="square" rtlCol="0" anchor="t" bIns="0" lIns="0" rIns="0" tIns="0"/>
          <a:lstStyle/>
          <a:p>
            <a:pPr algn="ctr">
              <a:lnSpc>
                <a:spcPts val="1704"/>
              </a:lnSpc>
              <a:spcBef>
                <a:spcPts val="777"/>
              </a:spcBef>
              <a:buNone/>
            </a:pPr>
            <a:r>
              <a:rPr lang="en-US" sz="1500" dirty="0" smtClean="0">
                <a:solidFill>
                  <a:srgbClr val="1c2f35">
                    <a:alpha val="70000"/>
                  </a:srgbClr>
                </a:solidFill>
                <a:latin typeface="Roboto" pitchFamily="34" charset="0"/>
                <a:ea typeface="Roboto" pitchFamily="34" charset="-122"/>
                <a:cs typeface="Roboto" pitchFamily="34" charset="-120"/>
              </a:rPr>
              <a:t>A local yoga studio gained significant credibility and trust by actively managing their online directory listings, resulting in a 4.8-star rating that attracted new customers and boosted their overall business growth.</a:t>
            </a:r>
            <a:endParaRPr lang="en-US" dirty="0"/>
          </a:p>
        </p:txBody>
      </p:sp>
      <p:sp>
        <p:nvSpPr>
          <p:cNvPr id="11" name="Object 10"/>
          <p:cNvSpPr/>
          <p:nvPr/>
        </p:nvSpPr>
        <p:spPr>
          <a:xfrm>
            <a:off x="6189702" y="1580755"/>
            <a:ext cx="2666333" cy="2342564"/>
          </a:xfrm>
          <a:prstGeom prst="rect">
            <a:avLst/>
          </a:prstGeom>
          <a:solidFill>
            <a:srgbClr val="ffffff"/>
          </a:solidFill>
        </p:spPr>
      </p:sp>
      <p:pic>
        <p:nvPicPr>
          <p:cNvPr id="12" name="Object 11" descr="local bakery online visibility customer reviews growth">    </p:cNvPr>
          <p:cNvPicPr>
            <a:picLocks noChangeAspect="1"/>
          </p:cNvPicPr>
          <p:nvPr/>
        </p:nvPicPr>
        <p:blipFill>
          <a:blip r:embed="rId3"/>
          <a:srcRect l="17026" r="17026" t="0" b="0"/>
          <a:stretch/>
        </p:blipFill>
        <p:spPr>
          <a:xfrm>
            <a:off x="6189702" y="1580755"/>
            <a:ext cx="2666333" cy="2342564"/>
          </a:xfrm>
          <a:prstGeom prst="rect">
            <a:avLst/>
          </a:prstGeom>
        </p:spPr>
      </p:pic>
      <p:sp>
        <p:nvSpPr>
          <p:cNvPr id="13" name="Object 12"/>
          <p:cNvSpPr/>
          <p:nvPr/>
        </p:nvSpPr>
        <p:spPr>
          <a:xfrm>
            <a:off x="6056386" y="4068539"/>
            <a:ext cx="2932967" cy="518983"/>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Leveraging Online Visibility</a:t>
            </a:r>
            <a:endParaRPr lang="en-US" dirty="0"/>
          </a:p>
        </p:txBody>
      </p:sp>
      <p:sp>
        <p:nvSpPr>
          <p:cNvPr id="14" name="Object 13"/>
          <p:cNvSpPr/>
          <p:nvPr/>
        </p:nvSpPr>
        <p:spPr>
          <a:xfrm>
            <a:off x="6056386" y="4688104"/>
            <a:ext cx="2932967" cy="1730736"/>
          </a:xfrm>
          <a:prstGeom prst="rect">
            <a:avLst/>
          </a:prstGeom>
          <a:noFill/>
        </p:spPr>
        <p:txBody>
          <a:bodyPr wrap="square" rtlCol="0" anchor="t" bIns="0" lIns="0" rIns="0" tIns="0"/>
          <a:lstStyle/>
          <a:p>
            <a:pPr algn="ctr">
              <a:lnSpc>
                <a:spcPts val="1704"/>
              </a:lnSpc>
              <a:spcBef>
                <a:spcPts val="777"/>
              </a:spcBef>
              <a:buNone/>
            </a:pPr>
            <a:r>
              <a:rPr lang="en-US" sz="1500" dirty="0" smtClean="0">
                <a:solidFill>
                  <a:srgbClr val="1c2f35">
                    <a:alpha val="70000"/>
                  </a:srgbClr>
                </a:solidFill>
                <a:latin typeface="Roboto" pitchFamily="34" charset="0"/>
                <a:ea typeface="Roboto" pitchFamily="34" charset="-122"/>
                <a:cs typeface="Roboto" pitchFamily="34" charset="-120"/>
              </a:rPr>
              <a:t>By listing their business in top online directories, a local bakery successfully expanded their customer base and saw a 30% increase in sales within a year, crediting their online visibility and positive customer reviews.</a:t>
            </a:r>
            <a:endParaRPr lang="en-US" dirty="0"/>
          </a:p>
        </p:txBody>
      </p:sp>
      <p:sp>
        <p:nvSpPr>
          <p:cNvPr id="15" name="Object 14"/>
          <p:cNvSpPr/>
          <p:nvPr/>
        </p:nvSpPr>
        <p:spPr>
          <a:xfrm>
            <a:off x="9046488" y="1580755"/>
            <a:ext cx="2666333" cy="2342564"/>
          </a:xfrm>
          <a:prstGeom prst="rect">
            <a:avLst/>
          </a:prstGeom>
          <a:solidFill>
            <a:srgbClr val="ffffff"/>
          </a:solidFill>
        </p:spPr>
      </p:sp>
      <p:pic>
        <p:nvPicPr>
          <p:cNvPr id="16" name="Object 15" descr="local business online directories networking partnerships">    </p:cNvPr>
          <p:cNvPicPr>
            <a:picLocks noChangeAspect="1"/>
          </p:cNvPicPr>
          <p:nvPr/>
        </p:nvPicPr>
        <p:blipFill>
          <a:blip r:embed="rId4"/>
          <a:srcRect l="8207" r="8207" t="0" b="0"/>
          <a:stretch/>
        </p:blipFill>
        <p:spPr>
          <a:xfrm>
            <a:off x="9046488" y="1580755"/>
            <a:ext cx="2666333" cy="2342564"/>
          </a:xfrm>
          <a:prstGeom prst="rect">
            <a:avLst/>
          </a:prstGeom>
        </p:spPr>
      </p:pic>
      <p:sp>
        <p:nvSpPr>
          <p:cNvPr id="17" name="Object 16"/>
          <p:cNvSpPr/>
          <p:nvPr/>
        </p:nvSpPr>
        <p:spPr>
          <a:xfrm>
            <a:off x="8913171" y="4068539"/>
            <a:ext cx="2932967" cy="518983"/>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Connecting with Local Networks</a:t>
            </a:r>
            <a:endParaRPr lang="en-US" dirty="0"/>
          </a:p>
        </p:txBody>
      </p:sp>
      <p:sp>
        <p:nvSpPr>
          <p:cNvPr id="18" name="Object 17"/>
          <p:cNvSpPr/>
          <p:nvPr/>
        </p:nvSpPr>
        <p:spPr>
          <a:xfrm>
            <a:off x="8913171" y="4688104"/>
            <a:ext cx="2932967" cy="1730736"/>
          </a:xfrm>
          <a:prstGeom prst="rect">
            <a:avLst/>
          </a:prstGeom>
          <a:noFill/>
        </p:spPr>
        <p:txBody>
          <a:bodyPr wrap="square" rtlCol="0" anchor="t" bIns="0" lIns="0" rIns="0" tIns="0"/>
          <a:lstStyle/>
          <a:p>
            <a:pPr algn="ctr">
              <a:lnSpc>
                <a:spcPts val="1704"/>
              </a:lnSpc>
              <a:spcBef>
                <a:spcPts val="777"/>
              </a:spcBef>
              <a:buNone/>
            </a:pPr>
            <a:r>
              <a:rPr lang="en-US" sz="1500" dirty="0" smtClean="0">
                <a:solidFill>
                  <a:srgbClr val="1c2f35">
                    <a:alpha val="70000"/>
                  </a:srgbClr>
                </a:solidFill>
                <a:latin typeface="Roboto" pitchFamily="34" charset="0"/>
                <a:ea typeface="Roboto" pitchFamily="34" charset="-122"/>
                <a:cs typeface="Roboto" pitchFamily="34" charset="-120"/>
              </a:rPr>
              <a:t>Online directories not only provide exposure to a wider audience but also facilitate networking opportunities with other local businesses, leading to mutually beneficial collaborations and long-term business growth.</a:t>
            </a:r>
            <a:endParaRPr lang="en-US" dirty="0"/>
          </a:p>
        </p:txBody>
      </p:sp>
    </p:spTree>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dfaf2"/>
        </a:solidFill>
        <a:effectLst/>
      </p:bgPr>
    </p:bg>
    <p:spTree>
      <p:nvGrpSpPr>
        <p:cNvPr id="1" name=""/>
        <p:cNvGrpSpPr/>
        <p:nvPr/>
      </p:nvGrpSpPr>
      <p:grpSpPr>
        <a:xfrm>
          <a:off x="0" y="0"/>
          <a:ext cx="0" cy="0"/>
          <a:chOff x="0" y="0"/>
          <a:chExt cx="0" cy="0"/>
        </a:xfrm>
      </p:grpSpPr>
      <p:sp>
        <p:nvSpPr>
          <p:cNvPr id="2" name="Object 1"/>
          <p:cNvSpPr/>
          <p:nvPr/>
        </p:nvSpPr>
        <p:spPr>
          <a:xfrm>
            <a:off x="0" y="363794"/>
            <a:ext cx="12188952" cy="548443"/>
          </a:xfrm>
          <a:prstGeom prst="rect">
            <a:avLst/>
          </a:prstGeom>
          <a:noFill/>
        </p:spPr>
        <p:txBody>
          <a:bodyPr wrap="square" rtlCol="0" anchor="t" bIns="0" lIns="0" rIns="0" tIns="0"/>
          <a:lstStyle/>
          <a:p>
            <a:pPr algn="ctr">
              <a:lnSpc>
                <a:spcPts val="4320"/>
              </a:lnSpc>
              <a:buNone/>
            </a:pPr>
            <a:r>
              <a:rPr lang="en-US" b="1" sz="3750" dirty="0" smtClean="0">
                <a:solidFill>
                  <a:srgbClr val="1b2f35">
                    <a:alpha val="90000"/>
                  </a:srgbClr>
                </a:solidFill>
                <a:latin typeface="Lato" pitchFamily="34" charset="0"/>
                <a:ea typeface="Lato" pitchFamily="34" charset="-122"/>
                <a:cs typeface="Lato" pitchFamily="34" charset="-120"/>
              </a:rPr>
              <a:t>Unlocking Local SEO Potential</a:t>
            </a:r>
            <a:endParaRPr lang="en-US" dirty="0"/>
          </a:p>
        </p:txBody>
      </p:sp>
      <p:sp>
        <p:nvSpPr>
          <p:cNvPr id="3" name="Object 2"/>
          <p:cNvSpPr/>
          <p:nvPr/>
        </p:nvSpPr>
        <p:spPr>
          <a:xfrm>
            <a:off x="952262" y="2012844"/>
            <a:ext cx="5446938" cy="3903232"/>
          </a:xfrm>
          <a:prstGeom prst="rect">
            <a:avLst/>
          </a:prstGeom>
          <a:noFill/>
        </p:spPr>
        <p:txBody>
          <a:bodyPr wrap="square" rtlCol="0" anchor="t" bIns="0" lIns="0" rIns="0" tIns="0"/>
          <a:lstStyle/>
          <a:p>
            <a:pPr algn="l" marL="242900" indent="-242900">
              <a:lnSpc>
                <a:spcPts val="3067"/>
              </a:lnSpc>
              <a:buSzPct val="100000"/>
              <a:buChar char="•"/>
            </a:pPr>
            <a:r>
              <a:rPr lang="en-US" b="1" sz="2700" dirty="0" smtClean="0">
                <a:solidFill>
                  <a:srgbClr val="1b2f35">
                    <a:alpha val="90000"/>
                  </a:srgbClr>
                </a:solidFill>
                <a:latin typeface="Roboto" pitchFamily="34" charset="0"/>
                <a:ea typeface="Roboto" pitchFamily="34" charset="-122"/>
                <a:cs typeface="Roboto" pitchFamily="34" charset="-120"/>
              </a:rPr>
              <a:t>Optimize Your Business Listings</a:t>
            </a:r>
          </a:p>
          <a:p>
            <a:pPr algn="l" lvl="1">
              <a:lnSpc>
                <a:spcPts val="1960"/>
              </a:lnSpc>
              <a:spcBef>
                <a:spcPts val="532"/>
              </a:spcBef>
              <a:buNone/>
            </a:pPr>
            <a:r>
              <a:rPr lang="en-US" sz="1725" dirty="0" smtClean="0">
                <a:solidFill>
                  <a:srgbClr val="1c2f35">
                    <a:alpha val="70000"/>
                  </a:srgbClr>
                </a:solidFill>
                <a:latin typeface="Roboto" pitchFamily="34" charset="0"/>
                <a:ea typeface="Roboto" pitchFamily="34" charset="-122"/>
                <a:cs typeface="Roboto" pitchFamily="34" charset="-120"/>
              </a:rPr>
              <a:t>Ensure consistent business information, such as name, address, phone number, and website, across all online directories to help search engines associate your business with your location.</a:t>
            </a:r>
          </a:p>
          <a:p>
            <a:pPr algn="l" marL="242900" indent="-242900">
              <a:lnSpc>
                <a:spcPts val="3067"/>
              </a:lnSpc>
              <a:spcBef>
                <a:spcPts val="2766"/>
              </a:spcBef>
              <a:buSzPct val="100000"/>
              <a:buChar char="•"/>
            </a:pPr>
            <a:r>
              <a:rPr lang="en-US" b="1" sz="2700" dirty="0" smtClean="0">
                <a:solidFill>
                  <a:srgbClr val="1b2f35">
                    <a:alpha val="90000"/>
                  </a:srgbClr>
                </a:solidFill>
                <a:latin typeface="Roboto" pitchFamily="34" charset="0"/>
                <a:ea typeface="Roboto" pitchFamily="34" charset="-122"/>
                <a:cs typeface="Roboto" pitchFamily="34" charset="-120"/>
              </a:rPr>
              <a:t>Build Local Backlinks</a:t>
            </a:r>
          </a:p>
          <a:p>
            <a:pPr algn="l" lvl="1">
              <a:lnSpc>
                <a:spcPts val="1960"/>
              </a:lnSpc>
              <a:spcBef>
                <a:spcPts val="532"/>
              </a:spcBef>
              <a:buNone/>
            </a:pPr>
            <a:r>
              <a:rPr lang="en-US" sz="1725" dirty="0" smtClean="0">
                <a:solidFill>
                  <a:srgbClr val="1c2f35">
                    <a:alpha val="70000"/>
                  </a:srgbClr>
                </a:solidFill>
                <a:latin typeface="Roboto" pitchFamily="34" charset="0"/>
                <a:ea typeface="Roboto" pitchFamily="34" charset="-122"/>
                <a:cs typeface="Roboto" pitchFamily="34" charset="-120"/>
              </a:rPr>
              <a:t>Reach out to local publications, organizations, and other businesses to establish partnerships that include backlinks to your business website, improving your local search rankings.</a:t>
            </a:r>
            <a:endParaRPr lang="en-US" dirty="0"/>
          </a:p>
        </p:txBody>
      </p:sp>
      <p:sp>
        <p:nvSpPr>
          <p:cNvPr id="4" name="Object 3"/>
          <p:cNvSpPr/>
          <p:nvPr/>
        </p:nvSpPr>
        <p:spPr>
          <a:xfrm>
            <a:off x="6284928" y="2012844"/>
            <a:ext cx="5446938" cy="1842776"/>
          </a:xfrm>
          <a:prstGeom prst="rect">
            <a:avLst/>
          </a:prstGeom>
          <a:noFill/>
        </p:spPr>
        <p:txBody>
          <a:bodyPr wrap="square" rtlCol="0" anchor="t" bIns="0" lIns="0" rIns="0" tIns="0"/>
          <a:lstStyle/>
          <a:p>
            <a:pPr algn="l" marL="242900" indent="-242900">
              <a:lnSpc>
                <a:spcPts val="3067"/>
              </a:lnSpc>
              <a:buSzPct val="100000"/>
              <a:buChar char="•"/>
            </a:pPr>
            <a:r>
              <a:rPr lang="en-US" b="1" sz="2700" dirty="0" smtClean="0">
                <a:solidFill>
                  <a:srgbClr val="1b2f35">
                    <a:alpha val="90000"/>
                  </a:srgbClr>
                </a:solidFill>
                <a:latin typeface="Roboto" pitchFamily="34" charset="0"/>
                <a:ea typeface="Roboto" pitchFamily="34" charset="-122"/>
                <a:cs typeface="Roboto" pitchFamily="34" charset="-120"/>
              </a:rPr>
              <a:t>Encourage Customer Reviews</a:t>
            </a:r>
          </a:p>
          <a:p>
            <a:pPr algn="l" lvl="1">
              <a:lnSpc>
                <a:spcPts val="1960"/>
              </a:lnSpc>
              <a:spcBef>
                <a:spcPts val="532"/>
              </a:spcBef>
              <a:buNone/>
            </a:pPr>
            <a:r>
              <a:rPr lang="en-US" sz="1725" dirty="0" smtClean="0">
                <a:solidFill>
                  <a:srgbClr val="1c2f35">
                    <a:alpha val="70000"/>
                  </a:srgbClr>
                </a:solidFill>
                <a:latin typeface="Roboto" pitchFamily="34" charset="0"/>
                <a:ea typeface="Roboto" pitchFamily="34" charset="-122"/>
                <a:cs typeface="Roboto" pitchFamily="34" charset="-120"/>
              </a:rPr>
              <a:t>Prompt satisfied customers to leave positive reviews on popular online directories, as these reviews can enhance your online reputation and contribute to your local SEO efforts.</a:t>
            </a:r>
            <a:endParaRPr lang="en-US" dirty="0"/>
          </a:p>
        </p:txBody>
      </p:sp>
    </p:spTree>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db4437"/>
        </a:solidFill>
        <a:effectLst/>
      </p:bgPr>
    </p:bg>
    <p:spTree>
      <p:nvGrpSpPr>
        <p:cNvPr id="1" name=""/>
        <p:cNvGrpSpPr/>
        <p:nvPr/>
      </p:nvGrpSpPr>
      <p:grpSpPr>
        <a:xfrm>
          <a:off x="0" y="0"/>
          <a:ext cx="0" cy="0"/>
          <a:chOff x="0" y="0"/>
          <a:chExt cx="0" cy="0"/>
        </a:xfrm>
      </p:grpSpPr>
      <p:sp>
        <p:nvSpPr>
          <p:cNvPr id="2" name="Object 1"/>
          <p:cNvSpPr/>
          <p:nvPr/>
        </p:nvSpPr>
        <p:spPr>
          <a:xfrm>
            <a:off x="0" y="363794"/>
            <a:ext cx="12188952" cy="548443"/>
          </a:xfrm>
          <a:prstGeom prst="rect">
            <a:avLst/>
          </a:prstGeom>
          <a:noFill/>
        </p:spPr>
        <p:txBody>
          <a:bodyPr wrap="square" rtlCol="0" anchor="t"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Boosting Sales with Special Offers</a:t>
            </a:r>
            <a:endParaRPr lang="en-US" dirty="0"/>
          </a:p>
        </p:txBody>
      </p:sp>
      <p:sp>
        <p:nvSpPr>
          <p:cNvPr id="3" name="Object 2"/>
          <p:cNvSpPr/>
          <p:nvPr/>
        </p:nvSpPr>
        <p:spPr>
          <a:xfrm>
            <a:off x="476131" y="1580755"/>
            <a:ext cx="11236690" cy="4780355"/>
          </a:xfrm>
          <a:prstGeom prst="rect">
            <a:avLst/>
          </a:prstGeom>
          <a:solidFill>
            <a:srgbClr val="000000">
              <a:alpha val="0000"/>
            </a:srgbClr>
          </a:solidFill>
        </p:spPr>
      </p:sp>
      <p:pic>
        <p:nvPicPr>
          <p:cNvPr id="4" name="Object 3" descr="">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76131" y="1580755"/>
            <a:ext cx="11255735" cy="4789877"/>
          </a:xfrm>
          <a:prstGeom prst="rect">
            <a:avLst/>
          </a:prstGeom>
        </p:spPr>
      </p:pic>
      <p:pic>
        <p:nvPicPr>
          <p:cNvPr id="5" name="Object 4" descr="">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6131" y="1580755"/>
            <a:ext cx="11246213" cy="4780355"/>
          </a:xfrm>
          <a:prstGeom prst="rect">
            <a:avLst/>
          </a:prstGeom>
        </p:spPr>
      </p:pic>
      <p:sp>
        <p:nvSpPr>
          <p:cNvPr id="6" name="Object 5"/>
          <p:cNvSpPr/>
          <p:nvPr/>
        </p:nvSpPr>
        <p:spPr>
          <a:xfrm>
            <a:off x="476131" y="1580755"/>
            <a:ext cx="5618345" cy="754793"/>
          </a:xfrm>
          <a:prstGeom prst="rect">
            <a:avLst/>
          </a:prstGeom>
          <a:noFill/>
        </p:spPr>
        <p:txBody>
          <a:bodyPr wrap="square" rtlCol="0" anchor="ctr">
            <a:normAutofit fontScale="85000" lnSpcReduction="20000"/>
          </a:bodyPr>
          <a:lstStyle/>
          <a:p>
            <a:pPr algn="ctr">
              <a:buNone/>
            </a:pPr>
            <a:r>
              <a:rPr lang="en-US" sz="2000" dirty="0" smtClean="0">
                <a:solidFill>
                  <a:srgbClr val="fdfdfd"/>
                </a:solidFill>
                <a:latin typeface="Roboto Regular" pitchFamily="34" charset="0"/>
                <a:ea typeface="Roboto Regular" pitchFamily="34" charset="-122"/>
                <a:cs typeface="Roboto Regular" pitchFamily="34" charset="-120"/>
              </a:rPr>
              <a:t>Offer Type</a:t>
            </a:r>
            <a:endParaRPr lang="en-US" dirty="0"/>
          </a:p>
        </p:txBody>
      </p:sp>
      <p:sp>
        <p:nvSpPr>
          <p:cNvPr id="7" name="Object 6"/>
          <p:cNvSpPr/>
          <p:nvPr/>
        </p:nvSpPr>
        <p:spPr>
          <a:xfrm>
            <a:off x="6094476" y="1580755"/>
            <a:ext cx="5618345" cy="754793"/>
          </a:xfrm>
          <a:prstGeom prst="rect">
            <a:avLst/>
          </a:prstGeom>
          <a:noFill/>
        </p:spPr>
        <p:txBody>
          <a:bodyPr wrap="square" rtlCol="0" anchor="ctr">
            <a:normAutofit fontScale="85000" lnSpcReduction="20000"/>
          </a:bodyPr>
          <a:lstStyle/>
          <a:p>
            <a:pPr algn="ctr">
              <a:buNone/>
            </a:pPr>
            <a:r>
              <a:rPr lang="en-US" sz="2000" dirty="0" smtClean="0">
                <a:solidFill>
                  <a:srgbClr val="fdfdfd"/>
                </a:solidFill>
                <a:latin typeface="Roboto Regular" pitchFamily="34" charset="0"/>
                <a:ea typeface="Roboto Regular" pitchFamily="34" charset="-122"/>
                <a:cs typeface="Roboto Regular" pitchFamily="34" charset="-120"/>
              </a:rPr>
              <a:t>Description</a:t>
            </a:r>
            <a:endParaRPr lang="en-US" dirty="0"/>
          </a:p>
        </p:txBody>
      </p:sp>
      <p:sp>
        <p:nvSpPr>
          <p:cNvPr id="8" name="Object 7"/>
          <p:cNvSpPr/>
          <p:nvPr/>
        </p:nvSpPr>
        <p:spPr>
          <a:xfrm>
            <a:off x="476131" y="2335548"/>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Seasonal Discounts</a:t>
            </a:r>
            <a:endParaRPr lang="en-US" dirty="0"/>
          </a:p>
        </p:txBody>
      </p:sp>
      <p:sp>
        <p:nvSpPr>
          <p:cNvPr id="9" name="Object 8"/>
          <p:cNvSpPr/>
          <p:nvPr/>
        </p:nvSpPr>
        <p:spPr>
          <a:xfrm>
            <a:off x="6094476" y="2335548"/>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Attract customers during specific seasons or holidays with limited-time discounts or promotions.</a:t>
            </a:r>
            <a:endParaRPr lang="en-US" dirty="0"/>
          </a:p>
        </p:txBody>
      </p:sp>
      <p:sp>
        <p:nvSpPr>
          <p:cNvPr id="10" name="Object 9"/>
          <p:cNvSpPr/>
          <p:nvPr/>
        </p:nvSpPr>
        <p:spPr>
          <a:xfrm>
            <a:off x="476131" y="3341938"/>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Refer-a-Friend Incentives</a:t>
            </a:r>
            <a:endParaRPr lang="en-US" dirty="0"/>
          </a:p>
        </p:txBody>
      </p:sp>
      <p:sp>
        <p:nvSpPr>
          <p:cNvPr id="11" name="Object 10"/>
          <p:cNvSpPr/>
          <p:nvPr/>
        </p:nvSpPr>
        <p:spPr>
          <a:xfrm>
            <a:off x="6094476" y="3341938"/>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Encourage current customers to refer their friends by offering discounts or rewards for successful referrals.</a:t>
            </a:r>
            <a:endParaRPr lang="en-US" dirty="0"/>
          </a:p>
        </p:txBody>
      </p:sp>
      <p:sp>
        <p:nvSpPr>
          <p:cNvPr id="12" name="Object 11"/>
          <p:cNvSpPr/>
          <p:nvPr/>
        </p:nvSpPr>
        <p:spPr>
          <a:xfrm>
            <a:off x="476131" y="4348328"/>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Loyalty Programs</a:t>
            </a:r>
            <a:endParaRPr lang="en-US" dirty="0"/>
          </a:p>
        </p:txBody>
      </p:sp>
      <p:sp>
        <p:nvSpPr>
          <p:cNvPr id="13" name="Object 12"/>
          <p:cNvSpPr/>
          <p:nvPr/>
        </p:nvSpPr>
        <p:spPr>
          <a:xfrm>
            <a:off x="6094476" y="4348328"/>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Reward repeat customers with exclusive discounts, freebies, or points-based loyalty programs.</a:t>
            </a:r>
            <a:endParaRPr lang="en-US" dirty="0"/>
          </a:p>
        </p:txBody>
      </p:sp>
      <p:sp>
        <p:nvSpPr>
          <p:cNvPr id="14" name="Object 13"/>
          <p:cNvSpPr/>
          <p:nvPr/>
        </p:nvSpPr>
        <p:spPr>
          <a:xfrm>
            <a:off x="476131" y="5354719"/>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Bundle Deals</a:t>
            </a:r>
            <a:endParaRPr lang="en-US" dirty="0"/>
          </a:p>
        </p:txBody>
      </p:sp>
      <p:sp>
        <p:nvSpPr>
          <p:cNvPr id="15" name="Object 14"/>
          <p:cNvSpPr/>
          <p:nvPr/>
        </p:nvSpPr>
        <p:spPr>
          <a:xfrm>
            <a:off x="6094476" y="5354719"/>
            <a:ext cx="5618345" cy="1006390"/>
          </a:xfrm>
          <a:prstGeom prst="rect">
            <a:avLst/>
          </a:prstGeom>
          <a:noFill/>
        </p:spPr>
        <p:txBody>
          <a:bodyPr wrap="square" rtlCol="0" anchor="ctr">
            <a:normAutofit fontScale="85000" lnSpcReduction="20000"/>
          </a:bodyPr>
          <a:lstStyle/>
          <a:p>
            <a:pPr algn="ctr">
              <a:buNone/>
            </a:pPr>
            <a:r>
              <a:rPr lang="en-US" sz="2000" dirty="0" smtClean="0">
                <a:solidFill>
                  <a:srgbClr val="1b2f35">
                    <a:alpha val="90000"/>
                  </a:srgbClr>
                </a:solidFill>
                <a:latin typeface="Roboto Regular" pitchFamily="34" charset="0"/>
                <a:ea typeface="Roboto Regular" pitchFamily="34" charset="-122"/>
                <a:cs typeface="Roboto Regular" pitchFamily="34" charset="-120"/>
              </a:rPr>
              <a:t>Create enticing offers by bundling multiple products or services at a discounted price.</a:t>
            </a:r>
            <a:endParaRPr lang="en-US" dirty="0"/>
          </a:p>
        </p:txBody>
      </p:sp>
      <p:sp>
        <p:nvSpPr>
          <p:cNvPr id="16" name="Object 15"/>
          <p:cNvSpPr/>
          <p:nvPr/>
        </p:nvSpPr>
        <p:spPr>
          <a:xfrm>
            <a:off x="-476131" y="6521506"/>
            <a:ext cx="12188952" cy="173044"/>
          </a:xfrm>
          <a:prstGeom prst="rect">
            <a:avLst/>
          </a:prstGeom>
          <a:noFill/>
        </p:spPr>
        <p:txBody>
          <a:bodyPr wrap="square" rtlCol="0" anchor="t" bIns="0" lIns="0" rIns="0" tIns="0"/>
          <a:lstStyle/>
          <a:p>
            <a:pPr algn="r">
              <a:lnSpc>
                <a:spcPts val="1364"/>
              </a:lnSpc>
              <a:buNone/>
            </a:pPr>
            <a:r>
              <a:rPr lang="en-US" sz="1200" dirty="0" smtClean="0">
                <a:solidFill>
                  <a:srgbClr val="ffffff">
                    <a:alpha val="80000"/>
                  </a:srgbClr>
                </a:solidFill>
                <a:latin typeface="Roboto" pitchFamily="34" charset="0"/>
                <a:ea typeface="Roboto" pitchFamily="34" charset="-122"/>
                <a:cs typeface="Roboto" pitchFamily="34" charset="-120"/>
              </a:rPr>
              <a:t>*Adapted from the provided context</a:t>
            </a:r>
            <a:endParaRPr lang="en-US" dirty="0"/>
          </a:p>
        </p:txBody>
      </p:sp>
    </p:spTree>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dfdfd"/>
        </a:solidFill>
        <a:effectLst/>
      </p:bgPr>
    </p:bg>
    <p:spTree>
      <p:nvGrpSpPr>
        <p:cNvPr id="1" name=""/>
        <p:cNvGrpSpPr/>
        <p:nvPr/>
      </p:nvGrpSpPr>
      <p:grpSpPr>
        <a:xfrm>
          <a:off x="0" y="0"/>
          <a:ext cx="0" cy="0"/>
          <a:chOff x="0" y="0"/>
          <a:chExt cx="0" cy="0"/>
        </a:xfrm>
      </p:grpSpPr>
      <p:sp>
        <p:nvSpPr>
          <p:cNvPr id="2" name="Object 1"/>
          <p:cNvSpPr/>
          <p:nvPr/>
        </p:nvSpPr>
        <p:spPr>
          <a:xfrm>
            <a:off x="0" y="363794"/>
            <a:ext cx="12188952" cy="548443"/>
          </a:xfrm>
          <a:prstGeom prst="rect">
            <a:avLst/>
          </a:prstGeom>
          <a:noFill/>
        </p:spPr>
        <p:txBody>
          <a:bodyPr wrap="square" rtlCol="0" anchor="t" bIns="0" lIns="0" rIns="0" tIns="0"/>
          <a:lstStyle/>
          <a:p>
            <a:pPr algn="ctr">
              <a:lnSpc>
                <a:spcPts val="4320"/>
              </a:lnSpc>
              <a:buNone/>
            </a:pPr>
            <a:r>
              <a:rPr lang="en-US" b="1" sz="3750" dirty="0" smtClean="0">
                <a:solidFill>
                  <a:srgbClr val="1b2f35">
                    <a:alpha val="90000"/>
                  </a:srgbClr>
                </a:solidFill>
                <a:latin typeface="Lato" pitchFamily="34" charset="0"/>
                <a:ea typeface="Lato" pitchFamily="34" charset="-122"/>
                <a:cs typeface="Lato" pitchFamily="34" charset="-120"/>
              </a:rPr>
              <a:t>Seize the Opportunities  </a:t>
            </a:r>
            <a:endParaRPr lang="en-US" dirty="0"/>
          </a:p>
        </p:txBody>
      </p:sp>
      <p:sp>
        <p:nvSpPr>
          <p:cNvPr id="3" name="Object 2"/>
          <p:cNvSpPr/>
          <p:nvPr/>
        </p:nvSpPr>
        <p:spPr>
          <a:xfrm>
            <a:off x="1476006" y="2820600"/>
            <a:ext cx="1428393" cy="1428393"/>
          </a:xfrm>
          <a:prstGeom prst="ellipse">
            <a:avLst/>
          </a:prstGeom>
          <a:solidFill>
            <a:srgbClr val="4285f4"/>
          </a:solidFill>
        </p:spPr>
      </p:sp>
      <p:pic>
        <p:nvPicPr>
          <p:cNvPr id="4" name="Object 3" descr="">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2056288" y="3283593"/>
            <a:ext cx="190452" cy="495176"/>
          </a:xfrm>
          <a:prstGeom prst="rect">
            <a:avLst/>
          </a:prstGeom>
        </p:spPr>
      </p:pic>
      <p:sp>
        <p:nvSpPr>
          <p:cNvPr id="5" name="Object 4"/>
          <p:cNvSpPr/>
          <p:nvPr/>
        </p:nvSpPr>
        <p:spPr>
          <a:xfrm>
            <a:off x="561358" y="4346599"/>
            <a:ext cx="3257688" cy="259491"/>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Increased online visibility      </a:t>
            </a:r>
            <a:endParaRPr lang="en-US" dirty="0"/>
          </a:p>
        </p:txBody>
      </p:sp>
      <p:sp>
        <p:nvSpPr>
          <p:cNvPr id="6" name="Object 5"/>
          <p:cNvSpPr/>
          <p:nvPr/>
        </p:nvSpPr>
        <p:spPr>
          <a:xfrm>
            <a:off x="5380280" y="2820600"/>
            <a:ext cx="1428393" cy="1428393"/>
          </a:xfrm>
          <a:prstGeom prst="ellipse">
            <a:avLst/>
          </a:prstGeom>
          <a:solidFill>
            <a:srgbClr val="db4437"/>
          </a:solidFill>
        </p:spPr>
      </p:sp>
      <p:pic>
        <p:nvPicPr>
          <p:cNvPr id="7" name="Object 6" descr="">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8716" y="3275223"/>
            <a:ext cx="352337" cy="504699"/>
          </a:xfrm>
          <a:prstGeom prst="rect">
            <a:avLst/>
          </a:prstGeom>
        </p:spPr>
      </p:pic>
      <p:sp>
        <p:nvSpPr>
          <p:cNvPr id="8" name="Object 7"/>
          <p:cNvSpPr/>
          <p:nvPr/>
        </p:nvSpPr>
        <p:spPr>
          <a:xfrm>
            <a:off x="4208997" y="4346599"/>
            <a:ext cx="3770957" cy="518983"/>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Enhanced local search rankings      </a:t>
            </a:r>
            <a:endParaRPr lang="en-US" dirty="0"/>
          </a:p>
        </p:txBody>
      </p:sp>
      <p:sp>
        <p:nvSpPr>
          <p:cNvPr id="9" name="Object 8"/>
          <p:cNvSpPr/>
          <p:nvPr/>
        </p:nvSpPr>
        <p:spPr>
          <a:xfrm>
            <a:off x="9284553" y="2820600"/>
            <a:ext cx="1428393" cy="1428393"/>
          </a:xfrm>
          <a:prstGeom prst="ellipse">
            <a:avLst/>
          </a:prstGeom>
          <a:solidFill>
            <a:srgbClr val="f4b400"/>
          </a:solidFill>
        </p:spPr>
      </p:sp>
      <p:pic>
        <p:nvPicPr>
          <p:cNvPr id="10" name="Object 9" descr="">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31364" y="3283593"/>
            <a:ext cx="342814" cy="504699"/>
          </a:xfrm>
          <a:prstGeom prst="rect">
            <a:avLst/>
          </a:prstGeom>
        </p:spPr>
      </p:pic>
      <p:sp>
        <p:nvSpPr>
          <p:cNvPr id="11" name="Object 10"/>
          <p:cNvSpPr/>
          <p:nvPr/>
        </p:nvSpPr>
        <p:spPr>
          <a:xfrm>
            <a:off x="8584641" y="4346599"/>
            <a:ext cx="2828218" cy="518983"/>
          </a:xfrm>
          <a:prstGeom prst="rect">
            <a:avLst/>
          </a:prstGeom>
          <a:noFill/>
        </p:spPr>
        <p:txBody>
          <a:bodyPr wrap="square" rtlCol="0" anchor="t" bIns="0" lIns="0" rIns="0" tIns="0"/>
          <a:lstStyle/>
          <a:p>
            <a:pPr algn="ctr">
              <a:lnSpc>
                <a:spcPts val="2045"/>
              </a:lnSpc>
              <a:buNone/>
            </a:pPr>
            <a:r>
              <a:rPr lang="en-US" b="1" sz="1800" dirty="0" smtClean="0">
                <a:solidFill>
                  <a:srgbClr val="1b2f35">
                    <a:alpha val="90000"/>
                  </a:srgbClr>
                </a:solidFill>
                <a:latin typeface="Roboto" pitchFamily="34" charset="0"/>
                <a:ea typeface="Roboto" pitchFamily="34" charset="-122"/>
                <a:cs typeface="Roboto" pitchFamily="34" charset="-120"/>
              </a:rPr>
              <a:t>Cost-effective marketing strategy      </a:t>
            </a:r>
            <a:endParaRPr lang="en-US" dirty="0"/>
          </a:p>
        </p:txBody>
      </p:sp>
      <p:sp>
        <p:nvSpPr>
          <p:cNvPr id="12" name="Object 11"/>
          <p:cNvSpPr/>
          <p:nvPr/>
        </p:nvSpPr>
        <p:spPr>
          <a:xfrm>
            <a:off x="1063106" y="1166521"/>
            <a:ext cx="10062689" cy="1323644"/>
          </a:xfrm>
          <a:prstGeom prst="rect">
            <a:avLst/>
          </a:prstGeom>
          <a:solidFill>
            <a:srgbClr val="4285f4"/>
          </a:solidFill>
        </p:spPr>
      </p:sp>
      <p:sp>
        <p:nvSpPr>
          <p:cNvPr id="13" name="Object 12"/>
          <p:cNvSpPr/>
          <p:nvPr/>
        </p:nvSpPr>
        <p:spPr>
          <a:xfrm>
            <a:off x="777456" y="1311741"/>
            <a:ext cx="10633938" cy="1037965"/>
          </a:xfrm>
          <a:prstGeom prst="rect">
            <a:avLst/>
          </a:prstGeom>
          <a:noFill/>
        </p:spPr>
        <p:txBody>
          <a:bodyPr wrap="square" rtlCol="0" anchor="ctr" bIns="0" lIns="0" rIns="0" tIns="0"/>
          <a:lstStyle/>
          <a:p>
            <a:pPr algn="ctr">
              <a:lnSpc>
                <a:spcPts val="2045"/>
              </a:lnSpc>
              <a:buNone/>
            </a:pPr>
            <a:r>
              <a:rPr lang="en-US" sz="1800" dirty="0" smtClean="0">
                <a:solidFill>
                  <a:srgbClr val="fdfdfd"/>
                </a:solidFill>
                <a:latin typeface="Roboto" pitchFamily="34" charset="0"/>
                <a:ea typeface="Roboto" pitchFamily="34" charset="-122"/>
                <a:cs typeface="Roboto" pitchFamily="34" charset="-120"/>
              </a:rPr>
              <a:t>Listing your local business in top online directories is a powerful strategy for increasing visibility, credibility, and customer engagement. By leveraging the benefits of online directories and implementing effective optimization techniques, you can unlock new growth opportunities, strengthen your local network, and drive long-term business success.      </a:t>
            </a:r>
            <a:endParaRPr lang="en-US" dirty="0"/>
          </a:p>
        </p:txBody>
      </p:sp>
      <p:sp>
        <p:nvSpPr>
          <p:cNvPr id="14" name="Object 13"/>
          <p:cNvSpPr/>
          <p:nvPr/>
        </p:nvSpPr>
        <p:spPr>
          <a:xfrm>
            <a:off x="881283" y="5042673"/>
            <a:ext cx="2617738" cy="865368"/>
          </a:xfrm>
          <a:prstGeom prst="rect">
            <a:avLst/>
          </a:prstGeom>
          <a:noFill/>
        </p:spPr>
        <p:txBody>
          <a:bodyPr wrap="square" rtlCol="0" anchor="t" bIns="0" lIns="0" rIns="0" tIns="0"/>
          <a:lstStyle/>
          <a:p>
            <a:pPr algn="ctr">
              <a:lnSpc>
                <a:spcPts val="1704"/>
              </a:lnSpc>
              <a:buNone/>
            </a:pPr>
            <a:r>
              <a:rPr lang="en-US" sz="1500" dirty="0" smtClean="0">
                <a:solidFill>
                  <a:srgbClr val="000000"/>
                </a:solidFill>
                <a:latin typeface="Roboto" pitchFamily="34" charset="0"/>
                <a:ea typeface="Roboto" pitchFamily="34" charset="-122"/>
                <a:cs typeface="Roboto" pitchFamily="34" charset="-120"/>
              </a:rPr>
              <a:t>Attract more potential customers by being easily found in online directories.      </a:t>
            </a:r>
            <a:endParaRPr lang="en-US" dirty="0"/>
          </a:p>
        </p:txBody>
      </p:sp>
      <p:sp>
        <p:nvSpPr>
          <p:cNvPr id="15" name="Object 14"/>
          <p:cNvSpPr/>
          <p:nvPr/>
        </p:nvSpPr>
        <p:spPr>
          <a:xfrm>
            <a:off x="5031423" y="5042673"/>
            <a:ext cx="2126073" cy="865368"/>
          </a:xfrm>
          <a:prstGeom prst="rect">
            <a:avLst/>
          </a:prstGeom>
          <a:noFill/>
        </p:spPr>
        <p:txBody>
          <a:bodyPr wrap="square" rtlCol="0" anchor="t" bIns="0" lIns="0" rIns="0" tIns="0"/>
          <a:lstStyle/>
          <a:p>
            <a:pPr algn="ctr">
              <a:lnSpc>
                <a:spcPts val="1704"/>
              </a:lnSpc>
              <a:buNone/>
            </a:pPr>
            <a:r>
              <a:rPr lang="en-US" sz="1500" dirty="0" smtClean="0">
                <a:solidFill>
                  <a:srgbClr val="000000"/>
                </a:solidFill>
                <a:latin typeface="Roboto" pitchFamily="34" charset="0"/>
                <a:ea typeface="Roboto" pitchFamily="34" charset="-122"/>
                <a:cs typeface="Roboto" pitchFamily="34" charset="-120"/>
              </a:rPr>
              <a:t>Improve your visibility in local search results, driving organic traffic.      </a:t>
            </a:r>
            <a:endParaRPr lang="en-US" dirty="0"/>
          </a:p>
        </p:txBody>
      </p:sp>
      <p:sp>
        <p:nvSpPr>
          <p:cNvPr id="16" name="Object 15"/>
          <p:cNvSpPr/>
          <p:nvPr/>
        </p:nvSpPr>
        <p:spPr>
          <a:xfrm>
            <a:off x="8933421" y="5042673"/>
            <a:ext cx="2130656" cy="865368"/>
          </a:xfrm>
          <a:prstGeom prst="rect">
            <a:avLst/>
          </a:prstGeom>
          <a:noFill/>
        </p:spPr>
        <p:txBody>
          <a:bodyPr wrap="square" rtlCol="0" anchor="t" bIns="0" lIns="0" rIns="0" tIns="0"/>
          <a:lstStyle/>
          <a:p>
            <a:pPr algn="ctr">
              <a:lnSpc>
                <a:spcPts val="1704"/>
              </a:lnSpc>
              <a:buNone/>
            </a:pPr>
            <a:r>
              <a:rPr lang="en-US" sz="1500" dirty="0" smtClean="0">
                <a:solidFill>
                  <a:srgbClr val="000000"/>
                </a:solidFill>
                <a:latin typeface="Roboto" pitchFamily="34" charset="0"/>
                <a:ea typeface="Roboto" pitchFamily="34" charset="-122"/>
                <a:cs typeface="Roboto" pitchFamily="34" charset="-120"/>
              </a:rPr>
              <a:t>Benefit from exposure without hefty advertising expenses.      </a:t>
            </a:r>
            <a:endParaRPr lang="en-US" dirty="0"/>
          </a:p>
        </p:txBody>
      </p:sp>
    </p:spTree>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dfdfd"/>
        </a:solidFill>
        <a:effectLst/>
      </p:bgPr>
    </p:bg>
    <p:spTree>
      <p:nvGrpSpPr>
        <p:cNvPr id="1" name=""/>
        <p:cNvGrpSpPr/>
        <p:nvPr/>
      </p:nvGrpSpPr>
      <p:grpSpPr>
        <a:xfrm>
          <a:off x="0" y="0"/>
          <a:ext cx="0" cy="0"/>
          <a:chOff x="0" y="0"/>
          <a:chExt cx="0" cy="0"/>
        </a:xfrm>
      </p:grpSpPr>
      <p:sp>
        <p:nvSpPr>
          <p:cNvPr id="2" name="Object 1"/>
          <p:cNvSpPr/>
          <p:nvPr/>
        </p:nvSpPr>
        <p:spPr>
          <a:xfrm>
            <a:off x="0" y="0"/>
            <a:ext cx="6813738" cy="1295076"/>
          </a:xfrm>
          <a:prstGeom prst="rect">
            <a:avLst/>
          </a:prstGeom>
          <a:solidFill>
            <a:srgbClr val="4285f4"/>
          </a:solidFill>
        </p:spPr>
      </p:sp>
      <p:sp>
        <p:nvSpPr>
          <p:cNvPr id="3" name="Object 2"/>
          <p:cNvSpPr/>
          <p:nvPr/>
        </p:nvSpPr>
        <p:spPr>
          <a:xfrm>
            <a:off x="183057" y="363794"/>
            <a:ext cx="6447616" cy="548443"/>
          </a:xfrm>
          <a:prstGeom prst="rect">
            <a:avLst/>
          </a:prstGeom>
          <a:noFill/>
        </p:spPr>
        <p:txBody>
          <a:bodyPr wrap="square" rtlCol="0" anchor="t"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Next Steps</a:t>
            </a:r>
            <a:endParaRPr lang="en-US" dirty="0"/>
          </a:p>
        </p:txBody>
      </p:sp>
      <p:sp>
        <p:nvSpPr>
          <p:cNvPr id="4" name="Object 3"/>
          <p:cNvSpPr/>
          <p:nvPr/>
        </p:nvSpPr>
        <p:spPr>
          <a:xfrm>
            <a:off x="6908970" y="95226"/>
            <a:ext cx="5184755" cy="6665833"/>
          </a:xfrm>
          <a:prstGeom prst="rect">
            <a:avLst/>
          </a:prstGeom>
          <a:solidFill>
            <a:srgbClr val="fdfdfd"/>
          </a:solidFill>
        </p:spPr>
      </p:sp>
      <p:pic>
        <p:nvPicPr>
          <p:cNvPr id="5" name="Object 4" descr="2025-DD-Bundle.png-no-bg">    </p:cNvPr>
          <p:cNvPicPr>
            <a:picLocks noChangeAspect="1"/>
          </p:cNvPicPr>
          <p:nvPr/>
        </p:nvPicPr>
        <p:blipFill>
          <a:blip r:embed="rId1"/>
          <a:srcRect l="-1284" r="-1284" t="-67182" b="-67182"/>
          <a:stretch/>
        </p:blipFill>
        <p:spPr>
          <a:xfrm>
            <a:off x="6908970" y="95226"/>
            <a:ext cx="5184755" cy="6665833"/>
          </a:xfrm>
          <a:prstGeom prst="rect">
            <a:avLst/>
          </a:prstGeom>
        </p:spPr>
      </p:pic>
      <p:sp>
        <p:nvSpPr>
          <p:cNvPr id="6" name="Object 5"/>
          <p:cNvSpPr/>
          <p:nvPr/>
        </p:nvSpPr>
        <p:spPr>
          <a:xfrm>
            <a:off x="497304" y="2011653"/>
            <a:ext cx="5819124" cy="1816440"/>
          </a:xfrm>
          <a:prstGeom prst="rect">
            <a:avLst/>
          </a:prstGeom>
          <a:noFill/>
        </p:spPr>
        <p:txBody>
          <a:bodyPr wrap="square" rtlCol="0" anchor="t" bIns="0" lIns="0" rIns="0" tIns="0"/>
          <a:lstStyle/>
          <a:p>
            <a:pPr algn="ctr">
              <a:lnSpc>
                <a:spcPts val="2045"/>
              </a:lnSpc>
              <a:buNone/>
            </a:pPr>
            <a:r>
              <a:rPr lang="en-US" sz="1800" dirty="0" smtClean="0">
                <a:solidFill>
                  <a:srgbClr val="1c2f35">
                    <a:alpha val="70000"/>
                  </a:srgbClr>
                </a:solidFill>
                <a:latin typeface="Roboto" pitchFamily="34" charset="0"/>
                <a:ea typeface="Roboto" pitchFamily="34" charset="-122"/>
                <a:cs typeface="Roboto" pitchFamily="34" charset="-120"/>
              </a:rPr>
              <a:t>Now is the time to take advantage of this opportunity and get listed in the top online directories. We want to offer you our complete Directory Domination package that includes a step-by-step blueprint to get you listed in the top 20 online directories, a 23-day playbook and checklist to help guide you along the way and much more.</a:t>
            </a:r>
            <a:endParaRPr lang="en-US" dirty="0"/>
          </a:p>
        </p:txBody>
      </p:sp>
      <p:sp>
        <p:nvSpPr>
          <p:cNvPr id="7" name="Object 6"/>
          <p:cNvSpPr/>
          <p:nvPr/>
        </p:nvSpPr>
        <p:spPr>
          <a:xfrm>
            <a:off x="497304" y="4016313"/>
            <a:ext cx="5819124" cy="259491"/>
          </a:xfrm>
          <a:prstGeom prst="rect">
            <a:avLst/>
          </a:prstGeom>
          <a:noFill/>
        </p:spPr>
        <p:txBody>
          <a:bodyPr wrap="square" rtlCol="0" anchor="t" bIns="0" lIns="0" rIns="0" tIns="0"/>
          <a:lstStyle/>
          <a:p>
            <a:pPr algn="ctr">
              <a:lnSpc>
                <a:spcPts val="2045"/>
              </a:lnSpc>
              <a:spcBef>
                <a:spcPts val="1454"/>
              </a:spcBef>
              <a:buNone/>
            </a:pPr>
            <a:r>
              <a:rPr lang="en-US" b="1" sz="1800" dirty="0" smtClean="0">
                <a:solidFill>
                  <a:srgbClr val="1c2f35">
                    <a:alpha val="70000"/>
                  </a:srgbClr>
                </a:solidFill>
                <a:latin typeface="Roboto" pitchFamily="34" charset="0"/>
                <a:ea typeface="Roboto" pitchFamily="34" charset="-122"/>
                <a:cs typeface="Roboto" pitchFamily="34" charset="-120"/>
              </a:rPr>
              <a:t>Contact us to get started today:  </a:t>
            </a:r>
            <a:r>
              <a:rPr lang="en-US" sz="1800" dirty="0" smtClean="0">
                <a:solidFill>
                  <a:srgbClr val="1c2f35">
                    <a:alpha val="70000"/>
                  </a:srgbClr>
                </a:solidFill>
                <a:latin typeface="Roboto" pitchFamily="34" charset="0"/>
                <a:ea typeface="Roboto" pitchFamily="34" charset="-122"/>
                <a:cs typeface="Roboto" pitchFamily="34" charset="-120"/>
              </a:rPr>
              <a:t>    </a:t>
            </a:r>
            <a:endParaRPr lang="en-US" dirty="0"/>
          </a:p>
        </p:txBody>
      </p:sp>
      <p:sp>
        <p:nvSpPr>
          <p:cNvPr id="8" name="Object 7"/>
          <p:cNvSpPr/>
          <p:nvPr/>
        </p:nvSpPr>
        <p:spPr>
          <a:xfrm>
            <a:off x="497304" y="4464025"/>
            <a:ext cx="5819124" cy="259491"/>
          </a:xfrm>
          <a:prstGeom prst="rect">
            <a:avLst/>
          </a:prstGeom>
          <a:noFill/>
        </p:spPr>
        <p:txBody>
          <a:bodyPr wrap="square" rtlCol="0" anchor="t" bIns="0" lIns="0" rIns="0" tIns="0"/>
          <a:lstStyle/>
          <a:p>
            <a:pPr algn="ctr">
              <a:lnSpc>
                <a:spcPts val="2045"/>
              </a:lnSpc>
              <a:spcBef>
                <a:spcPts val="1454"/>
              </a:spcBef>
              <a:buNone/>
            </a:pPr>
            <a:r>
              <a:rPr lang="en-US" sz="1800" dirty="0" smtClean="0">
                <a:solidFill>
                  <a:srgbClr val="1c2f35">
                    <a:alpha val="70000"/>
                  </a:srgbClr>
                </a:solidFill>
                <a:latin typeface="Roboto" pitchFamily="34" charset="0"/>
                <a:ea typeface="Roboto" pitchFamily="34" charset="-122"/>
                <a:cs typeface="Roboto" pitchFamily="34" charset="-120"/>
              </a:rPr>
              <a:t>Your contact information goes here.      </a:t>
            </a:r>
            <a:endParaRPr lang="en-US" dirty="0"/>
          </a:p>
        </p:txBody>
      </p:sp>
    </p:spTree>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dfaf2"/>
        </a:solidFill>
        <a:effectLst/>
      </p:bgPr>
    </p:bg>
    <p:spTree>
      <p:nvGrpSpPr>
        <p:cNvPr id="1" name=""/>
        <p:cNvGrpSpPr/>
        <p:nvPr/>
      </p:nvGrpSpPr>
      <p:grpSpPr>
        <a:xfrm>
          <a:off x="0" y="0"/>
          <a:ext cx="0" cy="0"/>
          <a:chOff x="0" y="0"/>
          <a:chExt cx="0" cy="0"/>
        </a:xfrm>
      </p:grpSpPr>
      <p:sp>
        <p:nvSpPr>
          <p:cNvPr id="2" name="Object 1"/>
          <p:cNvSpPr/>
          <p:nvPr/>
        </p:nvSpPr>
        <p:spPr>
          <a:xfrm>
            <a:off x="1933493" y="363794"/>
            <a:ext cx="8321965" cy="1096887"/>
          </a:xfrm>
          <a:prstGeom prst="rect">
            <a:avLst/>
          </a:prstGeom>
          <a:noFill/>
        </p:spPr>
        <p:txBody>
          <a:bodyPr wrap="square" rtlCol="0" anchor="t" bIns="0" lIns="0" rIns="0" tIns="0"/>
          <a:lstStyle/>
          <a:p>
            <a:pPr algn="ctr">
              <a:lnSpc>
                <a:spcPts val="4320"/>
              </a:lnSpc>
              <a:buNone/>
            </a:pPr>
            <a:r>
              <a:rPr lang="en-US" b="1" sz="3750" dirty="0" smtClean="0">
                <a:solidFill>
                  <a:srgbClr val="1b2f35">
                    <a:alpha val="90000"/>
                  </a:srgbClr>
                </a:solidFill>
                <a:latin typeface="Lato" pitchFamily="34" charset="0"/>
                <a:ea typeface="Lato" pitchFamily="34" charset="-122"/>
                <a:cs typeface="Lato" pitchFamily="34" charset="-120"/>
              </a:rPr>
              <a:t>Why Every Business Needs to Be Listed in the Top Online Directories</a:t>
            </a:r>
            <a:endParaRPr lang="en-US" dirty="0"/>
          </a:p>
        </p:txBody>
      </p:sp>
      <p:sp>
        <p:nvSpPr>
          <p:cNvPr id="3" name="Object 2"/>
          <p:cNvSpPr/>
          <p:nvPr/>
        </p:nvSpPr>
        <p:spPr>
          <a:xfrm>
            <a:off x="952262" y="2127859"/>
            <a:ext cx="5446938" cy="3679897"/>
          </a:xfrm>
          <a:prstGeom prst="rect">
            <a:avLst/>
          </a:prstGeom>
          <a:noFill/>
        </p:spPr>
        <p:txBody>
          <a:bodyPr wrap="square" rtlCol="0" anchor="t" bIns="0" lIns="0" rIns="0" tIns="0"/>
          <a:lstStyle/>
          <a:p>
            <a:pPr algn="l" marL="242900" indent="-242900">
              <a:lnSpc>
                <a:spcPts val="2607"/>
              </a:lnSpc>
              <a:buSzPct val="100000"/>
              <a:buChar char="•"/>
            </a:pPr>
            <a:r>
              <a:rPr lang="en-US" b="1" sz="2295" dirty="0" smtClean="0">
                <a:solidFill>
                  <a:srgbClr val="1b2f35">
                    <a:alpha val="90000"/>
                  </a:srgbClr>
                </a:solidFill>
                <a:latin typeface="Roboto" pitchFamily="34" charset="0"/>
                <a:ea typeface="Roboto" pitchFamily="34" charset="-122"/>
                <a:cs typeface="Roboto" pitchFamily="34" charset="-120"/>
              </a:rPr>
              <a:t>Increased Online Visibility</a:t>
            </a:r>
          </a:p>
          <a:p>
            <a:pPr algn="l" lvl="1">
              <a:lnSpc>
                <a:spcPts val="1666"/>
              </a:lnSpc>
              <a:spcBef>
                <a:spcPts val="452"/>
              </a:spcBef>
              <a:buNone/>
            </a:pPr>
            <a:r>
              <a:rPr lang="en-US" sz="1466" dirty="0" smtClean="0">
                <a:solidFill>
                  <a:srgbClr val="1c2f35">
                    <a:alpha val="70000"/>
                  </a:srgbClr>
                </a:solidFill>
                <a:latin typeface="Roboto" pitchFamily="34" charset="0"/>
                <a:ea typeface="Roboto" pitchFamily="34" charset="-122"/>
                <a:cs typeface="Roboto" pitchFamily="34" charset="-120"/>
              </a:rPr>
              <a:t>Listing your business in top online directories ensures that your company gets found easily by potential customers searching online.</a:t>
            </a:r>
          </a:p>
          <a:p>
            <a:pPr algn="l" marL="242900" indent="-242900">
              <a:lnSpc>
                <a:spcPts val="2607"/>
              </a:lnSpc>
              <a:spcBef>
                <a:spcPts val="2351"/>
              </a:spcBef>
              <a:buSzPct val="100000"/>
              <a:buChar char="•"/>
            </a:pPr>
            <a:r>
              <a:rPr lang="en-US" b="1" sz="2295" dirty="0" smtClean="0">
                <a:solidFill>
                  <a:srgbClr val="1b2f35">
                    <a:alpha val="90000"/>
                  </a:srgbClr>
                </a:solidFill>
                <a:latin typeface="Roboto" pitchFamily="34" charset="0"/>
                <a:ea typeface="Roboto" pitchFamily="34" charset="-122"/>
                <a:cs typeface="Roboto" pitchFamily="34" charset="-120"/>
              </a:rPr>
              <a:t>Enhanced Local Search Rankings</a:t>
            </a:r>
          </a:p>
          <a:p>
            <a:pPr algn="l" lvl="1">
              <a:lnSpc>
                <a:spcPts val="1666"/>
              </a:lnSpc>
              <a:spcBef>
                <a:spcPts val="452"/>
              </a:spcBef>
              <a:buNone/>
            </a:pPr>
            <a:r>
              <a:rPr lang="en-US" sz="1466" dirty="0" smtClean="0">
                <a:solidFill>
                  <a:srgbClr val="1c2f35">
                    <a:alpha val="70000"/>
                  </a:srgbClr>
                </a:solidFill>
                <a:latin typeface="Roboto" pitchFamily="34" charset="0"/>
                <a:ea typeface="Roboto" pitchFamily="34" charset="-122"/>
                <a:cs typeface="Roboto" pitchFamily="34" charset="-120"/>
              </a:rPr>
              <a:t>By appearing in online directories, your business is more likely to rank higher in local search results, driving more organic traffic to your website.</a:t>
            </a:r>
          </a:p>
          <a:p>
            <a:pPr algn="l" marL="242900" indent="-242900">
              <a:lnSpc>
                <a:spcPts val="2607"/>
              </a:lnSpc>
              <a:spcBef>
                <a:spcPts val="2351"/>
              </a:spcBef>
              <a:buSzPct val="100000"/>
              <a:buChar char="•"/>
            </a:pPr>
            <a:r>
              <a:rPr lang="en-US" b="1" sz="2295" dirty="0" smtClean="0">
                <a:solidFill>
                  <a:srgbClr val="1b2f35">
                    <a:alpha val="90000"/>
                  </a:srgbClr>
                </a:solidFill>
                <a:latin typeface="Roboto" pitchFamily="34" charset="0"/>
                <a:ea typeface="Roboto" pitchFamily="34" charset="-122"/>
                <a:cs typeface="Roboto" pitchFamily="34" charset="-120"/>
              </a:rPr>
              <a:t>Exposure to a Wider Audience</a:t>
            </a:r>
          </a:p>
          <a:p>
            <a:pPr algn="l" lvl="1">
              <a:lnSpc>
                <a:spcPts val="1666"/>
              </a:lnSpc>
              <a:spcBef>
                <a:spcPts val="452"/>
              </a:spcBef>
              <a:buNone/>
            </a:pPr>
            <a:r>
              <a:rPr lang="en-US" sz="1466" dirty="0" smtClean="0">
                <a:solidFill>
                  <a:srgbClr val="1c2f35">
                    <a:alpha val="70000"/>
                  </a:srgbClr>
                </a:solidFill>
                <a:latin typeface="Roboto" pitchFamily="34" charset="0"/>
                <a:ea typeface="Roboto" pitchFamily="34" charset="-122"/>
                <a:cs typeface="Roboto" pitchFamily="34" charset="-120"/>
              </a:rPr>
              <a:t>Online directories provide exposure to a broad audience beyond your local area, allowing you to attract customers from different regions.</a:t>
            </a:r>
            <a:endParaRPr lang="en-US" dirty="0"/>
          </a:p>
        </p:txBody>
      </p:sp>
      <p:sp>
        <p:nvSpPr>
          <p:cNvPr id="4" name="Object 3"/>
          <p:cNvSpPr/>
          <p:nvPr/>
        </p:nvSpPr>
        <p:spPr>
          <a:xfrm>
            <a:off x="6284928" y="2127859"/>
            <a:ext cx="5446938" cy="4222240"/>
          </a:xfrm>
          <a:prstGeom prst="rect">
            <a:avLst/>
          </a:prstGeom>
          <a:noFill/>
        </p:spPr>
        <p:txBody>
          <a:bodyPr wrap="square" rtlCol="0" anchor="t" bIns="0" lIns="0" rIns="0" tIns="0"/>
          <a:lstStyle/>
          <a:p>
            <a:pPr algn="l" marL="242900" indent="-242900">
              <a:lnSpc>
                <a:spcPts val="2607"/>
              </a:lnSpc>
              <a:buSzPct val="100000"/>
              <a:buChar char="•"/>
            </a:pPr>
            <a:r>
              <a:rPr lang="en-US" b="1" sz="2295" dirty="0" smtClean="0">
                <a:solidFill>
                  <a:srgbClr val="1b2f35">
                    <a:alpha val="90000"/>
                  </a:srgbClr>
                </a:solidFill>
                <a:latin typeface="Roboto" pitchFamily="34" charset="0"/>
                <a:ea typeface="Roboto" pitchFamily="34" charset="-122"/>
                <a:cs typeface="Roboto" pitchFamily="34" charset="-120"/>
              </a:rPr>
              <a:t>Improved Credibility and Trust</a:t>
            </a:r>
          </a:p>
          <a:p>
            <a:pPr algn="l" lvl="1">
              <a:lnSpc>
                <a:spcPts val="1666"/>
              </a:lnSpc>
              <a:spcBef>
                <a:spcPts val="452"/>
              </a:spcBef>
              <a:buNone/>
            </a:pPr>
            <a:r>
              <a:rPr lang="en-US" sz="1466" dirty="0" smtClean="0">
                <a:solidFill>
                  <a:srgbClr val="1c2f35">
                    <a:alpha val="70000"/>
                  </a:srgbClr>
                </a:solidFill>
                <a:latin typeface="Roboto" pitchFamily="34" charset="0"/>
                <a:ea typeface="Roboto" pitchFamily="34" charset="-122"/>
                <a:cs typeface="Roboto" pitchFamily="34" charset="-120"/>
              </a:rPr>
              <a:t>Being listed in reputable online directories lends credibility to your business, establishing trust with potential customers.</a:t>
            </a:r>
          </a:p>
          <a:p>
            <a:pPr algn="l" marL="242900" indent="-242900">
              <a:lnSpc>
                <a:spcPts val="2607"/>
              </a:lnSpc>
              <a:spcBef>
                <a:spcPts val="2351"/>
              </a:spcBef>
              <a:buSzPct val="100000"/>
              <a:buChar char="•"/>
            </a:pPr>
            <a:r>
              <a:rPr lang="en-US" b="1" sz="2295" dirty="0" smtClean="0">
                <a:solidFill>
                  <a:srgbClr val="1b2f35">
                    <a:alpha val="90000"/>
                  </a:srgbClr>
                </a:solidFill>
                <a:latin typeface="Roboto" pitchFamily="34" charset="0"/>
                <a:ea typeface="Roboto" pitchFamily="34" charset="-122"/>
                <a:cs typeface="Roboto" pitchFamily="34" charset="-120"/>
              </a:rPr>
              <a:t>Access to Customer Reviews and Feedback</a:t>
            </a:r>
          </a:p>
          <a:p>
            <a:pPr algn="l" lvl="1">
              <a:lnSpc>
                <a:spcPts val="1666"/>
              </a:lnSpc>
              <a:spcBef>
                <a:spcPts val="452"/>
              </a:spcBef>
              <a:buNone/>
            </a:pPr>
            <a:r>
              <a:rPr lang="en-US" sz="1466" dirty="0" smtClean="0">
                <a:solidFill>
                  <a:srgbClr val="1c2f35">
                    <a:alpha val="70000"/>
                  </a:srgbClr>
                </a:solidFill>
                <a:latin typeface="Roboto" pitchFamily="34" charset="0"/>
                <a:ea typeface="Roboto" pitchFamily="34" charset="-122"/>
                <a:cs typeface="Roboto" pitchFamily="34" charset="-120"/>
              </a:rPr>
              <a:t>Online directories enable customers to leave reviews and feedback, providing valuable insights that can help you improve your products or services.</a:t>
            </a:r>
          </a:p>
          <a:p>
            <a:pPr algn="l" marL="242900" indent="-242900">
              <a:lnSpc>
                <a:spcPts val="2607"/>
              </a:lnSpc>
              <a:spcBef>
                <a:spcPts val="2351"/>
              </a:spcBef>
              <a:buSzPct val="100000"/>
              <a:buChar char="•"/>
            </a:pPr>
            <a:r>
              <a:rPr lang="en-US" b="1" sz="2295" dirty="0" smtClean="0">
                <a:solidFill>
                  <a:srgbClr val="1b2f35">
                    <a:alpha val="90000"/>
                  </a:srgbClr>
                </a:solidFill>
                <a:latin typeface="Roboto" pitchFamily="34" charset="0"/>
                <a:ea typeface="Roboto" pitchFamily="34" charset="-122"/>
                <a:cs typeface="Roboto" pitchFamily="34" charset="-120"/>
              </a:rPr>
              <a:t>Cost-Effective Marketing Strategy</a:t>
            </a:r>
          </a:p>
          <a:p>
            <a:pPr algn="l" lvl="1">
              <a:lnSpc>
                <a:spcPts val="1666"/>
              </a:lnSpc>
              <a:spcBef>
                <a:spcPts val="452"/>
              </a:spcBef>
              <a:buNone/>
            </a:pPr>
            <a:r>
              <a:rPr lang="en-US" sz="1466" dirty="0" smtClean="0">
                <a:solidFill>
                  <a:srgbClr val="1c2f35">
                    <a:alpha val="70000"/>
                  </a:srgbClr>
                </a:solidFill>
                <a:latin typeface="Roboto" pitchFamily="34" charset="0"/>
                <a:ea typeface="Roboto" pitchFamily="34" charset="-122"/>
                <a:cs typeface="Roboto" pitchFamily="34" charset="-120"/>
              </a:rPr>
              <a:t>Listing your business in online directories is a cost-effective way to increase your online presence and reach a broader audience without hefty advertising expenses.</a:t>
            </a:r>
            <a:endParaRPr lang="en-US" dirty="0"/>
          </a:p>
        </p:txBody>
      </p:sp>
    </p:spTree>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db4437"/>
        </a:solidFill>
        <a:effectLst/>
      </p:bgPr>
    </p:bg>
    <p:spTree>
      <p:nvGrpSpPr>
        <p:cNvPr id="1" name=""/>
        <p:cNvGrpSpPr/>
        <p:nvPr/>
      </p:nvGrpSpPr>
      <p:grpSpPr>
        <a:xfrm>
          <a:off x="0" y="0"/>
          <a:ext cx="0" cy="0"/>
          <a:chOff x="0" y="0"/>
          <a:chExt cx="0" cy="0"/>
        </a:xfrm>
      </p:grpSpPr>
      <p:sp>
        <p:nvSpPr>
          <p:cNvPr id="2" name="Object 1"/>
          <p:cNvSpPr/>
          <p:nvPr/>
        </p:nvSpPr>
        <p:spPr>
          <a:xfrm>
            <a:off x="7892346" y="476131"/>
            <a:ext cx="3820475" cy="5904024"/>
          </a:xfrm>
          <a:prstGeom prst="rect">
            <a:avLst/>
          </a:prstGeom>
          <a:solidFill>
            <a:srgbClr val="4285f4"/>
          </a:solidFill>
        </p:spPr>
      </p:sp>
      <p:pic>
        <p:nvPicPr>
          <p:cNvPr id="3" name="Object 2" descr="Increased Online Visibility">    </p:cNvPr>
          <p:cNvPicPr>
            <a:picLocks noChangeAspect="1"/>
          </p:cNvPicPr>
          <p:nvPr/>
        </p:nvPicPr>
        <p:blipFill>
          <a:blip r:embed="rId1"/>
          <a:srcRect l="29778" r="29778" t="0" b="0"/>
          <a:stretch/>
        </p:blipFill>
        <p:spPr>
          <a:xfrm>
            <a:off x="7892346" y="476131"/>
            <a:ext cx="3820475" cy="5904024"/>
          </a:xfrm>
          <a:prstGeom prst="rect">
            <a:avLst/>
          </a:prstGeom>
        </p:spPr>
      </p:pic>
      <p:sp>
        <p:nvSpPr>
          <p:cNvPr id="4" name="Object 3"/>
          <p:cNvSpPr/>
          <p:nvPr/>
        </p:nvSpPr>
        <p:spPr>
          <a:xfrm>
            <a:off x="149029" y="2525428"/>
            <a:ext cx="7594288" cy="548443"/>
          </a:xfrm>
          <a:prstGeom prst="rect">
            <a:avLst/>
          </a:prstGeom>
          <a:noFill/>
        </p:spPr>
        <p:txBody>
          <a:bodyPr wrap="square" rtlCol="0" anchor="ctr"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Increased Online Visibility</a:t>
            </a:r>
            <a:endParaRPr lang="en-US" dirty="0"/>
          </a:p>
        </p:txBody>
      </p:sp>
      <p:sp>
        <p:nvSpPr>
          <p:cNvPr id="5" name="Object 4"/>
          <p:cNvSpPr/>
          <p:nvPr/>
        </p:nvSpPr>
        <p:spPr>
          <a:xfrm>
            <a:off x="149029" y="3220877"/>
            <a:ext cx="7594288" cy="1037965"/>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ffffff">
                    <a:alpha val="80000"/>
                  </a:srgbClr>
                </a:solidFill>
                <a:latin typeface="Roboto" pitchFamily="34" charset="0"/>
                <a:ea typeface="Roboto" pitchFamily="34" charset="-122"/>
                <a:cs typeface="Roboto" pitchFamily="34" charset="-120"/>
              </a:rPr>
              <a:t>By listing your business in top online directories, you can ensure that your company gets found easily by potential customers searching online. These directories act as digital storefronts, making it easier for your target audience to discover and engage with your business.</a:t>
            </a:r>
            <a:endParaRPr lang="en-US" dirty="0"/>
          </a:p>
        </p:txBody>
      </p:sp>
    </p:spTree>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4b400"/>
        </a:solidFill>
        <a:effectLst/>
      </p:bgPr>
    </p:bg>
    <p:spTree>
      <p:nvGrpSpPr>
        <p:cNvPr id="1" name=""/>
        <p:cNvGrpSpPr/>
        <p:nvPr/>
      </p:nvGrpSpPr>
      <p:grpSpPr>
        <a:xfrm>
          <a:off x="0" y="0"/>
          <a:ext cx="0" cy="0"/>
          <a:chOff x="0" y="0"/>
          <a:chExt cx="0" cy="0"/>
        </a:xfrm>
      </p:grpSpPr>
      <p:sp>
        <p:nvSpPr>
          <p:cNvPr id="2" name="Object 1"/>
          <p:cNvSpPr/>
          <p:nvPr/>
        </p:nvSpPr>
        <p:spPr>
          <a:xfrm>
            <a:off x="7555246" y="476131"/>
            <a:ext cx="4157575" cy="5904024"/>
          </a:xfrm>
          <a:prstGeom prst="rect">
            <a:avLst/>
          </a:prstGeom>
          <a:solidFill>
            <a:srgbClr val="4285f4"/>
          </a:solidFill>
        </p:spPr>
      </p:sp>
      <p:pic>
        <p:nvPicPr>
          <p:cNvPr id="3" name="Object 2" descr="BJXAxQ1L7dI">    </p:cNvPr>
          <p:cNvPicPr>
            <a:picLocks noChangeAspect="1"/>
          </p:cNvPicPr>
          <p:nvPr/>
        </p:nvPicPr>
        <p:blipFill>
          <a:blip r:embed="rId1"/>
          <a:srcRect l="26589" r="26589" t="0" b="0"/>
          <a:stretch/>
        </p:blipFill>
        <p:spPr>
          <a:xfrm>
            <a:off x="7555246" y="476131"/>
            <a:ext cx="4157575" cy="5904024"/>
          </a:xfrm>
          <a:prstGeom prst="rect">
            <a:avLst/>
          </a:prstGeom>
        </p:spPr>
      </p:pic>
      <p:sp>
        <p:nvSpPr>
          <p:cNvPr id="4" name="Object 3"/>
          <p:cNvSpPr/>
          <p:nvPr/>
        </p:nvSpPr>
        <p:spPr>
          <a:xfrm>
            <a:off x="1806381" y="1992162"/>
            <a:ext cx="3942483" cy="1096887"/>
          </a:xfrm>
          <a:prstGeom prst="rect">
            <a:avLst/>
          </a:prstGeom>
          <a:noFill/>
        </p:spPr>
        <p:txBody>
          <a:bodyPr wrap="square" rtlCol="0" anchor="ctr" bIns="0" lIns="0" rIns="0" tIns="0"/>
          <a:lstStyle/>
          <a:p>
            <a:pPr algn="ctr">
              <a:lnSpc>
                <a:spcPts val="4320"/>
              </a:lnSpc>
              <a:buNone/>
            </a:pPr>
            <a:r>
              <a:rPr lang="en-US" b="1" sz="3750" dirty="0" smtClean="0">
                <a:solidFill>
                  <a:srgbClr val="1b2f35">
                    <a:alpha val="90000"/>
                  </a:srgbClr>
                </a:solidFill>
                <a:latin typeface="Lato" pitchFamily="34" charset="0"/>
                <a:ea typeface="Lato" pitchFamily="34" charset="-122"/>
                <a:cs typeface="Lato" pitchFamily="34" charset="-120"/>
              </a:rPr>
              <a:t>Enhanced Local Search Rankings</a:t>
            </a:r>
            <a:endParaRPr lang="en-US" dirty="0"/>
          </a:p>
        </p:txBody>
      </p:sp>
      <p:sp>
        <p:nvSpPr>
          <p:cNvPr id="5" name="Object 4"/>
          <p:cNvSpPr/>
          <p:nvPr/>
        </p:nvSpPr>
        <p:spPr>
          <a:xfrm>
            <a:off x="284250" y="3236054"/>
            <a:ext cx="6986745" cy="1556948"/>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1c2f35">
                    <a:alpha val="70000"/>
                  </a:srgbClr>
                </a:solidFill>
                <a:latin typeface="Roboto" pitchFamily="34" charset="0"/>
                <a:ea typeface="Roboto" pitchFamily="34" charset="-122"/>
                <a:cs typeface="Roboto" pitchFamily="34" charset="-120"/>
              </a:rPr>
              <a:t>Appearing in top online directories can significantly boost your business's local search rankings, driving more organic traffic to your website. By optimizing your listings with accurate and consistent information, search engines are better able to associate your business with your local area, improving your visibility in location-based queries.</a:t>
            </a:r>
            <a:endParaRPr lang="en-US" dirty="0"/>
          </a:p>
        </p:txBody>
      </p:sp>
    </p:spTree>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f9d58"/>
        </a:solidFill>
        <a:effectLst/>
      </p:bgPr>
    </p:bg>
    <p:spTree>
      <p:nvGrpSpPr>
        <p:cNvPr id="1" name=""/>
        <p:cNvGrpSpPr/>
        <p:nvPr/>
      </p:nvGrpSpPr>
      <p:grpSpPr>
        <a:xfrm>
          <a:off x="0" y="0"/>
          <a:ext cx="0" cy="0"/>
          <a:chOff x="0" y="0"/>
          <a:chExt cx="0" cy="0"/>
        </a:xfrm>
      </p:grpSpPr>
      <p:sp>
        <p:nvSpPr>
          <p:cNvPr id="2" name="Object 1"/>
          <p:cNvSpPr/>
          <p:nvPr/>
        </p:nvSpPr>
        <p:spPr>
          <a:xfrm>
            <a:off x="476131" y="476131"/>
            <a:ext cx="3708108" cy="5904024"/>
          </a:xfrm>
          <a:prstGeom prst="rect">
            <a:avLst/>
          </a:prstGeom>
          <a:solidFill>
            <a:srgbClr val="4285f4"/>
          </a:solidFill>
        </p:spPr>
      </p:sp>
      <p:pic>
        <p:nvPicPr>
          <p:cNvPr id="3" name="Object 2" descr="-JJg90OAnWI">    </p:cNvPr>
          <p:cNvPicPr>
            <a:picLocks noChangeAspect="1"/>
          </p:cNvPicPr>
          <p:nvPr/>
        </p:nvPicPr>
        <p:blipFill>
          <a:blip r:embed="rId1"/>
          <a:srcRect l="29066" r="29066" t="0" b="0"/>
          <a:stretch/>
        </p:blipFill>
        <p:spPr>
          <a:xfrm>
            <a:off x="476131" y="476131"/>
            <a:ext cx="3708108" cy="5904024"/>
          </a:xfrm>
          <a:prstGeom prst="rect">
            <a:avLst/>
          </a:prstGeom>
        </p:spPr>
      </p:pic>
      <p:sp>
        <p:nvSpPr>
          <p:cNvPr id="4" name="Object 3"/>
          <p:cNvSpPr/>
          <p:nvPr/>
        </p:nvSpPr>
        <p:spPr>
          <a:xfrm>
            <a:off x="4426113" y="2396873"/>
            <a:ext cx="7520964" cy="548443"/>
          </a:xfrm>
          <a:prstGeom prst="rect">
            <a:avLst/>
          </a:prstGeom>
          <a:noFill/>
        </p:spPr>
        <p:txBody>
          <a:bodyPr wrap="square" rtlCol="0" anchor="ctr"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Exposure to a Wider Audience</a:t>
            </a:r>
            <a:endParaRPr lang="en-US" dirty="0"/>
          </a:p>
        </p:txBody>
      </p:sp>
      <p:sp>
        <p:nvSpPr>
          <p:cNvPr id="5" name="Object 4"/>
          <p:cNvSpPr/>
          <p:nvPr/>
        </p:nvSpPr>
        <p:spPr>
          <a:xfrm>
            <a:off x="4426113" y="3092322"/>
            <a:ext cx="7520964" cy="1297457"/>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ffffff">
                    <a:alpha val="80000"/>
                  </a:srgbClr>
                </a:solidFill>
                <a:latin typeface="Roboto" pitchFamily="34" charset="0"/>
                <a:ea typeface="Roboto" pitchFamily="34" charset="-122"/>
                <a:cs typeface="Roboto" pitchFamily="34" charset="-120"/>
              </a:rPr>
              <a:t>Online directories offer businesses a powerful platform to expand their reach beyond their local market. By listing on these directories, companies can attract potential customers from different regions and even different countries, tapping into a broader audience that extends far beyond their immediate geographic area.</a:t>
            </a:r>
            <a:endParaRPr lang="en-US" dirty="0"/>
          </a:p>
        </p:txBody>
      </p:sp>
    </p:spTree>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4285f4"/>
        </a:solidFill>
        <a:effectLst/>
      </p:bgPr>
    </p:bg>
    <p:spTree>
      <p:nvGrpSpPr>
        <p:cNvPr id="1" name=""/>
        <p:cNvGrpSpPr/>
        <p:nvPr/>
      </p:nvGrpSpPr>
      <p:grpSpPr>
        <a:xfrm>
          <a:off x="0" y="0"/>
          <a:ext cx="0" cy="0"/>
          <a:chOff x="0" y="0"/>
          <a:chExt cx="0" cy="0"/>
        </a:xfrm>
      </p:grpSpPr>
      <p:sp>
        <p:nvSpPr>
          <p:cNvPr id="2" name="Object 1"/>
          <p:cNvSpPr/>
          <p:nvPr/>
        </p:nvSpPr>
        <p:spPr>
          <a:xfrm>
            <a:off x="5982109" y="476131"/>
            <a:ext cx="5730712" cy="5904024"/>
          </a:xfrm>
          <a:prstGeom prst="rect">
            <a:avLst/>
          </a:prstGeom>
          <a:solidFill>
            <a:srgbClr val="4285f4"/>
          </a:solidFill>
        </p:spPr>
      </p:sp>
      <p:pic>
        <p:nvPicPr>
          <p:cNvPr id="3" name="Object 2" descr="173584">    </p:cNvPr>
          <p:cNvPicPr>
            <a:picLocks noChangeAspect="1"/>
          </p:cNvPicPr>
          <p:nvPr/>
        </p:nvPicPr>
        <p:blipFill>
          <a:blip r:embed="rId1"/>
          <a:srcRect l="17645" r="17645" t="0" b="0"/>
          <a:stretch/>
        </p:blipFill>
        <p:spPr>
          <a:xfrm>
            <a:off x="5982109" y="476131"/>
            <a:ext cx="5730712" cy="5904024"/>
          </a:xfrm>
          <a:prstGeom prst="rect">
            <a:avLst/>
          </a:prstGeom>
        </p:spPr>
      </p:pic>
      <p:sp>
        <p:nvSpPr>
          <p:cNvPr id="4" name="Object 3"/>
          <p:cNvSpPr/>
          <p:nvPr/>
        </p:nvSpPr>
        <p:spPr>
          <a:xfrm>
            <a:off x="567429" y="1992162"/>
            <a:ext cx="4847251" cy="1096887"/>
          </a:xfrm>
          <a:prstGeom prst="rect">
            <a:avLst/>
          </a:prstGeom>
          <a:noFill/>
        </p:spPr>
        <p:txBody>
          <a:bodyPr wrap="square" rtlCol="0" anchor="ctr"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Improved Credibility and Trust</a:t>
            </a:r>
            <a:endParaRPr lang="en-US" dirty="0"/>
          </a:p>
        </p:txBody>
      </p:sp>
      <p:sp>
        <p:nvSpPr>
          <p:cNvPr id="5" name="Object 4"/>
          <p:cNvSpPr/>
          <p:nvPr/>
        </p:nvSpPr>
        <p:spPr>
          <a:xfrm>
            <a:off x="236161" y="3236054"/>
            <a:ext cx="5509787" cy="1556948"/>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ffffff">
                    <a:alpha val="80000"/>
                  </a:srgbClr>
                </a:solidFill>
                <a:latin typeface="Roboto" pitchFamily="34" charset="0"/>
                <a:ea typeface="Roboto" pitchFamily="34" charset="-122"/>
                <a:cs typeface="Roboto" pitchFamily="34" charset="-120"/>
              </a:rPr>
              <a:t>Being listed in reputable online directories helps establish your business as a credible and trustworthy entity. This increased credibility can lead to higher levels of trust from potential customers, making them more inclined to engage with your products or services.</a:t>
            </a:r>
            <a:endParaRPr lang="en-US" dirty="0"/>
          </a:p>
        </p:txBody>
      </p:sp>
    </p:spTree>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dfdfd"/>
        </a:solidFill>
        <a:effectLst/>
      </p:bgPr>
    </p:bg>
    <p:spTree>
      <p:nvGrpSpPr>
        <p:cNvPr id="1" name=""/>
        <p:cNvGrpSpPr/>
        <p:nvPr/>
      </p:nvGrpSpPr>
      <p:grpSpPr>
        <a:xfrm>
          <a:off x="0" y="0"/>
          <a:ext cx="0" cy="0"/>
          <a:chOff x="0" y="0"/>
          <a:chExt cx="0" cy="0"/>
        </a:xfrm>
      </p:grpSpPr>
      <p:sp>
        <p:nvSpPr>
          <p:cNvPr id="2" name="Object 1"/>
          <p:cNvSpPr/>
          <p:nvPr/>
        </p:nvSpPr>
        <p:spPr>
          <a:xfrm>
            <a:off x="6881044" y="476131"/>
            <a:ext cx="4831777" cy="5904024"/>
          </a:xfrm>
          <a:prstGeom prst="rect">
            <a:avLst/>
          </a:prstGeom>
          <a:solidFill>
            <a:srgbClr val="4285f4"/>
          </a:solidFill>
        </p:spPr>
      </p:sp>
      <p:pic>
        <p:nvPicPr>
          <p:cNvPr id="3" name="Object 2" descr="3530353">    </p:cNvPr>
          <p:cNvPicPr>
            <a:picLocks noChangeAspect="1"/>
          </p:cNvPicPr>
          <p:nvPr/>
        </p:nvPicPr>
        <p:blipFill>
          <a:blip r:embed="rId1"/>
          <a:srcRect l="4869" r="4869" t="-32720" b="-32720"/>
          <a:stretch/>
        </p:blipFill>
        <p:spPr>
          <a:xfrm>
            <a:off x="6881044" y="476131"/>
            <a:ext cx="4831777" cy="5904024"/>
          </a:xfrm>
          <a:prstGeom prst="rect">
            <a:avLst/>
          </a:prstGeom>
        </p:spPr>
      </p:pic>
      <p:sp>
        <p:nvSpPr>
          <p:cNvPr id="4" name="Object 3"/>
          <p:cNvSpPr/>
          <p:nvPr/>
        </p:nvSpPr>
        <p:spPr>
          <a:xfrm>
            <a:off x="750606" y="1992162"/>
            <a:ext cx="5379833" cy="1096887"/>
          </a:xfrm>
          <a:prstGeom prst="rect">
            <a:avLst/>
          </a:prstGeom>
          <a:noFill/>
        </p:spPr>
        <p:txBody>
          <a:bodyPr wrap="square" rtlCol="0" anchor="ctr" bIns="0" lIns="0" rIns="0" tIns="0"/>
          <a:lstStyle/>
          <a:p>
            <a:pPr algn="ctr">
              <a:lnSpc>
                <a:spcPts val="4320"/>
              </a:lnSpc>
              <a:buNone/>
            </a:pPr>
            <a:r>
              <a:rPr lang="en-US" b="1" sz="3750" dirty="0" smtClean="0">
                <a:solidFill>
                  <a:srgbClr val="1b2f35">
                    <a:alpha val="90000"/>
                  </a:srgbClr>
                </a:solidFill>
                <a:latin typeface="Lato" pitchFamily="34" charset="0"/>
                <a:ea typeface="Lato" pitchFamily="34" charset="-122"/>
                <a:cs typeface="Lato" pitchFamily="34" charset="-120"/>
              </a:rPr>
              <a:t>Access to Customer Reviews and Feedback</a:t>
            </a:r>
            <a:endParaRPr lang="en-US" dirty="0"/>
          </a:p>
        </p:txBody>
      </p:sp>
      <p:sp>
        <p:nvSpPr>
          <p:cNvPr id="5" name="Object 4"/>
          <p:cNvSpPr/>
          <p:nvPr/>
        </p:nvSpPr>
        <p:spPr>
          <a:xfrm>
            <a:off x="193309" y="3236054"/>
            <a:ext cx="6494426" cy="1556948"/>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1c2f35">
                    <a:alpha val="70000"/>
                  </a:srgbClr>
                </a:solidFill>
                <a:latin typeface="Roboto" pitchFamily="34" charset="0"/>
                <a:ea typeface="Roboto" pitchFamily="34" charset="-122"/>
                <a:cs typeface="Roboto" pitchFamily="34" charset="-120"/>
              </a:rPr>
              <a:t>Online directories provide a powerful platform for customers to leave reviews and feedback about your business. These valuable insights can help you identify areas for improvement, address customer pain points, and enhance your products or services to better meet their needs.</a:t>
            </a:r>
            <a:endParaRPr lang="en-US" dirty="0"/>
          </a:p>
        </p:txBody>
      </p:sp>
    </p:spTree>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4285f4"/>
        </a:solidFill>
        <a:effectLst/>
      </p:bgPr>
    </p:bg>
    <p:spTree>
      <p:nvGrpSpPr>
        <p:cNvPr id="1" name=""/>
        <p:cNvGrpSpPr/>
        <p:nvPr/>
      </p:nvGrpSpPr>
      <p:grpSpPr>
        <a:xfrm>
          <a:off x="0" y="0"/>
          <a:ext cx="0" cy="0"/>
          <a:chOff x="0" y="0"/>
          <a:chExt cx="0" cy="0"/>
        </a:xfrm>
      </p:grpSpPr>
      <p:sp>
        <p:nvSpPr>
          <p:cNvPr id="2" name="Object 1"/>
          <p:cNvSpPr/>
          <p:nvPr/>
        </p:nvSpPr>
        <p:spPr>
          <a:xfrm>
            <a:off x="6993411" y="476131"/>
            <a:ext cx="4719410" cy="5904024"/>
          </a:xfrm>
          <a:prstGeom prst="rect">
            <a:avLst/>
          </a:prstGeom>
          <a:solidFill>
            <a:srgbClr val="4285f4"/>
          </a:solidFill>
        </p:spPr>
      </p:sp>
      <p:pic>
        <p:nvPicPr>
          <p:cNvPr id="3" name="Object 2" descr="Cost-Effective Marketing Strategy">    </p:cNvPr>
          <p:cNvPicPr>
            <a:picLocks noChangeAspect="1"/>
          </p:cNvPicPr>
          <p:nvPr/>
        </p:nvPicPr>
        <p:blipFill>
          <a:blip r:embed="rId1"/>
          <a:srcRect l="19112" r="19112" t="0" b="0"/>
          <a:stretch/>
        </p:blipFill>
        <p:spPr>
          <a:xfrm>
            <a:off x="6993411" y="476131"/>
            <a:ext cx="4719410" cy="5904024"/>
          </a:xfrm>
          <a:prstGeom prst="rect">
            <a:avLst/>
          </a:prstGeom>
        </p:spPr>
      </p:pic>
      <p:sp>
        <p:nvSpPr>
          <p:cNvPr id="4" name="Object 3"/>
          <p:cNvSpPr/>
          <p:nvPr/>
        </p:nvSpPr>
        <p:spPr>
          <a:xfrm>
            <a:off x="1176029" y="1992162"/>
            <a:ext cx="4641354" cy="1096887"/>
          </a:xfrm>
          <a:prstGeom prst="rect">
            <a:avLst/>
          </a:prstGeom>
          <a:noFill/>
        </p:spPr>
        <p:txBody>
          <a:bodyPr wrap="square" rtlCol="0" anchor="ctr"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Cost-Effective Marketing Strategy</a:t>
            </a:r>
            <a:endParaRPr lang="en-US" dirty="0"/>
          </a:p>
        </p:txBody>
      </p:sp>
      <p:sp>
        <p:nvSpPr>
          <p:cNvPr id="5" name="Object 4"/>
          <p:cNvSpPr/>
          <p:nvPr/>
        </p:nvSpPr>
        <p:spPr>
          <a:xfrm>
            <a:off x="207593" y="3236054"/>
            <a:ext cx="6578225" cy="1556948"/>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ffffff">
                    <a:alpha val="80000"/>
                  </a:srgbClr>
                </a:solidFill>
                <a:latin typeface="Roboto" pitchFamily="34" charset="0"/>
                <a:ea typeface="Roboto" pitchFamily="34" charset="-122"/>
                <a:cs typeface="Roboto" pitchFamily="34" charset="-120"/>
              </a:rPr>
              <a:t>Listing your business in top online directories is a highly cost-effective way to increase your online presence and reach a broader audience. By leveraging the power of these directories, you can gain valuable exposure without the need for hefty advertising expenses, making it an efficient marketing strategy for businesses of all sizes.</a:t>
            </a:r>
            <a:endParaRPr lang="en-US" dirty="0"/>
          </a:p>
        </p:txBody>
      </p:sp>
    </p:spTree>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db4437"/>
        </a:solidFill>
        <a:effectLst/>
      </p:bgPr>
    </p:bg>
    <p:spTree>
      <p:nvGrpSpPr>
        <p:cNvPr id="1" name=""/>
        <p:cNvGrpSpPr/>
        <p:nvPr/>
      </p:nvGrpSpPr>
      <p:grpSpPr>
        <a:xfrm>
          <a:off x="0" y="0"/>
          <a:ext cx="0" cy="0"/>
          <a:chOff x="0" y="0"/>
          <a:chExt cx="0" cy="0"/>
        </a:xfrm>
      </p:grpSpPr>
      <p:sp>
        <p:nvSpPr>
          <p:cNvPr id="2" name="Object 1"/>
          <p:cNvSpPr/>
          <p:nvPr/>
        </p:nvSpPr>
        <p:spPr>
          <a:xfrm>
            <a:off x="5532641" y="476131"/>
            <a:ext cx="6180180" cy="5904024"/>
          </a:xfrm>
          <a:prstGeom prst="rect">
            <a:avLst/>
          </a:prstGeom>
          <a:solidFill>
            <a:srgbClr val="4285f4"/>
          </a:solidFill>
        </p:spPr>
      </p:sp>
      <p:pic>
        <p:nvPicPr>
          <p:cNvPr id="3" name="Object 2" descr="partnership and collaboration">    </p:cNvPr>
          <p:cNvPicPr>
            <a:picLocks noChangeAspect="1"/>
          </p:cNvPicPr>
          <p:nvPr/>
        </p:nvPicPr>
        <p:blipFill>
          <a:blip r:embed="rId1"/>
          <a:srcRect l="21777" r="21777" t="0" b="0"/>
          <a:stretch/>
        </p:blipFill>
        <p:spPr>
          <a:xfrm>
            <a:off x="5532641" y="476131"/>
            <a:ext cx="6180180" cy="5904024"/>
          </a:xfrm>
          <a:prstGeom prst="rect">
            <a:avLst/>
          </a:prstGeom>
        </p:spPr>
      </p:pic>
      <p:sp>
        <p:nvSpPr>
          <p:cNvPr id="4" name="Object 3"/>
          <p:cNvSpPr/>
          <p:nvPr/>
        </p:nvSpPr>
        <p:spPr>
          <a:xfrm>
            <a:off x="849254" y="1458895"/>
            <a:ext cx="3834134" cy="1645330"/>
          </a:xfrm>
          <a:prstGeom prst="rect">
            <a:avLst/>
          </a:prstGeom>
          <a:noFill/>
        </p:spPr>
        <p:txBody>
          <a:bodyPr wrap="square" rtlCol="0" anchor="ctr" bIns="0" lIns="0" rIns="0" tIns="0"/>
          <a:lstStyle/>
          <a:p>
            <a:pPr algn="ctr">
              <a:lnSpc>
                <a:spcPts val="4320"/>
              </a:lnSpc>
              <a:buNone/>
            </a:pPr>
            <a:r>
              <a:rPr lang="en-US" b="1" sz="3750" dirty="0" smtClean="0">
                <a:solidFill>
                  <a:srgbClr val="fdfdfd"/>
                </a:solidFill>
                <a:latin typeface="Lato" pitchFamily="34" charset="0"/>
                <a:ea typeface="Lato" pitchFamily="34" charset="-122"/>
                <a:cs typeface="Lato" pitchFamily="34" charset="-120"/>
              </a:rPr>
              <a:t>Opportunity for Partnership and Collaboration</a:t>
            </a:r>
            <a:endParaRPr lang="en-US" dirty="0"/>
          </a:p>
        </p:txBody>
      </p:sp>
      <p:sp>
        <p:nvSpPr>
          <p:cNvPr id="5" name="Object 4"/>
          <p:cNvSpPr/>
          <p:nvPr/>
        </p:nvSpPr>
        <p:spPr>
          <a:xfrm>
            <a:off x="257587" y="3251230"/>
            <a:ext cx="5017468" cy="2075931"/>
          </a:xfrm>
          <a:prstGeom prst="rect">
            <a:avLst/>
          </a:prstGeom>
          <a:noFill/>
        </p:spPr>
        <p:txBody>
          <a:bodyPr wrap="square" rtlCol="0" anchor="ctr" bIns="0" lIns="0" rIns="0" tIns="0"/>
          <a:lstStyle/>
          <a:p>
            <a:pPr algn="ctr">
              <a:lnSpc>
                <a:spcPts val="2045"/>
              </a:lnSpc>
              <a:spcBef>
                <a:spcPts val="1135"/>
              </a:spcBef>
              <a:buNone/>
            </a:pPr>
            <a:r>
              <a:rPr lang="en-US" sz="1800" dirty="0" smtClean="0">
                <a:solidFill>
                  <a:srgbClr val="ffffff">
                    <a:alpha val="80000"/>
                  </a:srgbClr>
                </a:solidFill>
                <a:latin typeface="Roboto" pitchFamily="34" charset="0"/>
                <a:ea typeface="Roboto" pitchFamily="34" charset="-122"/>
                <a:cs typeface="Roboto" pitchFamily="34" charset="-120"/>
              </a:rPr>
              <a:t>Online directories often facilitate valuable networking opportunities for local businesses. By connecting with complementary companies in your area, you can establish mutually beneficial partnerships, leading to increased brand visibility, customer acquisition, and long-term business growth.</a:t>
            </a:r>
            <a:endParaRPr lang="en-US" dirty="0"/>
          </a:p>
        </p:txBody>
      </p:sp>
    </p:spTree>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file>

<file path=ppt/tags/tag10.xml><?xml version="1.0" encoding="utf-8"?>
<p:tagLst xmlns:a="http://schemas.openxmlformats.org/drawingml/2006/main" xmlns:r="http://schemas.openxmlformats.org/officeDocument/2006/relationships" xmlns:p="http://schemas.openxmlformats.org/presentationml/2006/main"/>
</file>

<file path=ppt/tags/tag11.xml><?xml version="1.0" encoding="utf-8"?>
<p:tagLst xmlns:a="http://schemas.openxmlformats.org/drawingml/2006/main" xmlns:r="http://schemas.openxmlformats.org/officeDocument/2006/relationships" xmlns:p="http://schemas.openxmlformats.org/presentationml/2006/main"/>
</file>

<file path=ppt/tags/tag12.xml><?xml version="1.0" encoding="utf-8"?>
<p:tagLst xmlns:a="http://schemas.openxmlformats.org/drawingml/2006/main" xmlns:r="http://schemas.openxmlformats.org/officeDocument/2006/relationships" xmlns:p="http://schemas.openxmlformats.org/presentationml/2006/main"/>
</file>

<file path=ppt/tags/tag13.xml><?xml version="1.0" encoding="utf-8"?>
<p:tagLst xmlns:a="http://schemas.openxmlformats.org/drawingml/2006/main" xmlns:r="http://schemas.openxmlformats.org/officeDocument/2006/relationships" xmlns:p="http://schemas.openxmlformats.org/presentationml/2006/main"/>
</file>

<file path=ppt/tags/tag14.xml><?xml version="1.0" encoding="utf-8"?>
<p:tagLst xmlns:a="http://schemas.openxmlformats.org/drawingml/2006/main" xmlns:r="http://schemas.openxmlformats.org/officeDocument/2006/relationships" xmlns:p="http://schemas.openxmlformats.org/presentationml/2006/main"/>
</file>

<file path=ppt/tags/tag15.xml><?xml version="1.0" encoding="utf-8"?>
<p:tagLst xmlns:a="http://schemas.openxmlformats.org/drawingml/2006/main" xmlns:r="http://schemas.openxmlformats.org/officeDocument/2006/relationships" xmlns:p="http://schemas.openxmlformats.org/presentationml/2006/main"/>
</file>

<file path=ppt/tags/tag2.xml><?xml version="1.0" encoding="utf-8"?>
<p:tagLst xmlns:a="http://schemas.openxmlformats.org/drawingml/2006/main" xmlns:r="http://schemas.openxmlformats.org/officeDocument/2006/relationships" xmlns:p="http://schemas.openxmlformats.org/presentationml/2006/main"/>
</file>

<file path=ppt/tags/tag3.xml><?xml version="1.0" encoding="utf-8"?>
<p:tagLst xmlns:a="http://schemas.openxmlformats.org/drawingml/2006/main" xmlns:r="http://schemas.openxmlformats.org/officeDocument/2006/relationships" xmlns:p="http://schemas.openxmlformats.org/presentationml/2006/main"/>
</file>

<file path=ppt/tags/tag4.xml><?xml version="1.0" encoding="utf-8"?>
<p:tagLst xmlns:a="http://schemas.openxmlformats.org/drawingml/2006/main" xmlns:r="http://schemas.openxmlformats.org/officeDocument/2006/relationships" xmlns:p="http://schemas.openxmlformats.org/presentationml/2006/main"/>
</file>

<file path=ppt/tags/tag5.xml><?xml version="1.0" encoding="utf-8"?>
<p:tagLst xmlns:a="http://schemas.openxmlformats.org/drawingml/2006/main" xmlns:r="http://schemas.openxmlformats.org/officeDocument/2006/relationships" xmlns:p="http://schemas.openxmlformats.org/presentationml/2006/main"/>
</file>

<file path=ppt/tags/tag6.xml><?xml version="1.0" encoding="utf-8"?>
<p:tagLst xmlns:a="http://schemas.openxmlformats.org/drawingml/2006/main" xmlns:r="http://schemas.openxmlformats.org/officeDocument/2006/relationships" xmlns:p="http://schemas.openxmlformats.org/presentationml/2006/main"/>
</file>

<file path=ppt/tags/tag7.xml><?xml version="1.0" encoding="utf-8"?>
<p:tagLst xmlns:a="http://schemas.openxmlformats.org/drawingml/2006/main" xmlns:r="http://schemas.openxmlformats.org/officeDocument/2006/relationships" xmlns:p="http://schemas.openxmlformats.org/presentationml/2006/main"/>
</file>

<file path=ppt/tags/tag8.xml><?xml version="1.0" encoding="utf-8"?>
<p:tagLst xmlns:a="http://schemas.openxmlformats.org/drawingml/2006/main" xmlns:r="http://schemas.openxmlformats.org/officeDocument/2006/relationships" xmlns:p="http://schemas.openxmlformats.org/presentationml/2006/main"/>
</file>

<file path=ppt/tags/tag9.xml><?xml version="1.0" encoding="utf-8"?>
<p:tagLst xmlns:a="http://schemas.openxmlformats.org/drawingml/2006/main" xmlns:r="http://schemas.openxmlformats.org/officeDocument/2006/relationships" xmlns:p="http://schemas.openxmlformats.org/presentationml/2006/main"/>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PresentationFormat>
  <Paragraphs>0</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Beautiful.ai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Directory Domination Workshop</dc:title>
  <dc:subject>Directory Domination Workshop</dc:subject>
  <dc:creator>Drew Laughlin</dc:creator>
  <cp:lastModifiedBy>Drew Laughlin</cp:lastModifiedBy>
  <cp:revision>1</cp:revision>
  <dcterms:created xsi:type="dcterms:W3CDTF">2025-01-09T17:28:08.029Z</dcterms:created>
  <dcterms:modified xsi:type="dcterms:W3CDTF">2025-01-09T17:28:08.029Z</dcterms:modified>
</cp:coreProperties>
</file>